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954825" cy="9309100"/>
  <p:embeddedFontLst>
    <p:embeddedFont>
      <p:font typeface="Roboto"/>
      <p:regular r:id="rId17"/>
      <p:bold r:id="rId18"/>
      <p:italic r:id="rId19"/>
      <p:boldItalic r:id="rId20"/>
    </p:embeddedFont>
    <p:embeddedFont>
      <p:font typeface="Caveat"/>
      <p:regular r:id="rId21"/>
      <p:bold r:id="rId22"/>
    </p:embeddedFont>
    <p:embeddedFont>
      <p:font typeface="Amatic SC"/>
      <p:regular r:id="rId23"/>
      <p:bold r:id="rId24"/>
    </p:embeddedFont>
    <p:embeddedFont>
      <p:font typeface="Tahoma"/>
      <p:regular r:id="rId25"/>
      <p:bold r:id="rId26"/>
    </p:embeddedFont>
    <p:embeddedFont>
      <p:font typeface="Lexend"/>
      <p:regular r:id="rId27"/>
      <p:bold r:id="rId28"/>
    </p:embeddedFont>
    <p:embeddedFont>
      <p:font typeface="Oswald"/>
      <p:regular r:id="rId29"/>
      <p:bold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jUWZ/k9kZizHgFUcSdU4n0aWwo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8" Type="http://schemas.openxmlformats.org/officeDocument/2006/relationships/font" Target="fonts/Lexend-bold.fntdata"/><Relationship Id="rId27" Type="http://schemas.openxmlformats.org/officeDocument/2006/relationships/font" Target="fonts/Lexe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50938" y="698500"/>
            <a:ext cx="4652962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ffb415ad1_0_1481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ffb415ad1_0_1481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ffb415ad1_0_1366:notes"/>
          <p:cNvSpPr/>
          <p:nvPr>
            <p:ph idx="2" type="sldImg"/>
          </p:nvPr>
        </p:nvSpPr>
        <p:spPr>
          <a:xfrm>
            <a:off x="1150938" y="698500"/>
            <a:ext cx="4653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effb415ad1_0_1366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ffb415ad1_0_7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effb415ad1_0_7:notes"/>
          <p:cNvSpPr/>
          <p:nvPr>
            <p:ph idx="2" type="sldImg"/>
          </p:nvPr>
        </p:nvSpPr>
        <p:spPr>
          <a:xfrm>
            <a:off x="1390965" y="1163638"/>
            <a:ext cx="41730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ffb415ad1_0_1359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ffb415ad1_0_1359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ffb415ad1_0_1442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ffb415ad1_0_1442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ffb415ad1_0_1461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effb415ad1_0_1461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ffb415ad1_0_1450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ffb415ad1_0_1450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ffb415ad1_0_1457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ffb415ad1_0_1457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ffb415ad1_0_1468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ffb415ad1_0_1468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ffb415ad1_0_1475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ffb415ad1_0_1475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070d482ef_0_3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g20070d482ef_0_3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2" name="Google Shape;12;g20070d482ef_0_30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20070d482ef_0_30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20070d482ef_0_3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0070d482ef_0_286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g20070d482ef_0_28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070d482ef_0_28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0070d482ef_0_28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g20070d482ef_0_28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0" name="Google Shape;60;g20070d482ef_0_28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" name="Google Shape;61;g20070d482ef_0_28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070d482ef_0_295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0070d482ef_0_295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65" name="Google Shape;65;g20070d482ef_0_29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0070d482ef_0_299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g20070d482ef_0_299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" name="Google Shape;18;g20070d482ef_0_29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0070d482ef_0_30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0070d482ef_0_254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" name="Google Shape;23;g20070d482ef_0_254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g20070d482ef_0_254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Google Shape;25;g20070d482ef_0_2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0070d482ef_0_281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0070d482ef_0_281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g20070d482ef_0_281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g20070d482ef_0_28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0070d482ef_0_26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0070d482ef_0_26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4" name="Google Shape;34;g20070d482ef_0_26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5" name="Google Shape;35;g20070d482ef_0_26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g20070d482ef_0_26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7" name="Google Shape;37;g20070d482ef_0_2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0070d482ef_0_271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0070d482ef_0_27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g20070d482ef_0_271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g20070d482ef_0_271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g20070d482ef_0_27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0070d482ef_0_27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0070d482ef_0_277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20070d482ef_0_27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0070d482ef_0_259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" name="Google Shape;50;g20070d482ef_0_259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51" name="Google Shape;51;g20070d482ef_0_259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g20070d482ef_0_2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0070d482ef_0_25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g20070d482ef_0_25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20070d482ef_0_2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://www.familyvoicesco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megan@familyvoicesco.org" TargetMode="External"/><Relationship Id="rId4" Type="http://schemas.openxmlformats.org/officeDocument/2006/relationships/hyperlink" Target="mailto:christy@familyvoicesco.org" TargetMode="External"/><Relationship Id="rId5" Type="http://schemas.openxmlformats.org/officeDocument/2006/relationships/hyperlink" Target="mailto:gaby@familyvoicesco.org" TargetMode="External"/><Relationship Id="rId6" Type="http://schemas.openxmlformats.org/officeDocument/2006/relationships/hyperlink" Target="mailto:Jamie@familyvoicesco.org" TargetMode="External"/><Relationship Id="rId7" Type="http://schemas.openxmlformats.org/officeDocument/2006/relationships/hyperlink" Target="mailto:Jamie@familyvoicesco.org" TargetMode="External"/><Relationship Id="rId8" Type="http://schemas.openxmlformats.org/officeDocument/2006/relationships/hyperlink" Target="mailto:gaby@familyvoicesco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pcolo.org/wp-content/uploads/2023/11/Acronym-Guide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" title="FVCO - Round Logo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40375"/>
            <a:ext cx="1638000" cy="16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>
            <p:ph type="title"/>
          </p:nvPr>
        </p:nvSpPr>
        <p:spPr>
          <a:xfrm>
            <a:off x="1507425" y="274650"/>
            <a:ext cx="7540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en-US" sz="4270">
                <a:solidFill>
                  <a:srgbClr val="0C0C0C"/>
                </a:solidFill>
              </a:rPr>
              <a:t>Caregiver Conversations</a:t>
            </a:r>
            <a:endParaRPr b="1" sz="4270">
              <a:solidFill>
                <a:srgbClr val="0C0C0C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en-US" sz="5350">
                <a:solidFill>
                  <a:srgbClr val="0C0C0C"/>
                </a:solidFill>
              </a:rPr>
              <a:t>Who Does What?</a:t>
            </a:r>
            <a:endParaRPr b="1" sz="5350">
              <a:solidFill>
                <a:srgbClr val="0C0C0C"/>
              </a:solidFill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-1" y="6339175"/>
            <a:ext cx="9047747" cy="4154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	(303) 877-1747	          	info@familyvoicesco.org</a:t>
            </a:r>
            <a:endParaRPr b="0" i="0" sz="1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"/>
          <p:cNvSpPr txBox="1"/>
          <p:nvPr/>
        </p:nvSpPr>
        <p:spPr>
          <a:xfrm rot="-1112125">
            <a:off x="1145771" y="1878854"/>
            <a:ext cx="2650910" cy="839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A64D79"/>
                </a:solidFill>
                <a:latin typeface="Tahoma"/>
                <a:ea typeface="Tahoma"/>
                <a:cs typeface="Tahoma"/>
                <a:sym typeface="Tahoma"/>
              </a:rPr>
              <a:t>RAE</a:t>
            </a:r>
            <a:endParaRPr b="1" sz="5500">
              <a:solidFill>
                <a:srgbClr val="A64D7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A64D79"/>
                </a:solidFill>
                <a:latin typeface="Tahoma"/>
                <a:ea typeface="Tahoma"/>
                <a:cs typeface="Tahoma"/>
                <a:sym typeface="Tahoma"/>
              </a:rPr>
              <a:t>Regional Accountable Entity</a:t>
            </a:r>
            <a:endParaRPr b="1">
              <a:solidFill>
                <a:srgbClr val="A64D7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74;p1"/>
          <p:cNvSpPr txBox="1"/>
          <p:nvPr/>
        </p:nvSpPr>
        <p:spPr>
          <a:xfrm rot="426154">
            <a:off x="3169372" y="3393983"/>
            <a:ext cx="1899778" cy="838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E69138"/>
                </a:solidFill>
                <a:latin typeface="Lexend"/>
                <a:ea typeface="Lexend"/>
                <a:cs typeface="Lexend"/>
                <a:sym typeface="Lexend"/>
              </a:rPr>
              <a:t>CCB</a:t>
            </a:r>
            <a:endParaRPr b="1" sz="5500">
              <a:solidFill>
                <a:srgbClr val="E69138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E69138"/>
                </a:solidFill>
                <a:latin typeface="Lexend"/>
                <a:ea typeface="Lexend"/>
                <a:cs typeface="Lexend"/>
                <a:sym typeface="Lexend"/>
              </a:rPr>
              <a:t>Community Centered Board</a:t>
            </a:r>
            <a:endParaRPr b="1">
              <a:solidFill>
                <a:srgbClr val="E6913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1"/>
          <p:cNvSpPr txBox="1"/>
          <p:nvPr/>
        </p:nvSpPr>
        <p:spPr>
          <a:xfrm rot="-266001">
            <a:off x="4677321" y="1863009"/>
            <a:ext cx="2359660" cy="8389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CMA</a:t>
            </a:r>
            <a:endParaRPr b="1" sz="6000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Case </a:t>
            </a:r>
            <a:r>
              <a:rPr b="1" lang="en-US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Management</a:t>
            </a:r>
            <a:r>
              <a:rPr b="1" lang="en-US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 Agency</a:t>
            </a:r>
            <a:endParaRPr b="1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"/>
          <p:cNvSpPr txBox="1"/>
          <p:nvPr/>
        </p:nvSpPr>
        <p:spPr>
          <a:xfrm rot="-862044">
            <a:off x="5189693" y="4719639"/>
            <a:ext cx="1800202" cy="8390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SSA</a:t>
            </a:r>
            <a:endParaRPr b="1" sz="55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Security Administration</a:t>
            </a:r>
            <a:endParaRPr b="1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"/>
          <p:cNvSpPr txBox="1"/>
          <p:nvPr/>
        </p:nvSpPr>
        <p:spPr>
          <a:xfrm rot="936555">
            <a:off x="7144962" y="3009676"/>
            <a:ext cx="1826254" cy="838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HCPF</a:t>
            </a:r>
            <a:endParaRPr b="1" sz="75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Healthcare Policy and Financing</a:t>
            </a:r>
            <a:endParaRPr b="1" sz="16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" name="Google Shape;78;p1"/>
          <p:cNvSpPr txBox="1"/>
          <p:nvPr/>
        </p:nvSpPr>
        <p:spPr>
          <a:xfrm rot="-1112597">
            <a:off x="444059" y="4103724"/>
            <a:ext cx="1856482" cy="839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1C232"/>
                </a:solidFill>
                <a:latin typeface="Caveat"/>
                <a:ea typeface="Caveat"/>
                <a:cs typeface="Caveat"/>
                <a:sym typeface="Caveat"/>
              </a:rPr>
              <a:t>DHS</a:t>
            </a:r>
            <a:endParaRPr b="1" sz="6000">
              <a:solidFill>
                <a:srgbClr val="F1C23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1C232"/>
                </a:solidFill>
                <a:latin typeface="Caveat"/>
                <a:ea typeface="Caveat"/>
                <a:cs typeface="Caveat"/>
                <a:sym typeface="Caveat"/>
              </a:rPr>
              <a:t>Department of Human Services</a:t>
            </a:r>
            <a:endParaRPr b="1" sz="1800">
              <a:solidFill>
                <a:srgbClr val="F1C23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"/>
          <p:cNvSpPr txBox="1"/>
          <p:nvPr/>
        </p:nvSpPr>
        <p:spPr>
          <a:xfrm rot="1616">
            <a:off x="2642842" y="5307231"/>
            <a:ext cx="25521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674EA7"/>
                </a:solidFill>
                <a:latin typeface="Merriweather"/>
                <a:ea typeface="Merriweather"/>
                <a:cs typeface="Merriweather"/>
                <a:sym typeface="Merriweather"/>
              </a:rPr>
              <a:t>MCH</a:t>
            </a:r>
            <a:endParaRPr b="1" sz="5000">
              <a:solidFill>
                <a:srgbClr val="674EA7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674EA7"/>
                </a:solidFill>
                <a:latin typeface="Merriweather"/>
                <a:ea typeface="Merriweather"/>
                <a:cs typeface="Merriweather"/>
                <a:sym typeface="Merriweather"/>
              </a:rPr>
              <a:t>Maternal Child Health</a:t>
            </a:r>
            <a:endParaRPr b="1">
              <a:solidFill>
                <a:srgbClr val="674EA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ffb415ad1_0_148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Security Disability Programs (cont.)</a:t>
            </a:r>
            <a:endParaRPr/>
          </a:p>
        </p:txBody>
      </p:sp>
      <p:sp>
        <p:nvSpPr>
          <p:cNvPr id="137" name="Google Shape;137;g2effb415ad1_0_1481"/>
          <p:cNvSpPr txBox="1"/>
          <p:nvPr>
            <p:ph idx="1" type="body"/>
          </p:nvPr>
        </p:nvSpPr>
        <p:spPr>
          <a:xfrm>
            <a:off x="311700" y="2007600"/>
            <a:ext cx="81945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Disabled Adult Child (DAC)</a:t>
            </a:r>
            <a:endParaRPr b="1" sz="24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18 or older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Have a disability that started before age 22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Has a parent receiving social security retirement, SSDI benefits, or who is deceased but worked enough to earn social security </a:t>
            </a:r>
            <a:r>
              <a:rPr lang="en-US" sz="2100"/>
              <a:t>retirement</a:t>
            </a:r>
            <a:r>
              <a:rPr lang="en-US" sz="2100"/>
              <a:t> benefits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Percentage of the parent’s eligible amount (usually 50%)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Contact to start process:  1-800-772-1213</a:t>
            </a:r>
            <a:endParaRPr b="1"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ffb415ad1_0_1366"/>
          <p:cNvSpPr txBox="1"/>
          <p:nvPr>
            <p:ph type="title"/>
          </p:nvPr>
        </p:nvSpPr>
        <p:spPr>
          <a:xfrm>
            <a:off x="242725" y="224725"/>
            <a:ext cx="70734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9100">
                <a:latin typeface="Arial"/>
                <a:ea typeface="Arial"/>
                <a:cs typeface="Arial"/>
                <a:sym typeface="Arial"/>
              </a:rPr>
              <a:t>Questions?</a:t>
            </a:r>
            <a:endParaRPr sz="9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effb415ad1_0_1366"/>
          <p:cNvSpPr txBox="1"/>
          <p:nvPr>
            <p:ph idx="1" type="body"/>
          </p:nvPr>
        </p:nvSpPr>
        <p:spPr>
          <a:xfrm>
            <a:off x="183225" y="2312275"/>
            <a:ext cx="4140300" cy="4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Megan Bowser – Executive Director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megan@familyvoicesco.org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Christy Blakely - Senior Advisor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christy@familyvoicesco.org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Brenda Delgado - Bilingual Family Navigator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renda@familyvoicesco.org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Jamie Stefanski - Adult and Transition Family Navigator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amie@familyvoicesco.org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g2effb415ad1_0_1366"/>
          <p:cNvSpPr txBox="1"/>
          <p:nvPr>
            <p:ph idx="1" type="body"/>
          </p:nvPr>
        </p:nvSpPr>
        <p:spPr>
          <a:xfrm>
            <a:off x="4323525" y="3070050"/>
            <a:ext cx="46797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Corinne Depersis - Child Family Navigator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orinne@</a:t>
            </a: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familyvoicesco.org</a:t>
            </a:r>
            <a:endParaRPr sz="18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Kayleigh Sheble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Southern Colorado Family Navigator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kayleigh@</a:t>
            </a: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familyvoicesco.org</a:t>
            </a:r>
            <a:endParaRPr sz="18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Aubree McKinney - Western Colorado Family Navigator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aubree@familyvoicesco.org</a:t>
            </a:r>
            <a:endParaRPr sz="18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g2effb415ad1_0_1366"/>
          <p:cNvSpPr txBox="1"/>
          <p:nvPr>
            <p:ph idx="1" type="body"/>
          </p:nvPr>
        </p:nvSpPr>
        <p:spPr>
          <a:xfrm>
            <a:off x="5165600" y="1775850"/>
            <a:ext cx="34098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 </a:t>
            </a: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(303) 877-1747</a:t>
            </a:r>
            <a:r>
              <a:rPr lang="en-US"/>
              <a:t>        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info@familyvoicesco.org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ffb415ad1_0_7"/>
          <p:cNvSpPr txBox="1"/>
          <p:nvPr>
            <p:ph type="title"/>
          </p:nvPr>
        </p:nvSpPr>
        <p:spPr>
          <a:xfrm>
            <a:off x="335700" y="146100"/>
            <a:ext cx="422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200"/>
              <a:t>Caregiver Conversations</a:t>
            </a:r>
            <a:endParaRPr sz="4200"/>
          </a:p>
        </p:txBody>
      </p:sp>
      <p:sp>
        <p:nvSpPr>
          <p:cNvPr id="85" name="Google Shape;85;g2effb415ad1_0_7"/>
          <p:cNvSpPr txBox="1"/>
          <p:nvPr/>
        </p:nvSpPr>
        <p:spPr>
          <a:xfrm>
            <a:off x="587656" y="1471796"/>
            <a:ext cx="386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Webinars on the first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of every month.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7:00 PM-8:30 PM</a:t>
            </a:r>
            <a:endParaRPr/>
          </a:p>
        </p:txBody>
      </p:sp>
      <p:sp>
        <p:nvSpPr>
          <p:cNvPr id="86" name="Google Shape;86;g2effb415ad1_0_7"/>
          <p:cNvSpPr txBox="1"/>
          <p:nvPr/>
        </p:nvSpPr>
        <p:spPr>
          <a:xfrm>
            <a:off x="240000" y="2672400"/>
            <a:ext cx="4418100" cy="4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 know your time is precious we and are committed to providing information in a specific timeline.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timeline: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7:00-7:05  Intro and Overview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7:05-8:20 Information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8:20-8:30 Questions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Please do not share private health information, as we are recording this webinar. If you have questions that are of a more private nature, one of our staff will connect with you, at another time.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effb415ad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900" y="55374"/>
            <a:ext cx="4418100" cy="674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ffb415ad1_0_1359"/>
          <p:cNvSpPr txBox="1"/>
          <p:nvPr>
            <p:ph type="title"/>
          </p:nvPr>
        </p:nvSpPr>
        <p:spPr>
          <a:xfrm>
            <a:off x="594275" y="1104550"/>
            <a:ext cx="3235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Presenter Asks</a:t>
            </a:r>
            <a:endParaRPr sz="4900"/>
          </a:p>
        </p:txBody>
      </p:sp>
      <p:sp>
        <p:nvSpPr>
          <p:cNvPr id="93" name="Google Shape;93;g2effb415ad1_0_1359"/>
          <p:cNvSpPr txBox="1"/>
          <p:nvPr>
            <p:ph idx="1" type="body"/>
          </p:nvPr>
        </p:nvSpPr>
        <p:spPr>
          <a:xfrm>
            <a:off x="4644675" y="667900"/>
            <a:ext cx="4166400" cy="58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Define all ALL acronyms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Family friendly explanations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Overview - stay out of the weeds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https://www.dpcolo.org/wp-content/uploads/2023/11/Acronym-Guide.pdf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ffb415ad1_0_1442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Healthcare Policy and Financing (HCPF)</a:t>
            </a:r>
            <a:endParaRPr/>
          </a:p>
        </p:txBody>
      </p:sp>
      <p:sp>
        <p:nvSpPr>
          <p:cNvPr id="99" name="Google Shape;99;g2effb415ad1_0_1442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effb415ad1_0_1442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g2effb415ad1_0_1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63" y="1766199"/>
            <a:ext cx="8740926" cy="4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effb415ad1_0_1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8375"/>
            <a:ext cx="9144000" cy="46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effb415ad1_0_1450"/>
          <p:cNvPicPr preferRelativeResize="0"/>
          <p:nvPr/>
        </p:nvPicPr>
        <p:blipFill rotWithShape="1">
          <a:blip r:embed="rId3">
            <a:alphaModFix/>
          </a:blip>
          <a:srcRect b="11979" l="0" r="5159" t="0"/>
          <a:stretch/>
        </p:blipFill>
        <p:spPr>
          <a:xfrm>
            <a:off x="25" y="905475"/>
            <a:ext cx="9144000" cy="468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effb415ad1_0_1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2600"/>
            <a:ext cx="9143999" cy="468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ffb415ad1_0_1468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Security Administration (SSA)</a:t>
            </a:r>
            <a:endParaRPr/>
          </a:p>
        </p:txBody>
      </p:sp>
      <p:sp>
        <p:nvSpPr>
          <p:cNvPr id="122" name="Google Shape;122;g2effb415ad1_0_1468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800"/>
              </a:spcBef>
              <a:spcAft>
                <a:spcPts val="0"/>
              </a:spcAft>
              <a:buNone/>
            </a:pPr>
            <a:r>
              <a:rPr lang="en-US" sz="2391">
                <a:solidFill>
                  <a:srgbClr val="274863"/>
                </a:solidFill>
                <a:highlight>
                  <a:srgbClr val="FFFFFF"/>
                </a:highlight>
              </a:rPr>
              <a:t>Social Security provides financial protection for our nation’s people, supporting Americans throughout all of life’s journeys.</a:t>
            </a:r>
            <a:endParaRPr sz="2391">
              <a:solidFill>
                <a:srgbClr val="27486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7171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effb415ad1_0_1468"/>
          <p:cNvSpPr txBox="1"/>
          <p:nvPr>
            <p:ph idx="2" type="body"/>
          </p:nvPr>
        </p:nvSpPr>
        <p:spPr>
          <a:xfrm>
            <a:off x="4832400" y="2007600"/>
            <a:ext cx="3999900" cy="4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60000"/>
              </a:lnSpc>
              <a:spcBef>
                <a:spcPts val="24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171716"/>
                </a:solidFill>
                <a:highlight>
                  <a:srgbClr val="FFFFFF"/>
                </a:highlight>
              </a:rPr>
              <a:t>Provides Social Security numbers</a:t>
            </a:r>
            <a:endParaRPr sz="2400">
              <a:solidFill>
                <a:srgbClr val="171716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71716"/>
              </a:buClr>
              <a:buSzPts val="2400"/>
              <a:buChar char="●"/>
            </a:pPr>
            <a:r>
              <a:rPr lang="en-US" sz="2400">
                <a:solidFill>
                  <a:srgbClr val="171716"/>
                </a:solidFill>
                <a:highlight>
                  <a:srgbClr val="FFFFFF"/>
                </a:highlight>
              </a:rPr>
              <a:t>Administers r</a:t>
            </a:r>
            <a:r>
              <a:rPr lang="en-US" sz="2400">
                <a:solidFill>
                  <a:srgbClr val="171716"/>
                </a:solidFill>
                <a:highlight>
                  <a:srgbClr val="FFFFFF"/>
                </a:highlight>
              </a:rPr>
              <a:t>etirement, disability, survivor, and family benefits</a:t>
            </a:r>
            <a:endParaRPr sz="2400">
              <a:solidFill>
                <a:srgbClr val="171716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71716"/>
              </a:buClr>
              <a:buSzPts val="2400"/>
              <a:buChar char="●"/>
            </a:pPr>
            <a:r>
              <a:rPr lang="en-US" sz="2400">
                <a:solidFill>
                  <a:srgbClr val="171716"/>
                </a:solidFill>
                <a:highlight>
                  <a:srgbClr val="FFFFFF"/>
                </a:highlight>
              </a:rPr>
              <a:t>Completes disability determinations for some programs</a:t>
            </a:r>
            <a:endParaRPr sz="2400">
              <a:solidFill>
                <a:srgbClr val="171716"/>
              </a:solidFill>
              <a:highlight>
                <a:srgbClr val="FFFFFF"/>
              </a:highlight>
            </a:endParaRPr>
          </a:p>
        </p:txBody>
      </p:sp>
      <p:pic>
        <p:nvPicPr>
          <p:cNvPr id="124" name="Google Shape;124;g2effb415ad1_0_1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825" y="4306950"/>
            <a:ext cx="2197650" cy="21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ffb415ad1_0_147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Security Disability Programs</a:t>
            </a:r>
            <a:endParaRPr/>
          </a:p>
        </p:txBody>
      </p:sp>
      <p:sp>
        <p:nvSpPr>
          <p:cNvPr id="130" name="Google Shape;130;g2effb415ad1_0_1475"/>
          <p:cNvSpPr txBox="1"/>
          <p:nvPr>
            <p:ph idx="1" type="body"/>
          </p:nvPr>
        </p:nvSpPr>
        <p:spPr>
          <a:xfrm>
            <a:off x="311700" y="1772475"/>
            <a:ext cx="4619100" cy="48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Social Security Disability Insurance (SSDI)</a:t>
            </a:r>
            <a:endParaRPr b="1" sz="24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Must be Blind or Disabled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Must have work history (paid into social security retirement during working years)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Monthly financial assistance - amount dependent on amount paid in while working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Benefits also available for dependents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Medicare eligible after 24 months</a:t>
            </a:r>
            <a:endParaRPr sz="2100"/>
          </a:p>
        </p:txBody>
      </p:sp>
      <p:sp>
        <p:nvSpPr>
          <p:cNvPr id="131" name="Google Shape;131;g2effb415ad1_0_1475"/>
          <p:cNvSpPr txBox="1"/>
          <p:nvPr>
            <p:ph idx="2" type="body"/>
          </p:nvPr>
        </p:nvSpPr>
        <p:spPr>
          <a:xfrm>
            <a:off x="4832400" y="1772400"/>
            <a:ext cx="4212300" cy="48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Supplemental Security Income (SSI)</a:t>
            </a:r>
            <a:endParaRPr b="1" sz="24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Must be Blind or Disabled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Must have very limited income and resources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Monthly financial assistance - amount based on income and assets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Automatic Medicaid eligibility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2014-10-22T22:56:54Z</dcterms:created>
  <dc:creator>Windows User</dc:creator>
</cp:coreProperties>
</file>