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954825" cy="9309100"/>
  <p:embeddedFontLst>
    <p:embeddedFont>
      <p:font typeface="Roboto"/>
      <p:regular r:id="rId32"/>
      <p:bold r:id="rId33"/>
      <p:italic r:id="rId34"/>
      <p:boldItalic r:id="rId35"/>
    </p:embeddedFont>
    <p:embeddedFont>
      <p:font typeface="Tahoma"/>
      <p:regular r:id="rId36"/>
      <p:bold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2" roundtripDataSignature="AMtx7miKaMPlqnRx4upYeEQkfl4LUXmk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D2BA58-B613-416E-B366-AD82D5DD4ADA}">
  <a:tblStyle styleId="{E5D2BA58-B613-416E-B366-AD82D5DD4AD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5FAE69D-0DC0-4B11-BF4C-C0E6E9DEFFC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Merriweather-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Tahoma-bold.fntdata"/><Relationship Id="rId14" Type="http://schemas.openxmlformats.org/officeDocument/2006/relationships/slide" Target="slides/slide8.xml"/><Relationship Id="rId36" Type="http://schemas.openxmlformats.org/officeDocument/2006/relationships/font" Target="fonts/Tahoma-regular.fntdata"/><Relationship Id="rId17" Type="http://schemas.openxmlformats.org/officeDocument/2006/relationships/slide" Target="slides/slide11.xml"/><Relationship Id="rId39" Type="http://schemas.openxmlformats.org/officeDocument/2006/relationships/font" Target="fonts/Merriweather-bold.fntdata"/><Relationship Id="rId16" Type="http://schemas.openxmlformats.org/officeDocument/2006/relationships/slide" Target="slides/slide10.xml"/><Relationship Id="rId38" Type="http://schemas.openxmlformats.org/officeDocument/2006/relationships/font" Target="fonts/Merriweath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289b6d8eb_0_406: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4289b6d8eb_0_406: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289b6d8eb_0_37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24289b6d8eb_0_37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289b6d8eb_0_34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4289b6d8eb_0_347: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289b6d8eb_0_35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4289b6d8eb_0_352: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4289b6d8eb_0_35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24289b6d8eb_0_35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289b6d8eb_0_364: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24289b6d8eb_0_36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289b6d8eb_0_370: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24289b6d8eb_0_37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289b6d8eb_0_15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4289b6d8eb_0_15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289b6d8eb_0_16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4289b6d8eb_0_161: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4289b6d8eb_0_178:notes"/>
          <p:cNvSpPr txBox="1"/>
          <p:nvPr>
            <p:ph idx="1" type="body"/>
          </p:nvPr>
        </p:nvSpPr>
        <p:spPr>
          <a:xfrm>
            <a:off x="695482" y="4480004"/>
            <a:ext cx="5563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4289b6d8eb_0_178: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289b6d8eb_0_39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289b6d8eb_0_39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289b6d8eb_0_183:notes"/>
          <p:cNvSpPr txBox="1"/>
          <p:nvPr>
            <p:ph idx="1" type="body"/>
          </p:nvPr>
        </p:nvSpPr>
        <p:spPr>
          <a:xfrm>
            <a:off x="695482" y="4480004"/>
            <a:ext cx="5563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4289b6d8eb_0_183: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289b6d8eb_0_262:notes"/>
          <p:cNvSpPr txBox="1"/>
          <p:nvPr>
            <p:ph idx="1" type="body"/>
          </p:nvPr>
        </p:nvSpPr>
        <p:spPr>
          <a:xfrm>
            <a:off x="695482" y="4480004"/>
            <a:ext cx="5563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4289b6d8eb_0_262: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0070d482ef_0_34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0070d482ef_0_340: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0070d482ef_0_36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0070d482ef_0_36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289b6d8eb_0_273:notes"/>
          <p:cNvSpPr txBox="1"/>
          <p:nvPr>
            <p:ph idx="1" type="body"/>
          </p:nvPr>
        </p:nvSpPr>
        <p:spPr>
          <a:xfrm>
            <a:off x="695482" y="4480004"/>
            <a:ext cx="5563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4289b6d8eb_0_273: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428d0d13b0_0_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428d0d13b0_0_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289b6d8eb_0_7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81" name="Google Shape;81;g24289b6d8eb_0_7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4289b6d8eb_0_38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88" name="Google Shape;88;g24289b6d8eb_0_384: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6cd9441eb_0_19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16cd9441eb_0_19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289b6d8eb_0_166: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289b6d8eb_0_166: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289b6d8eb_0_83:notes"/>
          <p:cNvSpPr txBox="1"/>
          <p:nvPr>
            <p:ph idx="1" type="body"/>
          </p:nvPr>
        </p:nvSpPr>
        <p:spPr>
          <a:xfrm>
            <a:off x="695482" y="4480004"/>
            <a:ext cx="5563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4289b6d8eb_0_83: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16cd9441eb_0_21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216cd9441eb_0_219: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289b6d8eb_0_39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4289b6d8eb_0_398: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0070d482ef_0_254"/>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0070d482ef_0_254"/>
          <p:cNvSpPr txBox="1"/>
          <p:nvPr>
            <p:ph type="ctr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g20070d482ef_0_254"/>
          <p:cNvSpPr txBox="1"/>
          <p:nvPr>
            <p:ph idx="1" type="subTitle"/>
          </p:nvPr>
        </p:nvSpPr>
        <p:spPr>
          <a:xfrm>
            <a:off x="311700" y="2504747"/>
            <a:ext cx="4242600" cy="98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0070d482ef_0_2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20070d482ef_0_28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0070d482ef_0_289"/>
          <p:cNvSpPr txBox="1"/>
          <p:nvPr>
            <p:ph type="title"/>
          </p:nvPr>
        </p:nvSpPr>
        <p:spPr>
          <a:xfrm>
            <a:off x="311300" y="667900"/>
            <a:ext cx="3704400" cy="273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7" name="Google Shape;57;g20070d482ef_0_289"/>
          <p:cNvSpPr txBox="1"/>
          <p:nvPr>
            <p:ph idx="1" type="subTitle"/>
          </p:nvPr>
        </p:nvSpPr>
        <p:spPr>
          <a:xfrm>
            <a:off x="304800" y="3502300"/>
            <a:ext cx="3704400" cy="123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8" name="Google Shape;58;g20070d482ef_0_289"/>
          <p:cNvSpPr txBox="1"/>
          <p:nvPr>
            <p:ph idx="2" type="body"/>
          </p:nvPr>
        </p:nvSpPr>
        <p:spPr>
          <a:xfrm>
            <a:off x="4879025" y="667900"/>
            <a:ext cx="3954000" cy="5481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9" name="Google Shape;59;g20070d482ef_0_28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20070d482ef_0_295"/>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20070d482ef_0_295"/>
          <p:cNvSpPr txBox="1"/>
          <p:nvPr>
            <p:ph idx="1" type="body"/>
          </p:nvPr>
        </p:nvSpPr>
        <p:spPr>
          <a:xfrm>
            <a:off x="311700" y="6028533"/>
            <a:ext cx="7979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63" name="Google Shape;63;g20070d482ef_0_2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g20070d482ef_0_30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 name="Shape 14"/>
        <p:cNvGrpSpPr/>
        <p:nvPr/>
      </p:nvGrpSpPr>
      <p:grpSpPr>
        <a:xfrm>
          <a:off x="0" y="0"/>
          <a:ext cx="0" cy="0"/>
          <a:chOff x="0" y="0"/>
          <a:chExt cx="0" cy="0"/>
        </a:xfrm>
      </p:grpSpPr>
      <p:sp>
        <p:nvSpPr>
          <p:cNvPr id="15" name="Google Shape;15;g20070d482ef_0_281"/>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20070d482ef_0_281"/>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g20070d482ef_0_281"/>
          <p:cNvSpPr txBox="1"/>
          <p:nvPr>
            <p:ph idx="1" type="body"/>
          </p:nvPr>
        </p:nvSpPr>
        <p:spPr>
          <a:xfrm>
            <a:off x="311700" y="3187533"/>
            <a:ext cx="3127500" cy="306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18" name="Google Shape;18;g20070d482ef_0_28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0070d482ef_0_26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0070d482ef_0_26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0070d482ef_0_26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0070d482ef_0_264"/>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g20070d482ef_0_264"/>
          <p:cNvSpPr txBox="1"/>
          <p:nvPr>
            <p:ph idx="1" type="body"/>
          </p:nvPr>
        </p:nvSpPr>
        <p:spPr>
          <a:xfrm>
            <a:off x="4644675" y="667900"/>
            <a:ext cx="4166400" cy="5464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g20070d482ef_0_2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0070d482ef_0_27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0070d482ef_0_27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g20070d482ef_0_2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g20070d482ef_0_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g20070d482ef_0_3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33" name="Google Shape;33;g20070d482ef_0_3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g20070d482ef_0_3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g20070d482ef_0_3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g20070d482ef_0_271"/>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0070d482ef_0_271"/>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9" name="Google Shape;39;g20070d482ef_0_271"/>
          <p:cNvSpPr txBox="1"/>
          <p:nvPr>
            <p:ph idx="1" type="body"/>
          </p:nvPr>
        </p:nvSpPr>
        <p:spPr>
          <a:xfrm>
            <a:off x="3117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0" name="Google Shape;40;g20070d482ef_0_271"/>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1" name="Google Shape;41;g20070d482ef_0_27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2" name="Shape 42"/>
        <p:cNvGrpSpPr/>
        <p:nvPr/>
      </p:nvGrpSpPr>
      <p:grpSpPr>
        <a:xfrm>
          <a:off x="0" y="0"/>
          <a:ext cx="0" cy="0"/>
          <a:chOff x="0" y="0"/>
          <a:chExt cx="0" cy="0"/>
        </a:xfrm>
      </p:grpSpPr>
      <p:sp>
        <p:nvSpPr>
          <p:cNvPr id="43" name="Google Shape;43;g20070d482ef_0_299"/>
          <p:cNvSpPr txBox="1"/>
          <p:nvPr>
            <p:ph hasCustomPrompt="1" type="title"/>
          </p:nvPr>
        </p:nvSpPr>
        <p:spPr>
          <a:xfrm>
            <a:off x="311750" y="1108233"/>
            <a:ext cx="5334900" cy="1659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4" name="Google Shape;44;g20070d482ef_0_299"/>
          <p:cNvSpPr txBox="1"/>
          <p:nvPr>
            <p:ph idx="1" type="body"/>
          </p:nvPr>
        </p:nvSpPr>
        <p:spPr>
          <a:xfrm>
            <a:off x="311700" y="2828567"/>
            <a:ext cx="5334900" cy="1256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5" name="Google Shape;45;g20070d482ef_0_29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6" name="Shape 46"/>
        <p:cNvGrpSpPr/>
        <p:nvPr/>
      </p:nvGrpSpPr>
      <p:grpSpPr>
        <a:xfrm>
          <a:off x="0" y="0"/>
          <a:ext cx="0" cy="0"/>
          <a:chOff x="0" y="0"/>
          <a:chExt cx="0" cy="0"/>
        </a:xfrm>
      </p:grpSpPr>
      <p:sp>
        <p:nvSpPr>
          <p:cNvPr id="47" name="Google Shape;47;g20070d482ef_0_259"/>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8" name="Google Shape;48;g20070d482ef_0_259"/>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9" name="Google Shape;49;g20070d482ef_0_259"/>
          <p:cNvSpPr txBox="1"/>
          <p:nvPr>
            <p:ph type="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0" name="Google Shape;50;g20070d482ef_0_2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1" name="Shape 51"/>
        <p:cNvGrpSpPr/>
        <p:nvPr/>
      </p:nvGrpSpPr>
      <p:grpSpPr>
        <a:xfrm>
          <a:off x="0" y="0"/>
          <a:ext cx="0" cy="0"/>
          <a:chOff x="0" y="0"/>
          <a:chExt cx="0" cy="0"/>
        </a:xfrm>
      </p:grpSpPr>
      <p:sp>
        <p:nvSpPr>
          <p:cNvPr id="52" name="Google Shape;52;g20070d482ef_0_286"/>
          <p:cNvSpPr txBox="1"/>
          <p:nvPr>
            <p:ph type="title"/>
          </p:nvPr>
        </p:nvSpPr>
        <p:spPr>
          <a:xfrm>
            <a:off x="311675" y="1064800"/>
            <a:ext cx="6247800" cy="4728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3" name="Google Shape;53;g20070d482ef_0_28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0070d482ef_0_25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g20070d482ef_0_25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g20070d482ef_0_2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ssa.gov/notices/supplemental-security-income/text-child-ussi.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familyvoicesco.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familyvoicesco.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familyvoicesco.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www.familyvoicesco.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familyvoicesco.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colorado.gov/pea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colorado.gov/pea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cclponline.org/resource/medicaid-appeals-guides-las-guias-de-apelaciones-de-medicaid/"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colorado.gov/PEA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hcpf.colorado.gov/case-management-redesign" TargetMode="External"/><Relationship Id="rId4" Type="http://schemas.openxmlformats.org/officeDocument/2006/relationships/hyperlink" Target="http://www.familyvoicesco.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hcpf.colorado.gov/community-first-choice-option" TargetMode="External"/><Relationship Id="rId4" Type="http://schemas.openxmlformats.org/officeDocument/2006/relationships/hyperlink" Target="http://www.familyvoicesco.org" TargetMode="External"/><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mailto:christy@familyvoicesco.org" TargetMode="External"/><Relationship Id="rId4" Type="http://schemas.openxmlformats.org/officeDocument/2006/relationships/hyperlink" Target="mailto:megan@familyvoicesco.org" TargetMode="External"/><Relationship Id="rId5" Type="http://schemas.openxmlformats.org/officeDocument/2006/relationships/hyperlink" Target="mailto:gaby@familyvoicesco.org" TargetMode="External"/><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familyvoicesco.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hcpf.colorado.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familyvoicesco.or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3488100" y="4063200"/>
            <a:ext cx="5655900" cy="279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sz="6000">
                <a:solidFill>
                  <a:schemeClr val="lt1"/>
                </a:solidFill>
              </a:rPr>
              <a:t>Medicaid 101</a:t>
            </a:r>
            <a:endParaRPr sz="6000">
              <a:solidFill>
                <a:schemeClr val="lt1"/>
              </a:solidFill>
            </a:endParaRPr>
          </a:p>
        </p:txBody>
      </p:sp>
      <p:pic>
        <p:nvPicPr>
          <p:cNvPr id="71" name="Google Shape;71;p1"/>
          <p:cNvPicPr preferRelativeResize="0"/>
          <p:nvPr/>
        </p:nvPicPr>
        <p:blipFill rotWithShape="1">
          <a:blip r:embed="rId3">
            <a:alphaModFix/>
          </a:blip>
          <a:srcRect b="0" l="0" r="0" t="0"/>
          <a:stretch/>
        </p:blipFill>
        <p:spPr>
          <a:xfrm>
            <a:off x="195350" y="326350"/>
            <a:ext cx="8753300" cy="1914776"/>
          </a:xfrm>
          <a:prstGeom prst="rect">
            <a:avLst/>
          </a:prstGeom>
          <a:noFill/>
          <a:ln>
            <a:noFill/>
          </a:ln>
        </p:spPr>
      </p:pic>
      <p:sp>
        <p:nvSpPr>
          <p:cNvPr id="72" name="Google Shape;72;p1"/>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4289b6d8eb_0_406"/>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Income Based Programs cont.</a:t>
            </a:r>
            <a:endParaRPr/>
          </a:p>
        </p:txBody>
      </p:sp>
      <p:sp>
        <p:nvSpPr>
          <p:cNvPr id="150" name="Google Shape;150;g24289b6d8eb_0_406"/>
          <p:cNvSpPr txBox="1"/>
          <p:nvPr>
            <p:ph idx="1" type="body"/>
          </p:nvPr>
        </p:nvSpPr>
        <p:spPr>
          <a:xfrm>
            <a:off x="311700" y="2007600"/>
            <a:ext cx="8520600" cy="4101600"/>
          </a:xfrm>
          <a:prstGeom prst="rect">
            <a:avLst/>
          </a:prstGeom>
        </p:spPr>
        <p:txBody>
          <a:bodyPr anchorCtr="0" anchor="t" bIns="91425" lIns="91425" spcFirstLastPara="1" rIns="91425" wrap="square" tIns="91425">
            <a:normAutofit/>
          </a:bodyPr>
          <a:lstStyle/>
          <a:p>
            <a:pPr indent="0" lvl="0" marL="0" rtl="0" algn="l">
              <a:lnSpc>
                <a:spcPct val="129545"/>
              </a:lnSpc>
              <a:spcBef>
                <a:spcPts val="1200"/>
              </a:spcBef>
              <a:spcAft>
                <a:spcPts val="0"/>
              </a:spcAft>
              <a:buNone/>
            </a:pPr>
            <a:r>
              <a:rPr b="1" lang="en-US" sz="1761">
                <a:solidFill>
                  <a:schemeClr val="dk1"/>
                </a:solidFill>
                <a:uFill>
                  <a:noFill/>
                </a:uFill>
                <a:hlinkClick r:id="rId3">
                  <a:extLst>
                    <a:ext uri="{A12FA001-AC4F-418D-AE19-62706E023703}">
                      <ahyp:hlinkClr val="tx"/>
                    </a:ext>
                  </a:extLst>
                </a:hlinkClick>
              </a:rPr>
              <a:t>Supplemental Security Income (SSI)</a:t>
            </a:r>
            <a:r>
              <a:rPr b="1" lang="en-US" sz="1761">
                <a:solidFill>
                  <a:schemeClr val="dk1"/>
                </a:solidFill>
              </a:rPr>
              <a:t> </a:t>
            </a:r>
            <a:endParaRPr b="1" sz="1761">
              <a:solidFill>
                <a:schemeClr val="dk1"/>
              </a:solidFill>
            </a:endParaRPr>
          </a:p>
          <a:p>
            <a:pPr indent="0" lvl="0" marL="0" rtl="0" algn="l">
              <a:lnSpc>
                <a:spcPct val="129545"/>
              </a:lnSpc>
              <a:spcBef>
                <a:spcPts val="1200"/>
              </a:spcBef>
              <a:spcAft>
                <a:spcPts val="0"/>
              </a:spcAft>
              <a:buNone/>
            </a:pPr>
            <a:r>
              <a:rPr lang="en-US" sz="1408">
                <a:solidFill>
                  <a:srgbClr val="000000"/>
                </a:solidFill>
              </a:rPr>
              <a:t>Federal income supplement program for children and adults with disabilities.   Provides automatic eligibility for Medicaid.</a:t>
            </a:r>
            <a:endParaRPr sz="1408">
              <a:solidFill>
                <a:srgbClr val="000000"/>
              </a:solidFill>
            </a:endParaRPr>
          </a:p>
          <a:p>
            <a:pPr indent="0" lvl="0" marL="0" rtl="0" algn="l">
              <a:lnSpc>
                <a:spcPct val="129545"/>
              </a:lnSpc>
              <a:spcBef>
                <a:spcPts val="1200"/>
              </a:spcBef>
              <a:spcAft>
                <a:spcPts val="0"/>
              </a:spcAft>
              <a:buNone/>
            </a:pPr>
            <a:r>
              <a:t/>
            </a:r>
            <a:endParaRPr sz="1408">
              <a:solidFill>
                <a:srgbClr val="000000"/>
              </a:solidFill>
            </a:endParaRPr>
          </a:p>
          <a:p>
            <a:pPr indent="0" lvl="0" marL="0" rtl="0" algn="l">
              <a:lnSpc>
                <a:spcPct val="129545"/>
              </a:lnSpc>
              <a:spcBef>
                <a:spcPts val="1200"/>
              </a:spcBef>
              <a:spcAft>
                <a:spcPts val="0"/>
              </a:spcAft>
              <a:buNone/>
            </a:pPr>
            <a:r>
              <a:rPr lang="en-US" sz="1408">
                <a:solidFill>
                  <a:srgbClr val="000000"/>
                </a:solidFill>
              </a:rPr>
              <a:t>To be eligible you need to meet the following criteria</a:t>
            </a:r>
            <a:endParaRPr sz="1408">
              <a:solidFill>
                <a:srgbClr val="000000"/>
              </a:solidFill>
            </a:endParaRPr>
          </a:p>
          <a:p>
            <a:pPr indent="-317500" lvl="0" marL="457200" rtl="0" algn="l">
              <a:lnSpc>
                <a:spcPct val="129545"/>
              </a:lnSpc>
              <a:spcBef>
                <a:spcPts val="1200"/>
              </a:spcBef>
              <a:spcAft>
                <a:spcPts val="0"/>
              </a:spcAft>
              <a:buClr>
                <a:srgbClr val="000000"/>
              </a:buClr>
              <a:buSzPts val="1400"/>
              <a:buChar char="●"/>
            </a:pPr>
            <a:r>
              <a:rPr lang="en-US" sz="1400">
                <a:solidFill>
                  <a:srgbClr val="000000"/>
                </a:solidFill>
              </a:rPr>
              <a:t>Little or no income (less than </a:t>
            </a:r>
            <a:r>
              <a:rPr lang="en-US" sz="1400">
                <a:solidFill>
                  <a:srgbClr val="171716"/>
                </a:solidFill>
                <a:highlight>
                  <a:srgbClr val="FFFFFF"/>
                </a:highlight>
              </a:rPr>
              <a:t>$1,913 per month)</a:t>
            </a:r>
            <a:endParaRPr sz="1400">
              <a:solidFill>
                <a:srgbClr val="000000"/>
              </a:solidFill>
            </a:endParaRPr>
          </a:p>
          <a:p>
            <a:pPr indent="-317500" lvl="0" marL="457200" rtl="0" algn="l">
              <a:lnSpc>
                <a:spcPct val="129545"/>
              </a:lnSpc>
              <a:spcBef>
                <a:spcPts val="0"/>
              </a:spcBef>
              <a:spcAft>
                <a:spcPts val="0"/>
              </a:spcAft>
              <a:buClr>
                <a:srgbClr val="000000"/>
              </a:buClr>
              <a:buSzPts val="1400"/>
              <a:buChar char="●"/>
            </a:pPr>
            <a:r>
              <a:rPr lang="en-US" sz="1400">
                <a:solidFill>
                  <a:srgbClr val="000000"/>
                </a:solidFill>
              </a:rPr>
              <a:t>Little or no resources (less than $2000 for an individual or $3000 for a couple)</a:t>
            </a:r>
            <a:endParaRPr sz="1400">
              <a:solidFill>
                <a:srgbClr val="000000"/>
              </a:solidFill>
            </a:endParaRPr>
          </a:p>
          <a:p>
            <a:pPr indent="-317500" lvl="0" marL="457200" rtl="0" algn="l">
              <a:lnSpc>
                <a:spcPct val="129545"/>
              </a:lnSpc>
              <a:spcBef>
                <a:spcPts val="0"/>
              </a:spcBef>
              <a:spcAft>
                <a:spcPts val="0"/>
              </a:spcAft>
              <a:buClr>
                <a:srgbClr val="000000"/>
              </a:buClr>
              <a:buSzPts val="1400"/>
              <a:buChar char="●"/>
            </a:pPr>
            <a:r>
              <a:rPr lang="en-US" sz="1400">
                <a:solidFill>
                  <a:srgbClr val="000000"/>
                </a:solidFill>
              </a:rPr>
              <a:t>A disability, blindness, or are age 65 or older. </a:t>
            </a:r>
            <a:endParaRPr sz="1400">
              <a:solidFill>
                <a:srgbClr val="000000"/>
              </a:solidFill>
            </a:endParaRPr>
          </a:p>
          <a:p>
            <a:pPr indent="0" lvl="0" marL="0" rtl="0" algn="l">
              <a:lnSpc>
                <a:spcPct val="129545"/>
              </a:lnSpc>
              <a:spcBef>
                <a:spcPts val="1200"/>
              </a:spcBef>
              <a:spcAft>
                <a:spcPts val="0"/>
              </a:spcAft>
              <a:buNone/>
            </a:pPr>
            <a:r>
              <a:t/>
            </a:r>
            <a:endParaRPr sz="1400">
              <a:solidFill>
                <a:srgbClr val="171716"/>
              </a:solidFill>
              <a:highlight>
                <a:srgbClr val="FFFFFF"/>
              </a:highlight>
            </a:endParaRPr>
          </a:p>
          <a:p>
            <a:pPr indent="0" lvl="0" marL="0" rtl="0" algn="l">
              <a:lnSpc>
                <a:spcPct val="129545"/>
              </a:lnSpc>
              <a:spcBef>
                <a:spcPts val="1200"/>
              </a:spcBef>
              <a:spcAft>
                <a:spcPts val="1200"/>
              </a:spcAft>
              <a:buNone/>
            </a:pPr>
            <a:r>
              <a:rPr lang="en-US" sz="1400">
                <a:solidFill>
                  <a:srgbClr val="171716"/>
                </a:solidFill>
                <a:highlight>
                  <a:srgbClr val="FFFFFF"/>
                </a:highlight>
              </a:rPr>
              <a:t>Apply at your local social security office or online at www.ssa.gov</a:t>
            </a:r>
            <a:endParaRPr sz="1400">
              <a:solidFill>
                <a:srgbClr val="171716"/>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4289b6d8eb_0_378"/>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Medicaid Buy-In Program</a:t>
            </a:r>
            <a:endParaRPr sz="4000"/>
          </a:p>
        </p:txBody>
      </p:sp>
      <p:sp>
        <p:nvSpPr>
          <p:cNvPr id="156" name="Google Shape;156;g24289b6d8eb_0_378"/>
          <p:cNvSpPr txBox="1"/>
          <p:nvPr>
            <p:ph idx="4294967295" type="body"/>
          </p:nvPr>
        </p:nvSpPr>
        <p:spPr>
          <a:xfrm>
            <a:off x="457200" y="1804299"/>
            <a:ext cx="8229600" cy="43218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Clr>
                <a:schemeClr val="dk1"/>
              </a:buClr>
              <a:buSzPts val="2800"/>
              <a:buChar char="●"/>
            </a:pPr>
            <a:r>
              <a:rPr lang="en-US" sz="2800"/>
              <a:t>Who is eligible?</a:t>
            </a:r>
            <a:endParaRPr sz="2400"/>
          </a:p>
          <a:p>
            <a:pPr indent="-380998" lvl="1" marL="914400" rtl="0" algn="l">
              <a:lnSpc>
                <a:spcPct val="115000"/>
              </a:lnSpc>
              <a:spcBef>
                <a:spcPts val="480"/>
              </a:spcBef>
              <a:spcAft>
                <a:spcPts val="0"/>
              </a:spcAft>
              <a:buClr>
                <a:schemeClr val="dk1"/>
              </a:buClr>
              <a:buSzPts val="2400"/>
              <a:buChar char="○"/>
            </a:pPr>
            <a:r>
              <a:rPr lang="en-US" sz="2400"/>
              <a:t>Are a US citizen</a:t>
            </a:r>
            <a:endParaRPr/>
          </a:p>
          <a:p>
            <a:pPr indent="-380998" lvl="1" marL="914400" rtl="0" algn="l">
              <a:lnSpc>
                <a:spcPct val="115000"/>
              </a:lnSpc>
              <a:spcBef>
                <a:spcPts val="480"/>
              </a:spcBef>
              <a:spcAft>
                <a:spcPts val="0"/>
              </a:spcAft>
              <a:buClr>
                <a:schemeClr val="dk1"/>
              </a:buClr>
              <a:buSzPts val="2400"/>
              <a:buChar char="○"/>
            </a:pPr>
            <a:r>
              <a:rPr lang="en-US" sz="2400"/>
              <a:t>Are under age 19 (there is a similar program available for adults)</a:t>
            </a:r>
            <a:endParaRPr/>
          </a:p>
          <a:p>
            <a:pPr indent="-380998" lvl="1" marL="914400" rtl="0" algn="l">
              <a:lnSpc>
                <a:spcPct val="115000"/>
              </a:lnSpc>
              <a:spcBef>
                <a:spcPts val="480"/>
              </a:spcBef>
              <a:spcAft>
                <a:spcPts val="0"/>
              </a:spcAft>
              <a:buClr>
                <a:schemeClr val="dk1"/>
              </a:buClr>
              <a:buSzPts val="2400"/>
              <a:buChar char="○"/>
            </a:pPr>
            <a:r>
              <a:rPr lang="en-US" sz="2400"/>
              <a:t>Have a qualifying disability according to Social Security Administration</a:t>
            </a:r>
            <a:endParaRPr/>
          </a:p>
          <a:p>
            <a:pPr indent="-380998" lvl="1" marL="914400" rtl="0" algn="l">
              <a:lnSpc>
                <a:spcPct val="115000"/>
              </a:lnSpc>
              <a:spcBef>
                <a:spcPts val="480"/>
              </a:spcBef>
              <a:spcAft>
                <a:spcPts val="0"/>
              </a:spcAft>
              <a:buClr>
                <a:schemeClr val="dk1"/>
              </a:buClr>
              <a:buSzPts val="2400"/>
              <a:buChar char="○"/>
            </a:pPr>
            <a:r>
              <a:rPr lang="en-US" sz="2400"/>
              <a:t>Family income is below 450% of Federal Poverty Level (FPL)</a:t>
            </a:r>
            <a:endParaRPr/>
          </a:p>
          <a:p>
            <a:pPr indent="-380998" lvl="1" marL="914400" rtl="0" algn="l">
              <a:lnSpc>
                <a:spcPct val="115000"/>
              </a:lnSpc>
              <a:spcBef>
                <a:spcPts val="480"/>
              </a:spcBef>
              <a:spcAft>
                <a:spcPts val="0"/>
              </a:spcAft>
              <a:buClr>
                <a:schemeClr val="dk1"/>
              </a:buClr>
              <a:buSzPts val="2400"/>
              <a:buChar char="○"/>
            </a:pPr>
            <a:r>
              <a:rPr lang="en-US" sz="2400"/>
              <a:t>Monthly premium based on family income</a:t>
            </a:r>
            <a:endParaRPr sz="2400"/>
          </a:p>
          <a:p>
            <a:pPr indent="-381000" lvl="0" marL="457200" rtl="0" algn="l">
              <a:lnSpc>
                <a:spcPct val="115000"/>
              </a:lnSpc>
              <a:spcBef>
                <a:spcPts val="1200"/>
              </a:spcBef>
              <a:spcAft>
                <a:spcPts val="1200"/>
              </a:spcAft>
              <a:buSzPts val="2400"/>
              <a:buChar char="●"/>
            </a:pPr>
            <a:r>
              <a:rPr lang="en-US" sz="2400"/>
              <a:t>Provides access to State Plan and LTSS (if eligible) only</a:t>
            </a:r>
            <a:endParaRPr sz="2400"/>
          </a:p>
        </p:txBody>
      </p:sp>
      <p:sp>
        <p:nvSpPr>
          <p:cNvPr id="157" name="Google Shape;157;g24289b6d8eb_0_378"/>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4289b6d8eb_0_347"/>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Home and Community Based Services (HCBS) </a:t>
            </a:r>
            <a:endParaRPr/>
          </a:p>
          <a:p>
            <a:pPr indent="0" lvl="0" marL="0" rtl="0" algn="l">
              <a:lnSpc>
                <a:spcPct val="100000"/>
              </a:lnSpc>
              <a:spcBef>
                <a:spcPts val="0"/>
              </a:spcBef>
              <a:spcAft>
                <a:spcPts val="0"/>
              </a:spcAft>
              <a:buSzPts val="2800"/>
              <a:buNone/>
            </a:pPr>
            <a:r>
              <a:rPr lang="en-US"/>
              <a:t>Waivers for Children</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p:txBody>
      </p:sp>
      <p:sp>
        <p:nvSpPr>
          <p:cNvPr id="163" name="Google Shape;163;g24289b6d8eb_0_347"/>
          <p:cNvSpPr txBox="1"/>
          <p:nvPr>
            <p:ph idx="1" type="body"/>
          </p:nvPr>
        </p:nvSpPr>
        <p:spPr>
          <a:xfrm>
            <a:off x="4572000" y="696600"/>
            <a:ext cx="4473600" cy="5464800"/>
          </a:xfrm>
          <a:prstGeom prst="rect">
            <a:avLst/>
          </a:prstGeom>
          <a:noFill/>
          <a:ln>
            <a:noFill/>
          </a:ln>
        </p:spPr>
        <p:txBody>
          <a:bodyPr anchorCtr="0" anchor="t" bIns="91425" lIns="91425" spcFirstLastPara="1" rIns="91425" wrap="square" tIns="91425">
            <a:normAutofit/>
          </a:bodyPr>
          <a:lstStyle/>
          <a:p>
            <a:pPr indent="-361950" lvl="0" marL="457200" rtl="0" algn="l">
              <a:lnSpc>
                <a:spcPct val="115000"/>
              </a:lnSpc>
              <a:spcBef>
                <a:spcPts val="0"/>
              </a:spcBef>
              <a:spcAft>
                <a:spcPts val="0"/>
              </a:spcAft>
              <a:buClr>
                <a:schemeClr val="accent1"/>
              </a:buClr>
              <a:buSzPts val="2100"/>
              <a:buChar char="●"/>
            </a:pPr>
            <a:r>
              <a:rPr lang="en-US" sz="2100">
                <a:solidFill>
                  <a:schemeClr val="accent1"/>
                </a:solidFill>
              </a:rPr>
              <a:t>Provide access to </a:t>
            </a:r>
            <a:endParaRPr sz="2100">
              <a:solidFill>
                <a:schemeClr val="accent1"/>
              </a:solidFill>
            </a:endParaRPr>
          </a:p>
          <a:p>
            <a:pPr indent="-361950" lvl="1" marL="914400" rtl="0" algn="l">
              <a:lnSpc>
                <a:spcPct val="115000"/>
              </a:lnSpc>
              <a:spcBef>
                <a:spcPts val="0"/>
              </a:spcBef>
              <a:spcAft>
                <a:spcPts val="0"/>
              </a:spcAft>
              <a:buClr>
                <a:schemeClr val="accent1"/>
              </a:buClr>
              <a:buSzPts val="2100"/>
              <a:buChar char="○"/>
            </a:pPr>
            <a:r>
              <a:rPr lang="en-US" sz="2100">
                <a:solidFill>
                  <a:schemeClr val="accent1"/>
                </a:solidFill>
              </a:rPr>
              <a:t>State Plan Medicaid</a:t>
            </a:r>
            <a:endParaRPr sz="2100">
              <a:solidFill>
                <a:schemeClr val="accent1"/>
              </a:solidFill>
            </a:endParaRPr>
          </a:p>
          <a:p>
            <a:pPr indent="-361950" lvl="1" marL="914400" rtl="0" algn="l">
              <a:lnSpc>
                <a:spcPct val="115000"/>
              </a:lnSpc>
              <a:spcBef>
                <a:spcPts val="0"/>
              </a:spcBef>
              <a:spcAft>
                <a:spcPts val="0"/>
              </a:spcAft>
              <a:buClr>
                <a:schemeClr val="accent1"/>
              </a:buClr>
              <a:buSzPts val="2100"/>
              <a:buChar char="○"/>
            </a:pPr>
            <a:r>
              <a:rPr lang="en-US" sz="2100">
                <a:solidFill>
                  <a:schemeClr val="accent1"/>
                </a:solidFill>
              </a:rPr>
              <a:t>Long-term Care</a:t>
            </a:r>
            <a:endParaRPr sz="2100">
              <a:solidFill>
                <a:schemeClr val="accent1"/>
              </a:solidFill>
            </a:endParaRPr>
          </a:p>
          <a:p>
            <a:pPr indent="-361950" lvl="1" marL="914400" rtl="0" algn="l">
              <a:lnSpc>
                <a:spcPct val="115000"/>
              </a:lnSpc>
              <a:spcBef>
                <a:spcPts val="0"/>
              </a:spcBef>
              <a:spcAft>
                <a:spcPts val="0"/>
              </a:spcAft>
              <a:buClr>
                <a:schemeClr val="accent1"/>
              </a:buClr>
              <a:buSzPts val="2100"/>
              <a:buChar char="○"/>
            </a:pPr>
            <a:r>
              <a:rPr lang="en-US" sz="2100">
                <a:solidFill>
                  <a:schemeClr val="accent1"/>
                </a:solidFill>
              </a:rPr>
              <a:t>HCBS specific services</a:t>
            </a:r>
            <a:endParaRPr sz="2100">
              <a:solidFill>
                <a:schemeClr val="accent1"/>
              </a:solidFill>
            </a:endParaRPr>
          </a:p>
          <a:p>
            <a:pPr indent="0" lvl="0" marL="914400" rtl="0" algn="l">
              <a:lnSpc>
                <a:spcPct val="115000"/>
              </a:lnSpc>
              <a:spcBef>
                <a:spcPts val="0"/>
              </a:spcBef>
              <a:spcAft>
                <a:spcPts val="0"/>
              </a:spcAft>
              <a:buSzPts val="1300"/>
              <a:buNone/>
            </a:pPr>
            <a:r>
              <a:t/>
            </a:r>
            <a:endParaRPr sz="2100">
              <a:solidFill>
                <a:schemeClr val="accent1"/>
              </a:solidFill>
            </a:endParaRPr>
          </a:p>
          <a:p>
            <a:pPr indent="-361950" lvl="0" marL="457200" rtl="0" algn="l">
              <a:lnSpc>
                <a:spcPct val="115000"/>
              </a:lnSpc>
              <a:spcBef>
                <a:spcPts val="0"/>
              </a:spcBef>
              <a:spcAft>
                <a:spcPts val="0"/>
              </a:spcAft>
              <a:buClr>
                <a:schemeClr val="accent1"/>
              </a:buClr>
              <a:buSzPts val="2100"/>
              <a:buChar char="●"/>
            </a:pPr>
            <a:r>
              <a:rPr lang="en-US" sz="2100">
                <a:solidFill>
                  <a:schemeClr val="accent1"/>
                </a:solidFill>
              </a:rPr>
              <a:t>“Waive” family income and assets and instead look only at the child’s income and assets</a:t>
            </a:r>
            <a:endParaRPr sz="2100">
              <a:solidFill>
                <a:schemeClr val="accent1"/>
              </a:solidFill>
            </a:endParaRPr>
          </a:p>
          <a:p>
            <a:pPr indent="0" lvl="0" marL="0" rtl="0" algn="l">
              <a:lnSpc>
                <a:spcPct val="115000"/>
              </a:lnSpc>
              <a:spcBef>
                <a:spcPts val="0"/>
              </a:spcBef>
              <a:spcAft>
                <a:spcPts val="0"/>
              </a:spcAft>
              <a:buSzPts val="1300"/>
              <a:buNone/>
            </a:pPr>
            <a:r>
              <a:t/>
            </a:r>
            <a:endParaRPr sz="21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4289b6d8eb_0_3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t>HCBS Waiver - Eligibility</a:t>
            </a:r>
            <a:endParaRPr b="1"/>
          </a:p>
          <a:p>
            <a:pPr indent="0" lvl="0" marL="0" rtl="0" algn="ctr">
              <a:lnSpc>
                <a:spcPct val="100000"/>
              </a:lnSpc>
              <a:spcBef>
                <a:spcPts val="0"/>
              </a:spcBef>
              <a:spcAft>
                <a:spcPts val="0"/>
              </a:spcAft>
              <a:buSzPts val="1800"/>
              <a:buNone/>
            </a:pPr>
            <a:r>
              <a:t/>
            </a:r>
            <a:endParaRPr/>
          </a:p>
        </p:txBody>
      </p:sp>
      <p:sp>
        <p:nvSpPr>
          <p:cNvPr id="169" name="Google Shape;169;g24289b6d8eb_0_352"/>
          <p:cNvSpPr txBox="1"/>
          <p:nvPr>
            <p:ph idx="1" type="body"/>
          </p:nvPr>
        </p:nvSpPr>
        <p:spPr>
          <a:xfrm>
            <a:off x="457200" y="1417650"/>
            <a:ext cx="8229600" cy="4708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2800">
                <a:solidFill>
                  <a:schemeClr val="accent1"/>
                </a:solidFill>
              </a:rPr>
              <a:t>Citizenship and Residency</a:t>
            </a:r>
            <a:endParaRPr b="1" sz="2800">
              <a:solidFill>
                <a:schemeClr val="accent1"/>
              </a:solidFill>
            </a:endParaRPr>
          </a:p>
          <a:p>
            <a:pPr indent="-381000" lvl="0" marL="457200" rtl="0" algn="l">
              <a:lnSpc>
                <a:spcPct val="115000"/>
              </a:lnSpc>
              <a:spcBef>
                <a:spcPts val="0"/>
              </a:spcBef>
              <a:spcAft>
                <a:spcPts val="0"/>
              </a:spcAft>
              <a:buClr>
                <a:schemeClr val="accent1"/>
              </a:buClr>
              <a:buSzPts val="2400"/>
              <a:buChar char="●"/>
            </a:pPr>
            <a:r>
              <a:rPr lang="en-US" sz="2400">
                <a:solidFill>
                  <a:schemeClr val="accent1"/>
                </a:solidFill>
              </a:rPr>
              <a:t>Citizen of the United States or a qualified non-citizen</a:t>
            </a:r>
            <a:endParaRPr sz="2400">
              <a:solidFill>
                <a:schemeClr val="accent1"/>
              </a:solidFill>
            </a:endParaRPr>
          </a:p>
          <a:p>
            <a:pPr indent="-381000" lvl="0" marL="457200" rtl="0" algn="l">
              <a:lnSpc>
                <a:spcPct val="115000"/>
              </a:lnSpc>
              <a:spcBef>
                <a:spcPts val="0"/>
              </a:spcBef>
              <a:spcAft>
                <a:spcPts val="0"/>
              </a:spcAft>
              <a:buClr>
                <a:schemeClr val="accent1"/>
              </a:buClr>
              <a:buSzPts val="2400"/>
              <a:buChar char="●"/>
            </a:pPr>
            <a:r>
              <a:rPr lang="en-US" sz="2400">
                <a:solidFill>
                  <a:schemeClr val="accent1"/>
                </a:solidFill>
              </a:rPr>
              <a:t>Resident of Colorado</a:t>
            </a:r>
            <a:endParaRPr sz="2400">
              <a:solidFill>
                <a:schemeClr val="accent1"/>
              </a:solidFill>
            </a:endParaRPr>
          </a:p>
          <a:p>
            <a:pPr indent="0" lvl="0" marL="0" rtl="0" algn="l">
              <a:lnSpc>
                <a:spcPct val="115000"/>
              </a:lnSpc>
              <a:spcBef>
                <a:spcPts val="0"/>
              </a:spcBef>
              <a:spcAft>
                <a:spcPts val="0"/>
              </a:spcAft>
              <a:buSzPts val="1800"/>
              <a:buNone/>
            </a:pPr>
            <a:r>
              <a:t/>
            </a:r>
            <a:endParaRPr sz="2400">
              <a:solidFill>
                <a:schemeClr val="accent1"/>
              </a:solidFill>
            </a:endParaRPr>
          </a:p>
          <a:p>
            <a:pPr indent="0" lvl="0" marL="0" rtl="0" algn="l">
              <a:lnSpc>
                <a:spcPct val="115000"/>
              </a:lnSpc>
              <a:spcBef>
                <a:spcPts val="0"/>
              </a:spcBef>
              <a:spcAft>
                <a:spcPts val="0"/>
              </a:spcAft>
              <a:buSzPts val="1800"/>
              <a:buNone/>
            </a:pPr>
            <a:r>
              <a:rPr b="1" lang="en-US" sz="2800">
                <a:solidFill>
                  <a:schemeClr val="accent1"/>
                </a:solidFill>
              </a:rPr>
              <a:t>Disability</a:t>
            </a:r>
            <a:endParaRPr b="1" sz="2800">
              <a:solidFill>
                <a:schemeClr val="accent1"/>
              </a:solidFill>
            </a:endParaRPr>
          </a:p>
          <a:p>
            <a:pPr indent="-381000" lvl="0" marL="457200" rtl="0" algn="l">
              <a:lnSpc>
                <a:spcPct val="115000"/>
              </a:lnSpc>
              <a:spcBef>
                <a:spcPts val="0"/>
              </a:spcBef>
              <a:spcAft>
                <a:spcPts val="0"/>
              </a:spcAft>
              <a:buClr>
                <a:schemeClr val="accent1"/>
              </a:buClr>
              <a:buSzPts val="2400"/>
              <a:buChar char="●"/>
            </a:pPr>
            <a:r>
              <a:rPr lang="en-US" sz="2400">
                <a:solidFill>
                  <a:schemeClr val="accent1"/>
                </a:solidFill>
              </a:rPr>
              <a:t>Social Security Administration definition of disability</a:t>
            </a:r>
            <a:endParaRPr sz="2400">
              <a:solidFill>
                <a:schemeClr val="accent1"/>
              </a:solidFill>
            </a:endParaRPr>
          </a:p>
          <a:p>
            <a:pPr indent="0" lvl="0" marL="0" rtl="0" algn="l">
              <a:lnSpc>
                <a:spcPct val="115000"/>
              </a:lnSpc>
              <a:spcBef>
                <a:spcPts val="0"/>
              </a:spcBef>
              <a:spcAft>
                <a:spcPts val="0"/>
              </a:spcAft>
              <a:buSzPts val="1800"/>
              <a:buNone/>
            </a:pPr>
            <a:r>
              <a:t/>
            </a:r>
            <a:endParaRPr sz="2400">
              <a:solidFill>
                <a:schemeClr val="accent1"/>
              </a:solidFill>
            </a:endParaRPr>
          </a:p>
        </p:txBody>
      </p:sp>
      <p:sp>
        <p:nvSpPr>
          <p:cNvPr id="170" name="Google Shape;170;g24289b6d8eb_0_352"/>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4289b6d8eb_0_358"/>
          <p:cNvSpPr txBox="1"/>
          <p:nvPr>
            <p:ph type="title"/>
          </p:nvPr>
        </p:nvSpPr>
        <p:spPr>
          <a:xfrm>
            <a:off x="85550" y="274650"/>
            <a:ext cx="88863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63835"/>
              <a:buNone/>
            </a:pPr>
            <a:r>
              <a:rPr b="1" lang="en-US" sz="3133"/>
              <a:t>HCBS Waiver - Eligibility</a:t>
            </a:r>
            <a:endParaRPr b="1" sz="3133"/>
          </a:p>
          <a:p>
            <a:pPr indent="0" lvl="0" marL="0" rtl="0" algn="ctr">
              <a:lnSpc>
                <a:spcPct val="100000"/>
              </a:lnSpc>
              <a:spcBef>
                <a:spcPts val="0"/>
              </a:spcBef>
              <a:spcAft>
                <a:spcPts val="0"/>
              </a:spcAft>
              <a:buClr>
                <a:schemeClr val="dk1"/>
              </a:buClr>
              <a:buSzPct val="186791"/>
              <a:buFont typeface="Calibri"/>
              <a:buNone/>
            </a:pPr>
            <a:r>
              <a:rPr lang="en-US" sz="2355"/>
              <a:t>Functional Criteria for Long Term Supports and Services (LTSS)</a:t>
            </a:r>
            <a:endParaRPr sz="2355"/>
          </a:p>
        </p:txBody>
      </p:sp>
      <p:sp>
        <p:nvSpPr>
          <p:cNvPr id="176" name="Google Shape;176;g24289b6d8eb_0_358"/>
          <p:cNvSpPr txBox="1"/>
          <p:nvPr>
            <p:ph idx="1" type="body"/>
          </p:nvPr>
        </p:nvSpPr>
        <p:spPr>
          <a:xfrm>
            <a:off x="457200" y="1417650"/>
            <a:ext cx="8229600" cy="49071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Clr>
                <a:schemeClr val="dk1"/>
              </a:buClr>
              <a:buSzPts val="2000"/>
              <a:buChar char="●"/>
            </a:pPr>
            <a:r>
              <a:rPr b="1" lang="en-US" sz="2000"/>
              <a:t>Long Term Care 100.2 Assessment:</a:t>
            </a:r>
            <a:endParaRPr b="1"/>
          </a:p>
          <a:p>
            <a:pPr indent="-298450" lvl="1" marL="742950" rtl="0" algn="l">
              <a:lnSpc>
                <a:spcPct val="115000"/>
              </a:lnSpc>
              <a:spcBef>
                <a:spcPts val="0"/>
              </a:spcBef>
              <a:spcAft>
                <a:spcPts val="0"/>
              </a:spcAft>
              <a:buClr>
                <a:schemeClr val="dk1"/>
              </a:buClr>
              <a:buSzPts val="2000"/>
              <a:buChar char="○"/>
            </a:pPr>
            <a:r>
              <a:rPr lang="en-US" sz="2000"/>
              <a:t>Bathing</a:t>
            </a:r>
            <a:endParaRPr/>
          </a:p>
          <a:p>
            <a:pPr indent="-298450" lvl="1" marL="742950" rtl="0" algn="l">
              <a:lnSpc>
                <a:spcPct val="115000"/>
              </a:lnSpc>
              <a:spcBef>
                <a:spcPts val="400"/>
              </a:spcBef>
              <a:spcAft>
                <a:spcPts val="0"/>
              </a:spcAft>
              <a:buClr>
                <a:schemeClr val="dk1"/>
              </a:buClr>
              <a:buSzPts val="2000"/>
              <a:buChar char="○"/>
            </a:pPr>
            <a:r>
              <a:rPr lang="en-US" sz="2000"/>
              <a:t>Dressing</a:t>
            </a:r>
            <a:endParaRPr/>
          </a:p>
          <a:p>
            <a:pPr indent="-298450" lvl="1" marL="742950" rtl="0" algn="l">
              <a:lnSpc>
                <a:spcPct val="115000"/>
              </a:lnSpc>
              <a:spcBef>
                <a:spcPts val="400"/>
              </a:spcBef>
              <a:spcAft>
                <a:spcPts val="0"/>
              </a:spcAft>
              <a:buClr>
                <a:schemeClr val="dk1"/>
              </a:buClr>
              <a:buSzPts val="2000"/>
              <a:buChar char="○"/>
            </a:pPr>
            <a:r>
              <a:rPr lang="en-US" sz="2000"/>
              <a:t>Toileting</a:t>
            </a:r>
            <a:endParaRPr/>
          </a:p>
          <a:p>
            <a:pPr indent="-298450" lvl="1" marL="742950" rtl="0" algn="l">
              <a:lnSpc>
                <a:spcPct val="115000"/>
              </a:lnSpc>
              <a:spcBef>
                <a:spcPts val="400"/>
              </a:spcBef>
              <a:spcAft>
                <a:spcPts val="0"/>
              </a:spcAft>
              <a:buClr>
                <a:schemeClr val="dk1"/>
              </a:buClr>
              <a:buSzPts val="2000"/>
              <a:buChar char="○"/>
            </a:pPr>
            <a:r>
              <a:rPr lang="en-US" sz="2000"/>
              <a:t>Eating</a:t>
            </a:r>
            <a:endParaRPr/>
          </a:p>
          <a:p>
            <a:pPr indent="-298450" lvl="1" marL="742950" rtl="0" algn="l">
              <a:lnSpc>
                <a:spcPct val="115000"/>
              </a:lnSpc>
              <a:spcBef>
                <a:spcPts val="400"/>
              </a:spcBef>
              <a:spcAft>
                <a:spcPts val="0"/>
              </a:spcAft>
              <a:buClr>
                <a:schemeClr val="dk1"/>
              </a:buClr>
              <a:buSzPts val="2000"/>
              <a:buChar char="○"/>
            </a:pPr>
            <a:r>
              <a:rPr lang="en-US" sz="2000"/>
              <a:t>Mobility</a:t>
            </a:r>
            <a:endParaRPr/>
          </a:p>
          <a:p>
            <a:pPr indent="-298450" lvl="1" marL="742950" rtl="0" algn="l">
              <a:lnSpc>
                <a:spcPct val="115000"/>
              </a:lnSpc>
              <a:spcBef>
                <a:spcPts val="400"/>
              </a:spcBef>
              <a:spcAft>
                <a:spcPts val="0"/>
              </a:spcAft>
              <a:buClr>
                <a:schemeClr val="dk1"/>
              </a:buClr>
              <a:buSzPts val="2000"/>
              <a:buChar char="○"/>
            </a:pPr>
            <a:r>
              <a:rPr lang="en-US" sz="2000"/>
              <a:t>Transferring</a:t>
            </a:r>
            <a:endParaRPr/>
          </a:p>
          <a:p>
            <a:pPr indent="-298450" lvl="1" marL="742950" rtl="0" algn="l">
              <a:lnSpc>
                <a:spcPct val="115000"/>
              </a:lnSpc>
              <a:spcBef>
                <a:spcPts val="400"/>
              </a:spcBef>
              <a:spcAft>
                <a:spcPts val="0"/>
              </a:spcAft>
              <a:buClr>
                <a:schemeClr val="dk1"/>
              </a:buClr>
              <a:buSzPts val="2000"/>
              <a:buChar char="○"/>
            </a:pPr>
            <a:r>
              <a:rPr lang="en-US" sz="2000"/>
              <a:t>Supervision Cognitive/Memory</a:t>
            </a:r>
            <a:endParaRPr/>
          </a:p>
          <a:p>
            <a:pPr indent="-298450" lvl="1" marL="742950" rtl="0" algn="l">
              <a:lnSpc>
                <a:spcPct val="115000"/>
              </a:lnSpc>
              <a:spcBef>
                <a:spcPts val="400"/>
              </a:spcBef>
              <a:spcAft>
                <a:spcPts val="0"/>
              </a:spcAft>
              <a:buClr>
                <a:schemeClr val="dk1"/>
              </a:buClr>
              <a:buSzPts val="2000"/>
              <a:buChar char="○"/>
            </a:pPr>
            <a:r>
              <a:rPr lang="en-US" sz="2000"/>
              <a:t>Supervision Behavioral</a:t>
            </a:r>
            <a:endParaRPr/>
          </a:p>
          <a:p>
            <a:pPr indent="-215900" lvl="0" marL="342900" rtl="0" algn="l">
              <a:lnSpc>
                <a:spcPct val="115000"/>
              </a:lnSpc>
              <a:spcBef>
                <a:spcPts val="400"/>
              </a:spcBef>
              <a:spcAft>
                <a:spcPts val="0"/>
              </a:spcAft>
              <a:buClr>
                <a:schemeClr val="dk1"/>
              </a:buClr>
              <a:buSzPts val="2000"/>
              <a:buNone/>
            </a:pPr>
            <a:r>
              <a:t/>
            </a:r>
            <a:endParaRPr sz="2000"/>
          </a:p>
          <a:p>
            <a:pPr indent="-342900" lvl="0" marL="342900" rtl="0" algn="l">
              <a:lnSpc>
                <a:spcPct val="115000"/>
              </a:lnSpc>
              <a:spcBef>
                <a:spcPts val="400"/>
              </a:spcBef>
              <a:spcAft>
                <a:spcPts val="1200"/>
              </a:spcAft>
              <a:buClr>
                <a:schemeClr val="dk1"/>
              </a:buClr>
              <a:buSzPts val="2000"/>
              <a:buChar char="●"/>
            </a:pPr>
            <a:r>
              <a:rPr lang="en-US" sz="2000"/>
              <a:t>Abilities are scored from 0-3.  Child required to score a score of “2” in at least two ADL areas or a score of “2” in at least one of the Supervision areas.</a:t>
            </a:r>
            <a:endParaRPr sz="2000"/>
          </a:p>
        </p:txBody>
      </p:sp>
      <p:sp>
        <p:nvSpPr>
          <p:cNvPr id="177" name="Google Shape;177;g24289b6d8eb_0_358"/>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4289b6d8eb_0_3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HCBS Waiver - Eligibility</a:t>
            </a:r>
            <a:endParaRPr/>
          </a:p>
          <a:p>
            <a:pPr indent="0" lvl="0" marL="0" rtl="0" algn="ctr">
              <a:lnSpc>
                <a:spcPct val="100000"/>
              </a:lnSpc>
              <a:spcBef>
                <a:spcPts val="0"/>
              </a:spcBef>
              <a:spcAft>
                <a:spcPts val="0"/>
              </a:spcAft>
              <a:buClr>
                <a:schemeClr val="dk1"/>
              </a:buClr>
              <a:buSzPts val="4400"/>
              <a:buFont typeface="Calibri"/>
              <a:buNone/>
            </a:pPr>
            <a:r>
              <a:t/>
            </a:r>
            <a:endParaRPr/>
          </a:p>
        </p:txBody>
      </p:sp>
      <p:sp>
        <p:nvSpPr>
          <p:cNvPr id="183" name="Google Shape;183;g24289b6d8eb_0_36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800"/>
              <a:buNone/>
            </a:pPr>
            <a:r>
              <a:rPr lang="en-US" sz="2800">
                <a:solidFill>
                  <a:schemeClr val="accent1"/>
                </a:solidFill>
              </a:rPr>
              <a:t>Financial Criteria</a:t>
            </a:r>
            <a:endParaRPr sz="2200"/>
          </a:p>
          <a:p>
            <a:pPr indent="-222250" lvl="0" marL="342900" rtl="0" algn="l">
              <a:lnSpc>
                <a:spcPct val="115000"/>
              </a:lnSpc>
              <a:spcBef>
                <a:spcPts val="640"/>
              </a:spcBef>
              <a:spcAft>
                <a:spcPts val="0"/>
              </a:spcAft>
              <a:buClr>
                <a:schemeClr val="dk1"/>
              </a:buClr>
              <a:buSzPts val="2200"/>
              <a:buChar char="●"/>
            </a:pPr>
            <a:r>
              <a:rPr lang="en-US" sz="2200"/>
              <a:t>The </a:t>
            </a:r>
            <a:r>
              <a:rPr b="1" lang="en-US" sz="2200"/>
              <a:t>child/adult's</a:t>
            </a:r>
            <a:r>
              <a:rPr lang="en-US" sz="2200"/>
              <a:t> income must be less than $2,742 a month in 2023 (300%, or three times, the Supplemental Security Income allowance)</a:t>
            </a:r>
            <a:endParaRPr sz="2200"/>
          </a:p>
          <a:p>
            <a:pPr indent="-222250" lvl="0" marL="342900" rtl="0" algn="l">
              <a:lnSpc>
                <a:spcPct val="115000"/>
              </a:lnSpc>
              <a:spcBef>
                <a:spcPts val="640"/>
              </a:spcBef>
              <a:spcAft>
                <a:spcPts val="0"/>
              </a:spcAft>
              <a:buClr>
                <a:schemeClr val="dk1"/>
              </a:buClr>
              <a:buSzPts val="2200"/>
              <a:buChar char="●"/>
            </a:pPr>
            <a:r>
              <a:rPr lang="en-US" sz="2200"/>
              <a:t>The </a:t>
            </a:r>
            <a:r>
              <a:rPr b="1" lang="en-US" sz="2200"/>
              <a:t>child/adult’s</a:t>
            </a:r>
            <a:r>
              <a:rPr lang="en-US" sz="2200"/>
              <a:t> countable resources (assets) less than $2,000</a:t>
            </a:r>
            <a:endParaRPr sz="2200"/>
          </a:p>
          <a:p>
            <a:pPr indent="0" lvl="0" marL="0" rtl="0" algn="l">
              <a:lnSpc>
                <a:spcPct val="115000"/>
              </a:lnSpc>
              <a:spcBef>
                <a:spcPts val="640"/>
              </a:spcBef>
              <a:spcAft>
                <a:spcPts val="0"/>
              </a:spcAft>
              <a:buSzPts val="1800"/>
              <a:buNone/>
            </a:pPr>
            <a:r>
              <a:t/>
            </a:r>
            <a:endParaRPr sz="2200"/>
          </a:p>
          <a:p>
            <a:pPr indent="0" lvl="0" marL="0" rtl="0" algn="l">
              <a:lnSpc>
                <a:spcPct val="100000"/>
              </a:lnSpc>
              <a:spcBef>
                <a:spcPts val="0"/>
              </a:spcBef>
              <a:spcAft>
                <a:spcPts val="0"/>
              </a:spcAft>
              <a:buSzPts val="1800"/>
              <a:buNone/>
            </a:pPr>
            <a:r>
              <a:rPr lang="en-US" sz="2800">
                <a:solidFill>
                  <a:schemeClr val="accent1"/>
                </a:solidFill>
              </a:rPr>
              <a:t>Targeting Criteria	</a:t>
            </a:r>
            <a:endParaRPr sz="2300"/>
          </a:p>
          <a:p>
            <a:pPr indent="-222250" lvl="0" marL="342900" rtl="0" algn="l">
              <a:lnSpc>
                <a:spcPct val="115000"/>
              </a:lnSpc>
              <a:spcBef>
                <a:spcPts val="0"/>
              </a:spcBef>
              <a:spcAft>
                <a:spcPts val="0"/>
              </a:spcAft>
              <a:buSzPts val="2300"/>
              <a:buChar char="●"/>
            </a:pPr>
            <a:r>
              <a:rPr lang="en-US" sz="2300"/>
              <a:t>Different for each Waiver program based on purpose for each Waiver</a:t>
            </a:r>
            <a:endParaRPr sz="2200"/>
          </a:p>
          <a:p>
            <a:pPr indent="-139700" lvl="0" marL="342900" rtl="0" algn="l">
              <a:lnSpc>
                <a:spcPct val="115000"/>
              </a:lnSpc>
              <a:spcBef>
                <a:spcPts val="1200"/>
              </a:spcBef>
              <a:spcAft>
                <a:spcPts val="1200"/>
              </a:spcAft>
              <a:buClr>
                <a:schemeClr val="dk1"/>
              </a:buClr>
              <a:buSzPts val="3200"/>
              <a:buNone/>
            </a:pPr>
            <a:r>
              <a:t/>
            </a:r>
            <a:endParaRPr/>
          </a:p>
        </p:txBody>
      </p:sp>
      <p:sp>
        <p:nvSpPr>
          <p:cNvPr id="184" name="Google Shape;184;g24289b6d8eb_0_364"/>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4289b6d8eb_0_370"/>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HCBS Waivers</a:t>
            </a:r>
            <a:endParaRPr sz="3600"/>
          </a:p>
        </p:txBody>
      </p:sp>
      <p:sp>
        <p:nvSpPr>
          <p:cNvPr id="190" name="Google Shape;190;g24289b6d8eb_0_370"/>
          <p:cNvSpPr txBox="1"/>
          <p:nvPr>
            <p:ph idx="1" type="body"/>
          </p:nvPr>
        </p:nvSpPr>
        <p:spPr>
          <a:xfrm>
            <a:off x="311700" y="2007600"/>
            <a:ext cx="3999900" cy="3822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2600"/>
              <a:buNone/>
            </a:pPr>
            <a:r>
              <a:rPr b="1" lang="en-US" sz="2500"/>
              <a:t>6 Adult Waivers:</a:t>
            </a:r>
            <a:endParaRPr b="1" sz="2500"/>
          </a:p>
          <a:p>
            <a:pPr indent="-333794" lvl="0" marL="457200" rtl="0" algn="l">
              <a:lnSpc>
                <a:spcPct val="115000"/>
              </a:lnSpc>
              <a:spcBef>
                <a:spcPts val="0"/>
              </a:spcBef>
              <a:spcAft>
                <a:spcPts val="0"/>
              </a:spcAft>
              <a:buSzPts val="1657"/>
              <a:buChar char="●"/>
            </a:pPr>
            <a:r>
              <a:rPr lang="en-US" sz="1656"/>
              <a:t>Brain Injury Waiver (BI)</a:t>
            </a:r>
            <a:endParaRPr sz="1656"/>
          </a:p>
          <a:p>
            <a:pPr indent="-333794" lvl="0" marL="457200" rtl="0" algn="l">
              <a:lnSpc>
                <a:spcPct val="115000"/>
              </a:lnSpc>
              <a:spcBef>
                <a:spcPts val="0"/>
              </a:spcBef>
              <a:spcAft>
                <a:spcPts val="0"/>
              </a:spcAft>
              <a:buSzPts val="1657"/>
              <a:buChar char="●"/>
            </a:pPr>
            <a:r>
              <a:rPr lang="en-US" sz="1656"/>
              <a:t>Community Mental Health Supports Waiver (CMHS)</a:t>
            </a:r>
            <a:endParaRPr sz="1656"/>
          </a:p>
          <a:p>
            <a:pPr indent="-333794" lvl="0" marL="457200" rtl="0" algn="l">
              <a:lnSpc>
                <a:spcPct val="115000"/>
              </a:lnSpc>
              <a:spcBef>
                <a:spcPts val="0"/>
              </a:spcBef>
              <a:spcAft>
                <a:spcPts val="0"/>
              </a:spcAft>
              <a:buSzPts val="1657"/>
              <a:buChar char="●"/>
            </a:pPr>
            <a:r>
              <a:rPr lang="en-US" sz="1656"/>
              <a:t>Complementary and Integrative Health Waiver (CIH)</a:t>
            </a:r>
            <a:endParaRPr sz="1656"/>
          </a:p>
          <a:p>
            <a:pPr indent="-333794" lvl="0" marL="457200" rtl="0" algn="l">
              <a:lnSpc>
                <a:spcPct val="115000"/>
              </a:lnSpc>
              <a:spcBef>
                <a:spcPts val="0"/>
              </a:spcBef>
              <a:spcAft>
                <a:spcPts val="0"/>
              </a:spcAft>
              <a:buSzPts val="1657"/>
              <a:buChar char="●"/>
            </a:pPr>
            <a:r>
              <a:rPr lang="en-US" sz="1656"/>
              <a:t>Developmental Disabilities Waiver (DD)</a:t>
            </a:r>
            <a:endParaRPr sz="1656"/>
          </a:p>
          <a:p>
            <a:pPr indent="-333794" lvl="0" marL="457200" rtl="0" algn="l">
              <a:lnSpc>
                <a:spcPct val="115000"/>
              </a:lnSpc>
              <a:spcBef>
                <a:spcPts val="0"/>
              </a:spcBef>
              <a:spcAft>
                <a:spcPts val="0"/>
              </a:spcAft>
              <a:buSzPts val="1657"/>
              <a:buChar char="●"/>
            </a:pPr>
            <a:r>
              <a:rPr lang="en-US" sz="1656"/>
              <a:t>Elderly, Blind and Disabled Waiver (EBD)</a:t>
            </a:r>
            <a:endParaRPr sz="1656"/>
          </a:p>
          <a:p>
            <a:pPr indent="-333794" lvl="0" marL="457200" rtl="0" algn="l">
              <a:lnSpc>
                <a:spcPct val="115000"/>
              </a:lnSpc>
              <a:spcBef>
                <a:spcPts val="0"/>
              </a:spcBef>
              <a:spcAft>
                <a:spcPts val="0"/>
              </a:spcAft>
              <a:buSzPts val="1657"/>
              <a:buChar char="●"/>
            </a:pPr>
            <a:r>
              <a:rPr lang="en-US" sz="1656"/>
              <a:t>Supported Living Services Waiver (SLS)</a:t>
            </a:r>
            <a:endParaRPr sz="1656"/>
          </a:p>
        </p:txBody>
      </p:sp>
      <p:sp>
        <p:nvSpPr>
          <p:cNvPr id="191" name="Google Shape;191;g24289b6d8eb_0_370"/>
          <p:cNvSpPr txBox="1"/>
          <p:nvPr>
            <p:ph idx="2" type="body"/>
          </p:nvPr>
        </p:nvSpPr>
        <p:spPr>
          <a:xfrm>
            <a:off x="4832400" y="1931400"/>
            <a:ext cx="3999900" cy="4101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500"/>
              <a:t>4 Children’s Waivers:</a:t>
            </a:r>
            <a:endParaRPr b="1" sz="2500"/>
          </a:p>
          <a:p>
            <a:pPr indent="-341870" lvl="0" marL="457200" rtl="0" algn="l">
              <a:lnSpc>
                <a:spcPct val="115000"/>
              </a:lnSpc>
              <a:spcBef>
                <a:spcPts val="0"/>
              </a:spcBef>
              <a:spcAft>
                <a:spcPts val="0"/>
              </a:spcAft>
              <a:buSzPts val="1784"/>
              <a:buChar char="●"/>
            </a:pPr>
            <a:r>
              <a:rPr lang="en-US" sz="1783"/>
              <a:t>Children with Life Limiting Illness Waiver (CLLI)</a:t>
            </a:r>
            <a:endParaRPr sz="1783"/>
          </a:p>
          <a:p>
            <a:pPr indent="-341870" lvl="0" marL="457200" rtl="0" algn="l">
              <a:lnSpc>
                <a:spcPct val="115000"/>
              </a:lnSpc>
              <a:spcBef>
                <a:spcPts val="0"/>
              </a:spcBef>
              <a:spcAft>
                <a:spcPts val="0"/>
              </a:spcAft>
              <a:buSzPts val="1784"/>
              <a:buChar char="●"/>
            </a:pPr>
            <a:r>
              <a:rPr lang="en-US" sz="1783"/>
              <a:t>Children's Extensive Support Waiver (CES)</a:t>
            </a:r>
            <a:endParaRPr sz="1783"/>
          </a:p>
          <a:p>
            <a:pPr indent="-341870" lvl="0" marL="457200" rtl="0" algn="l">
              <a:lnSpc>
                <a:spcPct val="115000"/>
              </a:lnSpc>
              <a:spcBef>
                <a:spcPts val="0"/>
              </a:spcBef>
              <a:spcAft>
                <a:spcPts val="0"/>
              </a:spcAft>
              <a:buSzPts val="1784"/>
              <a:buChar char="●"/>
            </a:pPr>
            <a:r>
              <a:rPr lang="en-US" sz="1783"/>
              <a:t>Children's Habilitation Residential Program Waiver (CHRP)</a:t>
            </a:r>
            <a:endParaRPr sz="1783"/>
          </a:p>
          <a:p>
            <a:pPr indent="-341870" lvl="0" marL="457200" rtl="0" algn="l">
              <a:lnSpc>
                <a:spcPct val="115000"/>
              </a:lnSpc>
              <a:spcBef>
                <a:spcPts val="0"/>
              </a:spcBef>
              <a:spcAft>
                <a:spcPts val="0"/>
              </a:spcAft>
              <a:buSzPts val="1784"/>
              <a:buChar char="●"/>
            </a:pPr>
            <a:r>
              <a:rPr lang="en-US" sz="1783"/>
              <a:t>Children's Home and Community Based Services Waiver (CHCBS)</a:t>
            </a:r>
            <a:endParaRPr sz="1783"/>
          </a:p>
          <a:p>
            <a:pPr indent="0" lvl="0" marL="0" rtl="0" algn="l">
              <a:lnSpc>
                <a:spcPct val="115000"/>
              </a:lnSpc>
              <a:spcBef>
                <a:spcPts val="0"/>
              </a:spcBef>
              <a:spcAft>
                <a:spcPts val="1200"/>
              </a:spcAft>
              <a:buSzPts val="1300"/>
              <a:buNone/>
            </a:pPr>
            <a:r>
              <a:t/>
            </a:r>
            <a:endParaRPr/>
          </a:p>
        </p:txBody>
      </p:sp>
      <p:sp>
        <p:nvSpPr>
          <p:cNvPr id="192" name="Google Shape;192;g24289b6d8eb_0_370"/>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
        <p:nvSpPr>
          <p:cNvPr id="193" name="Google Shape;193;g24289b6d8eb_0_370"/>
          <p:cNvSpPr txBox="1"/>
          <p:nvPr/>
        </p:nvSpPr>
        <p:spPr>
          <a:xfrm>
            <a:off x="473700" y="5884438"/>
            <a:ext cx="6991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latin typeface="Roboto"/>
                <a:ea typeface="Roboto"/>
                <a:cs typeface="Roboto"/>
                <a:sym typeface="Roboto"/>
              </a:rPr>
              <a:t>More details here: https://hcpf.colorado.gov/hcbs-waivers</a:t>
            </a:r>
            <a:endParaRPr b="1" sz="17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4289b6d8eb_0_150"/>
          <p:cNvSpPr txBox="1"/>
          <p:nvPr>
            <p:ph type="title"/>
          </p:nvPr>
        </p:nvSpPr>
        <p:spPr>
          <a:xfrm>
            <a:off x="311700" y="68005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How do I apply?</a:t>
            </a:r>
            <a:endParaRPr/>
          </a:p>
        </p:txBody>
      </p:sp>
      <p:graphicFrame>
        <p:nvGraphicFramePr>
          <p:cNvPr id="199" name="Google Shape;199;g24289b6d8eb_0_150"/>
          <p:cNvGraphicFramePr/>
          <p:nvPr/>
        </p:nvGraphicFramePr>
        <p:xfrm>
          <a:off x="365350" y="1737550"/>
          <a:ext cx="3000000" cy="3000000"/>
        </p:xfrm>
        <a:graphic>
          <a:graphicData uri="http://schemas.openxmlformats.org/drawingml/2006/table">
            <a:tbl>
              <a:tblPr>
                <a:noFill/>
                <a:tableStyleId>{35FAE69D-0DC0-4B11-BF4C-C0E6E9DEFFCB}</a:tableStyleId>
              </a:tblPr>
              <a:tblGrid>
                <a:gridCol w="3853225"/>
                <a:gridCol w="1140700"/>
                <a:gridCol w="1140700"/>
                <a:gridCol w="1140700"/>
                <a:gridCol w="1140700"/>
              </a:tblGrid>
              <a:tr h="5498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MAGI </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US"/>
                        <a:t>SSI</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US"/>
                        <a:t>Buy-in</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US"/>
                        <a:t>HCBS Waivers</a:t>
                      </a:r>
                      <a:endParaRPr b="1"/>
                    </a:p>
                  </a:txBody>
                  <a:tcPr marT="91425" marB="91425" marR="91425" marL="91425"/>
                </a:tc>
              </a:tr>
              <a:tr h="1293975">
                <a:tc>
                  <a:txBody>
                    <a:bodyPr/>
                    <a:lstStyle/>
                    <a:p>
                      <a:pPr indent="0" lvl="0" marL="0" rtl="0" algn="l">
                        <a:spcBef>
                          <a:spcPts val="0"/>
                        </a:spcBef>
                        <a:spcAft>
                          <a:spcPts val="0"/>
                        </a:spcAft>
                        <a:buNone/>
                      </a:pPr>
                      <a:r>
                        <a:rPr b="1" lang="en-US" sz="1300"/>
                        <a:t>Medicaid Application</a:t>
                      </a:r>
                      <a:endParaRPr b="1" sz="1300"/>
                    </a:p>
                    <a:p>
                      <a:pPr indent="-311150" lvl="0" marL="457200" rtl="0" algn="l">
                        <a:spcBef>
                          <a:spcPts val="0"/>
                        </a:spcBef>
                        <a:spcAft>
                          <a:spcPts val="0"/>
                        </a:spcAft>
                        <a:buSzPts val="1300"/>
                        <a:buChar char="-"/>
                      </a:pPr>
                      <a:r>
                        <a:rPr lang="en-US" sz="1300" u="sng">
                          <a:solidFill>
                            <a:schemeClr val="hlink"/>
                          </a:solidFill>
                          <a:hlinkClick r:id="rId3"/>
                        </a:rPr>
                        <a:t>www.colorado.gov/peak</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County Department of Human Services</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With assistance from Case Manager</a:t>
                      </a:r>
                      <a:endParaRPr sz="1300"/>
                    </a:p>
                  </a:txBody>
                  <a:tcPr marT="91425" marB="91425" marR="91425" marL="91425"/>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r>
              <a:tr h="1105250">
                <a:tc>
                  <a:txBody>
                    <a:bodyPr/>
                    <a:lstStyle/>
                    <a:p>
                      <a:pPr indent="0" lvl="0" marL="0" rtl="0" algn="l">
                        <a:spcBef>
                          <a:spcPts val="0"/>
                        </a:spcBef>
                        <a:spcAft>
                          <a:spcPts val="0"/>
                        </a:spcAft>
                        <a:buNone/>
                      </a:pPr>
                      <a:r>
                        <a:rPr b="1" lang="en-US" sz="1300"/>
                        <a:t>Disability Determination</a:t>
                      </a:r>
                      <a:endParaRPr b="1" sz="1300"/>
                    </a:p>
                    <a:p>
                      <a:pPr indent="-311150" lvl="0" marL="457200" rtl="0" algn="l">
                        <a:spcBef>
                          <a:spcPts val="0"/>
                        </a:spcBef>
                        <a:spcAft>
                          <a:spcPts val="0"/>
                        </a:spcAft>
                        <a:buSzPts val="1300"/>
                        <a:buChar char="-"/>
                      </a:pPr>
                      <a:r>
                        <a:rPr lang="en-US" sz="1300"/>
                        <a:t>County Department of Human Services - Application goes to ARG/Arbor for review</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Social Security Administration</a:t>
                      </a:r>
                      <a:endParaRPr sz="1300"/>
                    </a:p>
                  </a:txBody>
                  <a:tcPr marT="91425" marB="91425" marR="91425" marL="91425"/>
                </a:tc>
                <a:tc>
                  <a:txBody>
                    <a:bodyPr/>
                    <a:lstStyle/>
                    <a:p>
                      <a:pPr indent="0" lvl="0" marL="0" rtl="0" algn="ctr">
                        <a:spcBef>
                          <a:spcPts val="0"/>
                        </a:spcBef>
                        <a:spcAft>
                          <a:spcPts val="0"/>
                        </a:spcAft>
                        <a:buNone/>
                      </a:pPr>
                      <a:r>
                        <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r>
              <a:tr h="1671400">
                <a:tc>
                  <a:txBody>
                    <a:bodyPr/>
                    <a:lstStyle/>
                    <a:p>
                      <a:pPr indent="0" lvl="0" marL="0" rtl="0" algn="l">
                        <a:spcBef>
                          <a:spcPts val="0"/>
                        </a:spcBef>
                        <a:spcAft>
                          <a:spcPts val="0"/>
                        </a:spcAft>
                        <a:buNone/>
                      </a:pPr>
                      <a:r>
                        <a:rPr b="1" lang="en-US" sz="1300"/>
                        <a:t>Level of Care and Waiver Application</a:t>
                      </a:r>
                      <a:endParaRPr b="1" sz="1300"/>
                    </a:p>
                    <a:p>
                      <a:pPr indent="-311150" lvl="0" marL="457200" rtl="0" algn="l">
                        <a:spcBef>
                          <a:spcPts val="0"/>
                        </a:spcBef>
                        <a:spcAft>
                          <a:spcPts val="0"/>
                        </a:spcAft>
                        <a:buSzPts val="1300"/>
                        <a:buChar char="-"/>
                      </a:pPr>
                      <a:r>
                        <a:rPr lang="en-US" sz="1300"/>
                        <a:t>Community Centered Board</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Single Entry Point</a:t>
                      </a:r>
                      <a:endParaRPr sz="1300"/>
                    </a:p>
                    <a:p>
                      <a:pPr indent="0" lvl="0" marL="457200" rtl="0" algn="l">
                        <a:spcBef>
                          <a:spcPts val="0"/>
                        </a:spcBef>
                        <a:spcAft>
                          <a:spcPts val="0"/>
                        </a:spcAft>
                        <a:buNone/>
                      </a:pPr>
                      <a:r>
                        <a:t/>
                      </a:r>
                      <a:endParaRPr sz="1300"/>
                    </a:p>
                    <a:p>
                      <a:pPr indent="0" lvl="0" marL="0" rtl="0" algn="l">
                        <a:spcBef>
                          <a:spcPts val="0"/>
                        </a:spcBef>
                        <a:spcAft>
                          <a:spcPts val="0"/>
                        </a:spcAft>
                        <a:buNone/>
                      </a:pPr>
                      <a:r>
                        <a:rPr lang="en-US" sz="1300"/>
                        <a:t>soon to be…</a:t>
                      </a:r>
                      <a:endParaRPr sz="1300"/>
                    </a:p>
                    <a:p>
                      <a:pPr indent="-311150" lvl="0" marL="457200" rtl="0" algn="l">
                        <a:spcBef>
                          <a:spcPts val="0"/>
                        </a:spcBef>
                        <a:spcAft>
                          <a:spcPts val="0"/>
                        </a:spcAft>
                        <a:buSzPts val="1300"/>
                        <a:buChar char="-"/>
                      </a:pPr>
                      <a:r>
                        <a:rPr lang="en-US" sz="1300"/>
                        <a:t>Case Management Agency</a:t>
                      </a:r>
                      <a:endParaRPr sz="1300"/>
                    </a:p>
                    <a:p>
                      <a:pPr indent="0" lvl="0" marL="0" rtl="0" algn="l">
                        <a:spcBef>
                          <a:spcPts val="0"/>
                        </a:spcBef>
                        <a:spcAft>
                          <a:spcPts val="0"/>
                        </a:spcAft>
                        <a:buNone/>
                      </a:pPr>
                      <a:r>
                        <a:t/>
                      </a:r>
                      <a:endParaRPr sz="1300"/>
                    </a:p>
                  </a:txBody>
                  <a:tcPr marT="91425" marB="91425" marR="91425" marL="91425"/>
                </a:tc>
                <a:tc>
                  <a:txBody>
                    <a:bodyPr/>
                    <a:lstStyle/>
                    <a:p>
                      <a:pPr indent="0" lvl="0" marL="0" rtl="0" algn="ctr">
                        <a:spcBef>
                          <a:spcPts val="0"/>
                        </a:spcBef>
                        <a:spcAft>
                          <a:spcPts val="0"/>
                        </a:spcAft>
                        <a:buNone/>
                      </a:pPr>
                      <a:r>
                        <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t/>
                      </a:r>
                      <a:endParaRPr sz="60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6000">
                          <a:solidFill>
                            <a:srgbClr val="FF0000"/>
                          </a:solidFill>
                        </a:rPr>
                        <a:t>x</a:t>
                      </a:r>
                      <a:endParaRPr sz="6000">
                        <a:solidFill>
                          <a:srgbClr val="FF0000"/>
                        </a:solidFill>
                      </a:endParaRPr>
                    </a:p>
                  </a:txBody>
                  <a:tcPr marT="91425" marB="91425" marR="91425" marL="9142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4289b6d8eb_0_161"/>
          <p:cNvSpPr txBox="1"/>
          <p:nvPr>
            <p:ph type="title"/>
          </p:nvPr>
        </p:nvSpPr>
        <p:spPr>
          <a:xfrm>
            <a:off x="311700" y="68005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How do I renew?</a:t>
            </a:r>
            <a:endParaRPr/>
          </a:p>
        </p:txBody>
      </p:sp>
      <p:graphicFrame>
        <p:nvGraphicFramePr>
          <p:cNvPr id="205" name="Google Shape;205;g24289b6d8eb_0_161"/>
          <p:cNvGraphicFramePr/>
          <p:nvPr/>
        </p:nvGraphicFramePr>
        <p:xfrm>
          <a:off x="365350" y="1737550"/>
          <a:ext cx="3000000" cy="3000000"/>
        </p:xfrm>
        <a:graphic>
          <a:graphicData uri="http://schemas.openxmlformats.org/drawingml/2006/table">
            <a:tbl>
              <a:tblPr>
                <a:noFill/>
                <a:tableStyleId>{35FAE69D-0DC0-4B11-BF4C-C0E6E9DEFFCB}</a:tableStyleId>
              </a:tblPr>
              <a:tblGrid>
                <a:gridCol w="4986250"/>
                <a:gridCol w="1476125"/>
                <a:gridCol w="1476125"/>
              </a:tblGrid>
              <a:tr h="5498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Programs</a:t>
                      </a:r>
                      <a:endParaRPr b="1"/>
                    </a:p>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US"/>
                        <a:t>Frequency</a:t>
                      </a:r>
                      <a:endParaRPr b="1"/>
                    </a:p>
                    <a:p>
                      <a:pPr indent="0" lvl="0" marL="0" rtl="0" algn="l">
                        <a:spcBef>
                          <a:spcPts val="0"/>
                        </a:spcBef>
                        <a:spcAft>
                          <a:spcPts val="0"/>
                        </a:spcAft>
                        <a:buNone/>
                      </a:pPr>
                      <a:r>
                        <a:t/>
                      </a:r>
                      <a:endParaRPr b="1"/>
                    </a:p>
                  </a:txBody>
                  <a:tcPr marT="91425" marB="91425" marR="91425" marL="91425"/>
                </a:tc>
              </a:tr>
              <a:tr h="1293975">
                <a:tc>
                  <a:txBody>
                    <a:bodyPr/>
                    <a:lstStyle/>
                    <a:p>
                      <a:pPr indent="0" lvl="0" marL="0" rtl="0" algn="l">
                        <a:spcBef>
                          <a:spcPts val="0"/>
                        </a:spcBef>
                        <a:spcAft>
                          <a:spcPts val="0"/>
                        </a:spcAft>
                        <a:buNone/>
                      </a:pPr>
                      <a:r>
                        <a:rPr b="1" lang="en-US" sz="1300"/>
                        <a:t>Medicaid Application</a:t>
                      </a:r>
                      <a:endParaRPr b="1" sz="1300"/>
                    </a:p>
                    <a:p>
                      <a:pPr indent="-311150" lvl="0" marL="457200" rtl="0" algn="l">
                        <a:spcBef>
                          <a:spcPts val="0"/>
                        </a:spcBef>
                        <a:spcAft>
                          <a:spcPts val="0"/>
                        </a:spcAft>
                        <a:buSzPts val="1300"/>
                        <a:buChar char="-"/>
                      </a:pPr>
                      <a:r>
                        <a:rPr lang="en-US" sz="1300" u="sng">
                          <a:solidFill>
                            <a:schemeClr val="hlink"/>
                          </a:solidFill>
                          <a:hlinkClick r:id="rId3"/>
                        </a:rPr>
                        <a:t>www.colorado.gov/peak</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County Department of Human Services</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With assistance from Case Manager</a:t>
                      </a:r>
                      <a:endParaRPr sz="1300"/>
                    </a:p>
                  </a:txBody>
                  <a:tcPr marT="91425" marB="91425" marR="91425" marL="91425"/>
                </a:tc>
                <a:tc>
                  <a:txBody>
                    <a:bodyPr/>
                    <a:lstStyle/>
                    <a:p>
                      <a:pPr indent="0" lvl="0" marL="0" rtl="0" algn="ctr">
                        <a:spcBef>
                          <a:spcPts val="0"/>
                        </a:spcBef>
                        <a:spcAft>
                          <a:spcPts val="0"/>
                        </a:spcAft>
                        <a:buNone/>
                      </a:pPr>
                      <a:r>
                        <a:rPr lang="en-US" sz="2200">
                          <a:solidFill>
                            <a:srgbClr val="FF0000"/>
                          </a:solidFill>
                        </a:rPr>
                        <a:t>ALL</a:t>
                      </a:r>
                      <a:endParaRPr sz="22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1800">
                          <a:solidFill>
                            <a:srgbClr val="FF0000"/>
                          </a:solidFill>
                        </a:rPr>
                        <a:t>Annually</a:t>
                      </a:r>
                      <a:endParaRPr sz="1800">
                        <a:solidFill>
                          <a:srgbClr val="FF0000"/>
                        </a:solidFill>
                      </a:endParaRPr>
                    </a:p>
                  </a:txBody>
                  <a:tcPr marT="91425" marB="91425" marR="91425" marL="91425" anchor="ctr"/>
                </a:tc>
              </a:tr>
              <a:tr h="1105250">
                <a:tc>
                  <a:txBody>
                    <a:bodyPr/>
                    <a:lstStyle/>
                    <a:p>
                      <a:pPr indent="0" lvl="0" marL="0" rtl="0" algn="l">
                        <a:spcBef>
                          <a:spcPts val="0"/>
                        </a:spcBef>
                        <a:spcAft>
                          <a:spcPts val="0"/>
                        </a:spcAft>
                        <a:buNone/>
                      </a:pPr>
                      <a:r>
                        <a:rPr b="1" lang="en-US" sz="1300"/>
                        <a:t>Disability Determination</a:t>
                      </a:r>
                      <a:endParaRPr b="1" sz="1300"/>
                    </a:p>
                    <a:p>
                      <a:pPr indent="-311150" lvl="0" marL="457200" rtl="0" algn="l">
                        <a:spcBef>
                          <a:spcPts val="0"/>
                        </a:spcBef>
                        <a:spcAft>
                          <a:spcPts val="0"/>
                        </a:spcAft>
                        <a:buSzPts val="1300"/>
                        <a:buChar char="-"/>
                      </a:pPr>
                      <a:r>
                        <a:rPr lang="en-US" sz="1300"/>
                        <a:t>County Department of Human Services - Application goes to ARG/Arbor for review</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Social Security Administration</a:t>
                      </a:r>
                      <a:endParaRPr sz="1300"/>
                    </a:p>
                  </a:txBody>
                  <a:tcPr marT="91425" marB="91425" marR="91425" marL="91425"/>
                </a:tc>
                <a:tc>
                  <a:txBody>
                    <a:bodyPr/>
                    <a:lstStyle/>
                    <a:p>
                      <a:pPr indent="0" lvl="0" marL="0" rtl="0" algn="ctr">
                        <a:spcBef>
                          <a:spcPts val="0"/>
                        </a:spcBef>
                        <a:spcAft>
                          <a:spcPts val="0"/>
                        </a:spcAft>
                        <a:buNone/>
                      </a:pPr>
                      <a:r>
                        <a:rPr lang="en-US" sz="1800">
                          <a:solidFill>
                            <a:srgbClr val="FF0000"/>
                          </a:solidFill>
                        </a:rPr>
                        <a:t>SSI, Buy-in, Waivers</a:t>
                      </a:r>
                      <a:endParaRPr sz="18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1800">
                          <a:solidFill>
                            <a:srgbClr val="FF0000"/>
                          </a:solidFill>
                        </a:rPr>
                        <a:t>Every 5-7 years</a:t>
                      </a:r>
                      <a:endParaRPr sz="1800">
                        <a:solidFill>
                          <a:srgbClr val="FF0000"/>
                        </a:solidFill>
                      </a:endParaRPr>
                    </a:p>
                  </a:txBody>
                  <a:tcPr marT="91425" marB="91425" marR="91425" marL="91425" anchor="ctr"/>
                </a:tc>
              </a:tr>
              <a:tr h="1671400">
                <a:tc>
                  <a:txBody>
                    <a:bodyPr/>
                    <a:lstStyle/>
                    <a:p>
                      <a:pPr indent="0" lvl="0" marL="0" rtl="0" algn="l">
                        <a:spcBef>
                          <a:spcPts val="0"/>
                        </a:spcBef>
                        <a:spcAft>
                          <a:spcPts val="0"/>
                        </a:spcAft>
                        <a:buNone/>
                      </a:pPr>
                      <a:r>
                        <a:rPr b="1" lang="en-US" sz="1300"/>
                        <a:t>Level of Care and Waiver Application</a:t>
                      </a:r>
                      <a:endParaRPr b="1" sz="1300"/>
                    </a:p>
                    <a:p>
                      <a:pPr indent="-311150" lvl="0" marL="457200" rtl="0" algn="l">
                        <a:spcBef>
                          <a:spcPts val="0"/>
                        </a:spcBef>
                        <a:spcAft>
                          <a:spcPts val="0"/>
                        </a:spcAft>
                        <a:buSzPts val="1300"/>
                        <a:buChar char="-"/>
                      </a:pPr>
                      <a:r>
                        <a:rPr lang="en-US" sz="1300"/>
                        <a:t>Community Centered Board</a:t>
                      </a:r>
                      <a:endParaRPr sz="1300"/>
                    </a:p>
                    <a:p>
                      <a:pPr indent="0" lvl="0" marL="0" rtl="0" algn="l">
                        <a:spcBef>
                          <a:spcPts val="0"/>
                        </a:spcBef>
                        <a:spcAft>
                          <a:spcPts val="0"/>
                        </a:spcAft>
                        <a:buNone/>
                      </a:pPr>
                      <a:r>
                        <a:rPr lang="en-US" sz="1300"/>
                        <a:t>or</a:t>
                      </a:r>
                      <a:endParaRPr sz="1300"/>
                    </a:p>
                    <a:p>
                      <a:pPr indent="-311150" lvl="0" marL="457200" rtl="0" algn="l">
                        <a:spcBef>
                          <a:spcPts val="0"/>
                        </a:spcBef>
                        <a:spcAft>
                          <a:spcPts val="0"/>
                        </a:spcAft>
                        <a:buSzPts val="1300"/>
                        <a:buChar char="-"/>
                      </a:pPr>
                      <a:r>
                        <a:rPr lang="en-US" sz="1300"/>
                        <a:t>Single Entry Point</a:t>
                      </a:r>
                      <a:endParaRPr sz="1300"/>
                    </a:p>
                    <a:p>
                      <a:pPr indent="0" lvl="0" marL="457200" rtl="0" algn="l">
                        <a:spcBef>
                          <a:spcPts val="0"/>
                        </a:spcBef>
                        <a:spcAft>
                          <a:spcPts val="0"/>
                        </a:spcAft>
                        <a:buNone/>
                      </a:pPr>
                      <a:r>
                        <a:t/>
                      </a:r>
                      <a:endParaRPr sz="1300"/>
                    </a:p>
                    <a:p>
                      <a:pPr indent="0" lvl="0" marL="0" rtl="0" algn="l">
                        <a:spcBef>
                          <a:spcPts val="0"/>
                        </a:spcBef>
                        <a:spcAft>
                          <a:spcPts val="0"/>
                        </a:spcAft>
                        <a:buNone/>
                      </a:pPr>
                      <a:r>
                        <a:rPr lang="en-US" sz="1300"/>
                        <a:t>soon to be…</a:t>
                      </a:r>
                      <a:endParaRPr sz="1300"/>
                    </a:p>
                    <a:p>
                      <a:pPr indent="-311150" lvl="0" marL="457200" rtl="0" algn="l">
                        <a:spcBef>
                          <a:spcPts val="0"/>
                        </a:spcBef>
                        <a:spcAft>
                          <a:spcPts val="0"/>
                        </a:spcAft>
                        <a:buSzPts val="1300"/>
                        <a:buChar char="-"/>
                      </a:pPr>
                      <a:r>
                        <a:rPr lang="en-US" sz="1300"/>
                        <a:t>Case Management Agency</a:t>
                      </a:r>
                      <a:endParaRPr sz="1300"/>
                    </a:p>
                    <a:p>
                      <a:pPr indent="0" lvl="0" marL="0" rtl="0" algn="l">
                        <a:spcBef>
                          <a:spcPts val="0"/>
                        </a:spcBef>
                        <a:spcAft>
                          <a:spcPts val="0"/>
                        </a:spcAft>
                        <a:buNone/>
                      </a:pPr>
                      <a:r>
                        <a:t/>
                      </a:r>
                      <a:endParaRPr sz="1300"/>
                    </a:p>
                  </a:txBody>
                  <a:tcPr marT="91425" marB="91425" marR="91425" marL="91425"/>
                </a:tc>
                <a:tc>
                  <a:txBody>
                    <a:bodyPr/>
                    <a:lstStyle/>
                    <a:p>
                      <a:pPr indent="0" lvl="0" marL="0" rtl="0" algn="ctr">
                        <a:spcBef>
                          <a:spcPts val="0"/>
                        </a:spcBef>
                        <a:spcAft>
                          <a:spcPts val="0"/>
                        </a:spcAft>
                        <a:buNone/>
                      </a:pPr>
                      <a:r>
                        <a:rPr lang="en-US" sz="1800">
                          <a:solidFill>
                            <a:srgbClr val="FF0000"/>
                          </a:solidFill>
                        </a:rPr>
                        <a:t>Waivers</a:t>
                      </a:r>
                      <a:endParaRPr sz="18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1800">
                          <a:solidFill>
                            <a:srgbClr val="FF0000"/>
                          </a:solidFill>
                        </a:rPr>
                        <a:t>Annually</a:t>
                      </a:r>
                      <a:endParaRPr sz="1800">
                        <a:solidFill>
                          <a:srgbClr val="FF0000"/>
                        </a:solidFill>
                      </a:endParaRPr>
                    </a:p>
                  </a:txBody>
                  <a:tcPr marT="91425" marB="91425" marR="91425" marL="91425"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4289b6d8eb_0_178"/>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000"/>
              <a:t>What To Do if You are Denied</a:t>
            </a:r>
            <a:endParaRPr b="1" sz="3000"/>
          </a:p>
        </p:txBody>
      </p:sp>
      <p:sp>
        <p:nvSpPr>
          <p:cNvPr id="211" name="Google Shape;211;g24289b6d8eb_0_178"/>
          <p:cNvSpPr txBox="1"/>
          <p:nvPr>
            <p:ph idx="1" type="body"/>
          </p:nvPr>
        </p:nvSpPr>
        <p:spPr>
          <a:xfrm>
            <a:off x="74175" y="2007600"/>
            <a:ext cx="4855200" cy="4647300"/>
          </a:xfrm>
          <a:prstGeom prst="rect">
            <a:avLst/>
          </a:prstGeom>
          <a:noFill/>
          <a:ln>
            <a:noFill/>
          </a:ln>
        </p:spPr>
        <p:txBody>
          <a:bodyPr anchorCtr="0" anchor="t" bIns="45700" lIns="91425" spcFirstLastPara="1" rIns="91425" wrap="square" tIns="45700">
            <a:normAutofit fontScale="55000" lnSpcReduction="20000"/>
          </a:bodyPr>
          <a:lstStyle/>
          <a:p>
            <a:pPr indent="-339426" lvl="0" marL="457200" rtl="0" algn="l">
              <a:lnSpc>
                <a:spcPct val="115000"/>
              </a:lnSpc>
              <a:spcBef>
                <a:spcPts val="0"/>
              </a:spcBef>
              <a:spcAft>
                <a:spcPts val="0"/>
              </a:spcAft>
              <a:buSzPct val="100000"/>
              <a:buFont typeface="Calibri"/>
              <a:buChar char="●"/>
            </a:pPr>
            <a:r>
              <a:rPr lang="en-US" sz="3173">
                <a:latin typeface="Calibri"/>
                <a:ea typeface="Calibri"/>
                <a:cs typeface="Calibri"/>
                <a:sym typeface="Calibri"/>
              </a:rPr>
              <a:t>If you agree with the decision, you do not need to take any further action </a:t>
            </a:r>
            <a:endParaRPr sz="3173">
              <a:latin typeface="Calibri"/>
              <a:ea typeface="Calibri"/>
              <a:cs typeface="Calibri"/>
              <a:sym typeface="Calibri"/>
            </a:endParaRPr>
          </a:p>
          <a:p>
            <a:pPr indent="-339426" lvl="0" marL="457200" rtl="0" algn="l">
              <a:lnSpc>
                <a:spcPct val="115000"/>
              </a:lnSpc>
              <a:spcBef>
                <a:spcPts val="0"/>
              </a:spcBef>
              <a:spcAft>
                <a:spcPts val="0"/>
              </a:spcAft>
              <a:buSzPct val="100000"/>
              <a:buFont typeface="Calibri"/>
              <a:buChar char="●"/>
            </a:pPr>
            <a:r>
              <a:rPr lang="en-US" sz="3173">
                <a:latin typeface="Calibri"/>
                <a:ea typeface="Calibri"/>
                <a:cs typeface="Calibri"/>
                <a:sym typeface="Calibri"/>
              </a:rPr>
              <a:t>If you think the decision is wrong, you can appeal and ask for a hearing. You may have an appeal hearing with an Administrative Law Judge. You may represent yourself, or have a lawyer, a relative, a friend, or other spokesperson assist you as your authorized representative </a:t>
            </a:r>
            <a:endParaRPr sz="3173">
              <a:latin typeface="Calibri"/>
              <a:ea typeface="Calibri"/>
              <a:cs typeface="Calibri"/>
              <a:sym typeface="Calibri"/>
            </a:endParaRPr>
          </a:p>
          <a:p>
            <a:pPr indent="-339426" lvl="0" marL="457200" rtl="0" algn="l">
              <a:lnSpc>
                <a:spcPct val="115000"/>
              </a:lnSpc>
              <a:spcBef>
                <a:spcPts val="0"/>
              </a:spcBef>
              <a:spcAft>
                <a:spcPts val="0"/>
              </a:spcAft>
              <a:buSzPct val="100000"/>
              <a:buFont typeface="Calibri"/>
              <a:buChar char="●"/>
            </a:pPr>
            <a:r>
              <a:rPr lang="en-US" sz="3173">
                <a:latin typeface="Calibri"/>
                <a:ea typeface="Calibri"/>
                <a:cs typeface="Calibri"/>
                <a:sym typeface="Calibri"/>
              </a:rPr>
              <a:t>Appeal information is always on the letter denying services</a:t>
            </a:r>
            <a:endParaRPr sz="3173">
              <a:latin typeface="Calibri"/>
              <a:ea typeface="Calibri"/>
              <a:cs typeface="Calibri"/>
              <a:sym typeface="Calibri"/>
            </a:endParaRPr>
          </a:p>
          <a:p>
            <a:pPr indent="-339426" lvl="0" marL="457200" rtl="0" algn="l">
              <a:lnSpc>
                <a:spcPct val="115000"/>
              </a:lnSpc>
              <a:spcBef>
                <a:spcPts val="0"/>
              </a:spcBef>
              <a:spcAft>
                <a:spcPts val="0"/>
              </a:spcAft>
              <a:buSzPct val="100000"/>
              <a:buFont typeface="Calibri"/>
              <a:buChar char="●"/>
            </a:pPr>
            <a:r>
              <a:rPr lang="en-US" sz="3173">
                <a:latin typeface="Calibri"/>
                <a:ea typeface="Calibri"/>
                <a:cs typeface="Calibri"/>
                <a:sym typeface="Calibri"/>
              </a:rPr>
              <a:t>A request for a fair hearing with Administrative Law Judge (ALJ) can be made </a:t>
            </a:r>
            <a:endParaRPr sz="3173">
              <a:latin typeface="Calibri"/>
              <a:ea typeface="Calibri"/>
              <a:cs typeface="Calibri"/>
              <a:sym typeface="Calibri"/>
            </a:endParaRPr>
          </a:p>
          <a:p>
            <a:pPr indent="-339426" lvl="0" marL="457200" rtl="0" algn="l">
              <a:lnSpc>
                <a:spcPct val="115000"/>
              </a:lnSpc>
              <a:spcBef>
                <a:spcPts val="0"/>
              </a:spcBef>
              <a:spcAft>
                <a:spcPts val="0"/>
              </a:spcAft>
              <a:buSzPct val="100000"/>
              <a:buFont typeface="Calibri"/>
              <a:buChar char="●"/>
            </a:pPr>
            <a:r>
              <a:rPr lang="en-US" sz="3173">
                <a:latin typeface="Calibri"/>
                <a:ea typeface="Calibri"/>
                <a:cs typeface="Calibri"/>
                <a:sym typeface="Calibri"/>
              </a:rPr>
              <a:t>There is a </a:t>
            </a:r>
            <a:r>
              <a:rPr b="1" lang="en-US" sz="3173">
                <a:latin typeface="Calibri"/>
                <a:ea typeface="Calibri"/>
                <a:cs typeface="Calibri"/>
                <a:sym typeface="Calibri"/>
              </a:rPr>
              <a:t>time limit </a:t>
            </a:r>
            <a:r>
              <a:rPr lang="en-US" sz="3173">
                <a:latin typeface="Calibri"/>
                <a:ea typeface="Calibri"/>
                <a:cs typeface="Calibri"/>
                <a:sym typeface="Calibri"/>
              </a:rPr>
              <a:t>when an appeal can be made, depending on program rules</a:t>
            </a:r>
            <a:endParaRPr sz="3173">
              <a:latin typeface="Calibri"/>
              <a:ea typeface="Calibri"/>
              <a:cs typeface="Calibri"/>
              <a:sym typeface="Calibri"/>
            </a:endParaRPr>
          </a:p>
          <a:p>
            <a:pPr indent="-339426" lvl="0" marL="457200" rtl="0" algn="l">
              <a:lnSpc>
                <a:spcPct val="115000"/>
              </a:lnSpc>
              <a:spcBef>
                <a:spcPts val="0"/>
              </a:spcBef>
              <a:spcAft>
                <a:spcPts val="0"/>
              </a:spcAft>
              <a:buSzPct val="100000"/>
              <a:buFont typeface="Calibri"/>
              <a:buChar char="●"/>
            </a:pPr>
            <a:r>
              <a:rPr b="1" lang="en-US" sz="3173">
                <a:latin typeface="Calibri"/>
                <a:ea typeface="Calibri"/>
                <a:cs typeface="Calibri"/>
                <a:sym typeface="Calibri"/>
              </a:rPr>
              <a:t>Appeal is the ONLY way to get </a:t>
            </a:r>
            <a:r>
              <a:rPr b="1" lang="en-US" sz="3173">
                <a:latin typeface="Calibri"/>
                <a:ea typeface="Calibri"/>
                <a:cs typeface="Calibri"/>
                <a:sym typeface="Calibri"/>
              </a:rPr>
              <a:t>Continued</a:t>
            </a:r>
            <a:r>
              <a:rPr b="1" lang="en-US" sz="3173">
                <a:latin typeface="Calibri"/>
                <a:ea typeface="Calibri"/>
                <a:cs typeface="Calibri"/>
                <a:sym typeface="Calibri"/>
              </a:rPr>
              <a:t> Benefits while you wait</a:t>
            </a:r>
            <a:endParaRPr b="1" sz="3173">
              <a:latin typeface="Calibri"/>
              <a:ea typeface="Calibri"/>
              <a:cs typeface="Calibri"/>
              <a:sym typeface="Calibri"/>
            </a:endParaRPr>
          </a:p>
        </p:txBody>
      </p:sp>
      <p:sp>
        <p:nvSpPr>
          <p:cNvPr id="212" name="Google Shape;212;g24289b6d8eb_0_178"/>
          <p:cNvSpPr txBox="1"/>
          <p:nvPr>
            <p:ph idx="2" type="body"/>
          </p:nvPr>
        </p:nvSpPr>
        <p:spPr>
          <a:xfrm>
            <a:off x="4832400" y="1898350"/>
            <a:ext cx="3999900" cy="4101600"/>
          </a:xfrm>
          <a:prstGeom prst="rect">
            <a:avLst/>
          </a:prstGeom>
        </p:spPr>
        <p:txBody>
          <a:bodyPr anchorCtr="0" anchor="t" bIns="91425" lIns="91425" spcFirstLastPara="1" rIns="91425" wrap="square" tIns="91425">
            <a:normAutofit/>
          </a:bodyPr>
          <a:lstStyle/>
          <a:p>
            <a:pPr indent="0" lvl="0" marL="0" rtl="0" algn="ctr">
              <a:lnSpc>
                <a:spcPct val="90000"/>
              </a:lnSpc>
              <a:spcBef>
                <a:spcPts val="1000"/>
              </a:spcBef>
              <a:spcAft>
                <a:spcPts val="0"/>
              </a:spcAft>
              <a:buNone/>
            </a:pPr>
            <a:r>
              <a:rPr lang="en-US" sz="3100" u="sng">
                <a:solidFill>
                  <a:schemeClr val="hlink"/>
                </a:solidFill>
                <a:latin typeface="Tahoma"/>
                <a:ea typeface="Tahoma"/>
                <a:cs typeface="Tahoma"/>
                <a:sym typeface="Tahoma"/>
                <a:hlinkClick r:id="rId3"/>
              </a:rPr>
              <a:t>CCLP Medicaid Appeals Guide</a:t>
            </a:r>
            <a:endParaRPr sz="1600"/>
          </a:p>
          <a:p>
            <a:pPr indent="0" lvl="0" marL="0" rtl="0" algn="l">
              <a:spcBef>
                <a:spcPts val="0"/>
              </a:spcBef>
              <a:spcAft>
                <a:spcPts val="0"/>
              </a:spcAft>
              <a:buNone/>
            </a:pPr>
            <a:r>
              <a:t/>
            </a:r>
            <a:endParaRPr/>
          </a:p>
        </p:txBody>
      </p:sp>
      <p:pic>
        <p:nvPicPr>
          <p:cNvPr id="213" name="Google Shape;213;g24289b6d8eb_0_178"/>
          <p:cNvPicPr preferRelativeResize="0"/>
          <p:nvPr/>
        </p:nvPicPr>
        <p:blipFill>
          <a:blip r:embed="rId4">
            <a:alphaModFix/>
          </a:blip>
          <a:stretch>
            <a:fillRect/>
          </a:stretch>
        </p:blipFill>
        <p:spPr>
          <a:xfrm>
            <a:off x="5067125" y="3000800"/>
            <a:ext cx="3530450" cy="36540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4289b6d8eb_0_390"/>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What is CHP+</a:t>
            </a:r>
            <a:endParaRPr/>
          </a:p>
        </p:txBody>
      </p:sp>
      <p:sp>
        <p:nvSpPr>
          <p:cNvPr id="78" name="Google Shape;78;g24289b6d8eb_0_390"/>
          <p:cNvSpPr txBox="1"/>
          <p:nvPr/>
        </p:nvSpPr>
        <p:spPr>
          <a:xfrm>
            <a:off x="583975" y="2503125"/>
            <a:ext cx="80232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boto"/>
                <a:ea typeface="Roboto"/>
                <a:cs typeface="Roboto"/>
                <a:sym typeface="Roboto"/>
              </a:rPr>
              <a:t>Child Health Plan Plus (CHP+) is part of Colorado’s public health insurance programs for uninsured pregnant women and children from birth to age 18 whose families make too much to qualify for Medicaid, but cannot afford private insurance for their children. CHP+ has copays and does not provide as much coverage as Medicaid, but is a great option for those with typical medical needs.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US" sz="2000">
                <a:latin typeface="Roboto"/>
                <a:ea typeface="Roboto"/>
                <a:cs typeface="Roboto"/>
                <a:sym typeface="Roboto"/>
              </a:rPr>
              <a:t>Apply at your county Dept. of Human Services or at </a:t>
            </a:r>
            <a:r>
              <a:rPr lang="en-US" sz="2000" u="sng">
                <a:solidFill>
                  <a:schemeClr val="hlink"/>
                </a:solidFill>
                <a:latin typeface="Roboto"/>
                <a:ea typeface="Roboto"/>
                <a:cs typeface="Roboto"/>
                <a:sym typeface="Roboto"/>
                <a:hlinkClick r:id="rId3"/>
              </a:rPr>
              <a:t>www.colorado.gov/PEAK</a:t>
            </a:r>
            <a:endParaRPr sz="2000">
              <a:latin typeface="Roboto"/>
              <a:ea typeface="Roboto"/>
              <a:cs typeface="Roboto"/>
              <a:sym typeface="Roboto"/>
            </a:endParaRPr>
          </a:p>
          <a:p>
            <a:pPr indent="0" lvl="0" marL="0" rtl="0" algn="l">
              <a:spcBef>
                <a:spcPts val="0"/>
              </a:spcBef>
              <a:spcAft>
                <a:spcPts val="0"/>
              </a:spcAft>
              <a:buNone/>
            </a:pPr>
            <a:r>
              <a:rPr lang="en-US" sz="2000">
                <a:latin typeface="Roboto"/>
                <a:ea typeface="Roboto"/>
                <a:cs typeface="Roboto"/>
                <a:sym typeface="Roboto"/>
              </a:rPr>
              <a:t>.</a:t>
            </a:r>
            <a:endParaRPr sz="2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4289b6d8eb_0_183"/>
          <p:cNvSpPr txBox="1"/>
          <p:nvPr>
            <p:ph type="title"/>
          </p:nvPr>
        </p:nvSpPr>
        <p:spPr>
          <a:xfrm>
            <a:off x="1388800" y="56138"/>
            <a:ext cx="61722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ahoma"/>
              <a:buNone/>
            </a:pPr>
            <a:r>
              <a:rPr b="1" lang="en-US" sz="4100">
                <a:latin typeface="Tahoma"/>
                <a:ea typeface="Tahoma"/>
                <a:cs typeface="Tahoma"/>
                <a:sym typeface="Tahoma"/>
              </a:rPr>
              <a:t>How to</a:t>
            </a:r>
            <a:r>
              <a:rPr b="1" lang="en-US" sz="4100">
                <a:latin typeface="Tahoma"/>
                <a:ea typeface="Tahoma"/>
                <a:cs typeface="Tahoma"/>
                <a:sym typeface="Tahoma"/>
              </a:rPr>
              <a:t> APPEAL</a:t>
            </a:r>
            <a:br>
              <a:rPr lang="en-US" sz="3700"/>
            </a:br>
            <a:endParaRPr sz="3700"/>
          </a:p>
        </p:txBody>
      </p:sp>
      <p:sp>
        <p:nvSpPr>
          <p:cNvPr id="219" name="Google Shape;219;g24289b6d8eb_0_183"/>
          <p:cNvSpPr txBox="1"/>
          <p:nvPr>
            <p:ph idx="1" type="body"/>
          </p:nvPr>
        </p:nvSpPr>
        <p:spPr>
          <a:xfrm>
            <a:off x="87825" y="1031700"/>
            <a:ext cx="8531400" cy="58263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Font typeface="Tahoma"/>
              <a:buAutoNum type="arabicPeriod"/>
            </a:pPr>
            <a:r>
              <a:rPr lang="en-US" sz="1800">
                <a:latin typeface="Tahoma"/>
                <a:ea typeface="Tahoma"/>
                <a:cs typeface="Tahoma"/>
                <a:sym typeface="Tahoma"/>
              </a:rPr>
              <a:t>You must ask for a hearing in writing. This is called a </a:t>
            </a:r>
            <a:r>
              <a:rPr b="1" lang="en-US" sz="1800">
                <a:latin typeface="Tahoma"/>
                <a:ea typeface="Tahoma"/>
                <a:cs typeface="Tahoma"/>
                <a:sym typeface="Tahoma"/>
              </a:rPr>
              <a:t>LETTER OF APPEAL</a:t>
            </a:r>
            <a:r>
              <a:rPr lang="en-US" sz="1800">
                <a:latin typeface="Tahoma"/>
                <a:ea typeface="Tahoma"/>
                <a:cs typeface="Tahoma"/>
                <a:sym typeface="Tahoma"/>
              </a:rPr>
              <a:t>. </a:t>
            </a:r>
            <a:endParaRPr sz="1800">
              <a:latin typeface="Tahoma"/>
              <a:ea typeface="Tahoma"/>
              <a:cs typeface="Tahoma"/>
              <a:sym typeface="Tahoma"/>
            </a:endParaRPr>
          </a:p>
          <a:p>
            <a:pPr indent="0" lvl="0" marL="457200" rtl="0" algn="l">
              <a:lnSpc>
                <a:spcPct val="115000"/>
              </a:lnSpc>
              <a:spcBef>
                <a:spcPts val="1000"/>
              </a:spcBef>
              <a:spcAft>
                <a:spcPts val="0"/>
              </a:spcAft>
              <a:buNone/>
            </a:pPr>
            <a:r>
              <a:t/>
            </a:r>
            <a:endParaRPr sz="1800">
              <a:latin typeface="Tahoma"/>
              <a:ea typeface="Tahoma"/>
              <a:cs typeface="Tahoma"/>
              <a:sym typeface="Tahoma"/>
            </a:endParaRPr>
          </a:p>
          <a:p>
            <a:pPr indent="-342900" lvl="0" marL="457200" rtl="0" algn="l">
              <a:lnSpc>
                <a:spcPct val="115000"/>
              </a:lnSpc>
              <a:spcBef>
                <a:spcPts val="1000"/>
              </a:spcBef>
              <a:spcAft>
                <a:spcPts val="0"/>
              </a:spcAft>
              <a:buSzPts val="1800"/>
              <a:buFont typeface="Tahoma"/>
              <a:buAutoNum type="arabicPeriod"/>
            </a:pPr>
            <a:r>
              <a:rPr lang="en-US" sz="1800">
                <a:latin typeface="Tahoma"/>
                <a:ea typeface="Tahoma"/>
                <a:cs typeface="Tahoma"/>
                <a:sym typeface="Tahoma"/>
              </a:rPr>
              <a:t>Your letter of appeal must include: </a:t>
            </a:r>
            <a:endParaRPr/>
          </a:p>
          <a:p>
            <a:pPr indent="-342900" lvl="1" marL="914400" rtl="0" algn="l">
              <a:lnSpc>
                <a:spcPct val="115000"/>
              </a:lnSpc>
              <a:spcBef>
                <a:spcPts val="0"/>
              </a:spcBef>
              <a:spcAft>
                <a:spcPts val="0"/>
              </a:spcAft>
              <a:buSzPts val="1800"/>
              <a:buFont typeface="Tahoma"/>
              <a:buAutoNum type="alphaLcPeriod"/>
            </a:pPr>
            <a:r>
              <a:rPr lang="en-US" sz="1800">
                <a:latin typeface="Tahoma"/>
                <a:ea typeface="Tahoma"/>
                <a:cs typeface="Tahoma"/>
                <a:sym typeface="Tahoma"/>
              </a:rPr>
              <a:t>Your name, address, phone number and Medicaid number; </a:t>
            </a:r>
            <a:endParaRPr sz="1800">
              <a:latin typeface="Tahoma"/>
              <a:ea typeface="Tahoma"/>
              <a:cs typeface="Tahoma"/>
              <a:sym typeface="Tahoma"/>
            </a:endParaRPr>
          </a:p>
          <a:p>
            <a:pPr indent="-342900" lvl="1" marL="914400" rtl="0" algn="l">
              <a:lnSpc>
                <a:spcPct val="115000"/>
              </a:lnSpc>
              <a:spcBef>
                <a:spcPts val="0"/>
              </a:spcBef>
              <a:spcAft>
                <a:spcPts val="0"/>
              </a:spcAft>
              <a:buSzPts val="1800"/>
              <a:buFont typeface="Tahoma"/>
              <a:buAutoNum type="alphaLcPeriod"/>
            </a:pPr>
            <a:r>
              <a:rPr lang="en-US" sz="1800">
                <a:latin typeface="Tahoma"/>
                <a:ea typeface="Tahoma"/>
                <a:cs typeface="Tahoma"/>
                <a:sym typeface="Tahoma"/>
              </a:rPr>
              <a:t>Why you want a hearing</a:t>
            </a:r>
            <a:endParaRPr sz="1800">
              <a:latin typeface="Tahoma"/>
              <a:ea typeface="Tahoma"/>
              <a:cs typeface="Tahoma"/>
              <a:sym typeface="Tahoma"/>
            </a:endParaRPr>
          </a:p>
          <a:p>
            <a:pPr indent="0" lvl="0" marL="914400" rtl="0" algn="l">
              <a:lnSpc>
                <a:spcPct val="115000"/>
              </a:lnSpc>
              <a:spcBef>
                <a:spcPts val="1000"/>
              </a:spcBef>
              <a:spcAft>
                <a:spcPts val="0"/>
              </a:spcAft>
              <a:buNone/>
            </a:pPr>
            <a:r>
              <a:rPr i="1" lang="en-US" sz="1800">
                <a:latin typeface="Tahoma"/>
                <a:ea typeface="Tahoma"/>
                <a:cs typeface="Tahoma"/>
                <a:sym typeface="Tahoma"/>
              </a:rPr>
              <a:t>You do not need to include a lot of details. For example, you could write: “Health First (Medicaid) denied my application. I disagree with this decision.” </a:t>
            </a:r>
            <a:endParaRPr i="1" sz="1800">
              <a:latin typeface="Tahoma"/>
              <a:ea typeface="Tahoma"/>
              <a:cs typeface="Tahoma"/>
              <a:sym typeface="Tahoma"/>
            </a:endParaRPr>
          </a:p>
          <a:p>
            <a:pPr indent="-342900" lvl="1" marL="914400" rtl="0" algn="l">
              <a:lnSpc>
                <a:spcPct val="115000"/>
              </a:lnSpc>
              <a:spcBef>
                <a:spcPts val="1000"/>
              </a:spcBef>
              <a:spcAft>
                <a:spcPts val="0"/>
              </a:spcAft>
              <a:buSzPts val="1800"/>
              <a:buFont typeface="Tahoma"/>
              <a:buAutoNum type="alphaLcPeriod"/>
            </a:pPr>
            <a:r>
              <a:rPr lang="en-US" sz="1800">
                <a:latin typeface="Tahoma"/>
                <a:ea typeface="Tahoma"/>
                <a:cs typeface="Tahoma"/>
                <a:sym typeface="Tahoma"/>
              </a:rPr>
              <a:t>A copy of the front page of the notice of action you are appealing (if you have one)</a:t>
            </a:r>
            <a:endParaRPr sz="1800">
              <a:latin typeface="Tahoma"/>
              <a:ea typeface="Tahoma"/>
              <a:cs typeface="Tahoma"/>
              <a:sym typeface="Tahoma"/>
            </a:endParaRPr>
          </a:p>
          <a:p>
            <a:pPr indent="-342900" lvl="1" marL="914400" rtl="0" algn="l">
              <a:lnSpc>
                <a:spcPct val="115000"/>
              </a:lnSpc>
              <a:spcBef>
                <a:spcPts val="0"/>
              </a:spcBef>
              <a:spcAft>
                <a:spcPts val="0"/>
              </a:spcAft>
              <a:buSzPts val="1800"/>
              <a:buFont typeface="Tahoma"/>
              <a:buAutoNum type="alphaLcPeriod"/>
            </a:pPr>
            <a:r>
              <a:rPr lang="en-US" sz="1800">
                <a:latin typeface="Tahoma"/>
                <a:ea typeface="Tahoma"/>
                <a:cs typeface="Tahoma"/>
                <a:sym typeface="Tahoma"/>
              </a:rPr>
              <a:t>A list of any accommodations you need (language interpreter, telephone hearing, etc.)</a:t>
            </a:r>
            <a:endParaRPr sz="1800">
              <a:latin typeface="Tahoma"/>
              <a:ea typeface="Tahoma"/>
              <a:cs typeface="Tahoma"/>
              <a:sym typeface="Tahoma"/>
            </a:endParaRPr>
          </a:p>
          <a:p>
            <a:pPr indent="-342900" lvl="1" marL="914400" rtl="0" algn="l">
              <a:lnSpc>
                <a:spcPct val="115000"/>
              </a:lnSpc>
              <a:spcBef>
                <a:spcPts val="0"/>
              </a:spcBef>
              <a:spcAft>
                <a:spcPts val="0"/>
              </a:spcAft>
              <a:buSzPts val="1800"/>
              <a:buFont typeface="Tahoma"/>
              <a:buAutoNum type="alphaLcPeriod"/>
            </a:pPr>
            <a:r>
              <a:rPr lang="en-US" sz="1800">
                <a:latin typeface="Tahoma"/>
                <a:ea typeface="Tahoma"/>
                <a:cs typeface="Tahoma"/>
                <a:sym typeface="Tahoma"/>
              </a:rPr>
              <a:t>Whether you want your benefits to continue while you go through the appeal process.</a:t>
            </a:r>
            <a:endParaRPr sz="1800">
              <a:latin typeface="Tahoma"/>
              <a:ea typeface="Tahoma"/>
              <a:cs typeface="Tahoma"/>
              <a:sym typeface="Tahoma"/>
            </a:endParaRPr>
          </a:p>
          <a:p>
            <a:pPr indent="-342900" lvl="1" marL="914400" rtl="0" algn="l">
              <a:lnSpc>
                <a:spcPct val="115000"/>
              </a:lnSpc>
              <a:spcBef>
                <a:spcPts val="0"/>
              </a:spcBef>
              <a:spcAft>
                <a:spcPts val="0"/>
              </a:spcAft>
              <a:buSzPts val="1800"/>
              <a:buFont typeface="Tahoma"/>
              <a:buAutoNum type="alphaLcPeriod"/>
            </a:pPr>
            <a:r>
              <a:rPr lang="en-US" sz="1800">
                <a:latin typeface="Tahoma"/>
                <a:ea typeface="Tahoma"/>
                <a:cs typeface="Tahoma"/>
                <a:sym typeface="Tahoma"/>
              </a:rPr>
              <a:t>Your Signature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4289b6d8eb_0_262"/>
          <p:cNvSpPr txBox="1"/>
          <p:nvPr>
            <p:ph type="title"/>
          </p:nvPr>
        </p:nvSpPr>
        <p:spPr>
          <a:xfrm>
            <a:off x="1388800" y="56138"/>
            <a:ext cx="61722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ahoma"/>
              <a:buNone/>
            </a:pPr>
            <a:r>
              <a:rPr b="1" lang="en-US" sz="4100">
                <a:latin typeface="Tahoma"/>
                <a:ea typeface="Tahoma"/>
                <a:cs typeface="Tahoma"/>
                <a:sym typeface="Tahoma"/>
              </a:rPr>
              <a:t>How to APPEAL cont.</a:t>
            </a:r>
            <a:br>
              <a:rPr lang="en-US" sz="3700"/>
            </a:br>
            <a:endParaRPr sz="3700"/>
          </a:p>
        </p:txBody>
      </p:sp>
      <p:sp>
        <p:nvSpPr>
          <p:cNvPr id="225" name="Google Shape;225;g24289b6d8eb_0_262"/>
          <p:cNvSpPr txBox="1"/>
          <p:nvPr>
            <p:ph idx="1" type="body"/>
          </p:nvPr>
        </p:nvSpPr>
        <p:spPr>
          <a:xfrm>
            <a:off x="75675" y="961575"/>
            <a:ext cx="8531400" cy="5826300"/>
          </a:xfrm>
          <a:prstGeom prst="rect">
            <a:avLst/>
          </a:prstGeom>
          <a:noFill/>
          <a:ln>
            <a:noFill/>
          </a:ln>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Font typeface="Tahoma"/>
              <a:buAutoNum type="arabicPeriod"/>
            </a:pPr>
            <a:r>
              <a:rPr lang="en-US" sz="1800">
                <a:latin typeface="Tahoma"/>
                <a:ea typeface="Tahoma"/>
                <a:cs typeface="Tahoma"/>
                <a:sym typeface="Tahoma"/>
              </a:rPr>
              <a:t>Mail or fax your letter of appeal to: </a:t>
            </a:r>
            <a:endParaRPr sz="1800">
              <a:latin typeface="Tahoma"/>
              <a:ea typeface="Tahoma"/>
              <a:cs typeface="Tahoma"/>
              <a:sym typeface="Tahoma"/>
            </a:endParaRPr>
          </a:p>
          <a:p>
            <a:pPr indent="0" lvl="0" marL="914400" rtl="0" algn="l">
              <a:lnSpc>
                <a:spcPct val="100000"/>
              </a:lnSpc>
              <a:spcBef>
                <a:spcPts val="1000"/>
              </a:spcBef>
              <a:spcAft>
                <a:spcPts val="0"/>
              </a:spcAft>
              <a:buNone/>
            </a:pPr>
            <a:r>
              <a:rPr lang="en-US" sz="1800">
                <a:latin typeface="Tahoma"/>
                <a:ea typeface="Tahoma"/>
                <a:cs typeface="Tahoma"/>
                <a:sym typeface="Tahoma"/>
              </a:rPr>
              <a:t>Office of Administrative Courts </a:t>
            </a:r>
            <a:endParaRPr sz="1800">
              <a:latin typeface="Tahoma"/>
              <a:ea typeface="Tahoma"/>
              <a:cs typeface="Tahoma"/>
              <a:sym typeface="Tahoma"/>
            </a:endParaRPr>
          </a:p>
          <a:p>
            <a:pPr indent="0" lvl="0" marL="914400" rtl="0" algn="l">
              <a:lnSpc>
                <a:spcPct val="100000"/>
              </a:lnSpc>
              <a:spcBef>
                <a:spcPts val="1000"/>
              </a:spcBef>
              <a:spcAft>
                <a:spcPts val="0"/>
              </a:spcAft>
              <a:buNone/>
            </a:pPr>
            <a:r>
              <a:rPr lang="en-US" sz="1800">
                <a:latin typeface="Tahoma"/>
                <a:ea typeface="Tahoma"/>
                <a:cs typeface="Tahoma"/>
                <a:sym typeface="Tahoma"/>
              </a:rPr>
              <a:t>1525 Sherman Street, 4th Floor </a:t>
            </a:r>
            <a:endParaRPr sz="1800">
              <a:latin typeface="Tahoma"/>
              <a:ea typeface="Tahoma"/>
              <a:cs typeface="Tahoma"/>
              <a:sym typeface="Tahoma"/>
            </a:endParaRPr>
          </a:p>
          <a:p>
            <a:pPr indent="0" lvl="0" marL="914400" rtl="0" algn="l">
              <a:lnSpc>
                <a:spcPct val="100000"/>
              </a:lnSpc>
              <a:spcBef>
                <a:spcPts val="1000"/>
              </a:spcBef>
              <a:spcAft>
                <a:spcPts val="0"/>
              </a:spcAft>
              <a:buNone/>
            </a:pPr>
            <a:r>
              <a:rPr lang="en-US" sz="1800">
                <a:latin typeface="Tahoma"/>
                <a:ea typeface="Tahoma"/>
                <a:cs typeface="Tahoma"/>
                <a:sym typeface="Tahoma"/>
              </a:rPr>
              <a:t>Denver, CO 80203 </a:t>
            </a:r>
            <a:endParaRPr sz="1800">
              <a:latin typeface="Tahoma"/>
              <a:ea typeface="Tahoma"/>
              <a:cs typeface="Tahoma"/>
              <a:sym typeface="Tahoma"/>
            </a:endParaRPr>
          </a:p>
          <a:p>
            <a:pPr indent="0" lvl="0" marL="914400" rtl="0" algn="l">
              <a:lnSpc>
                <a:spcPct val="100000"/>
              </a:lnSpc>
              <a:spcBef>
                <a:spcPts val="1000"/>
              </a:spcBef>
              <a:spcAft>
                <a:spcPts val="0"/>
              </a:spcAft>
              <a:buNone/>
            </a:pPr>
            <a:r>
              <a:rPr lang="en-US" sz="1800">
                <a:latin typeface="Tahoma"/>
                <a:ea typeface="Tahoma"/>
                <a:cs typeface="Tahoma"/>
                <a:sym typeface="Tahoma"/>
              </a:rPr>
              <a:t>Fax: 303-866-5909</a:t>
            </a:r>
            <a:endParaRPr sz="1800">
              <a:latin typeface="Tahoma"/>
              <a:ea typeface="Tahoma"/>
              <a:cs typeface="Tahoma"/>
              <a:sym typeface="Tahoma"/>
            </a:endParaRPr>
          </a:p>
          <a:p>
            <a:pPr indent="0" lvl="0" marL="914400" rtl="0" algn="l">
              <a:lnSpc>
                <a:spcPct val="100000"/>
              </a:lnSpc>
              <a:spcBef>
                <a:spcPts val="1000"/>
              </a:spcBef>
              <a:spcAft>
                <a:spcPts val="0"/>
              </a:spcAft>
              <a:buNone/>
            </a:pPr>
            <a:r>
              <a:t/>
            </a:r>
            <a:endParaRPr sz="1800">
              <a:latin typeface="Tahoma"/>
              <a:ea typeface="Tahoma"/>
              <a:cs typeface="Tahoma"/>
              <a:sym typeface="Tahoma"/>
            </a:endParaRPr>
          </a:p>
          <a:p>
            <a:pPr indent="-342900" lvl="0" marL="457200" rtl="0" algn="l">
              <a:spcBef>
                <a:spcPts val="1000"/>
              </a:spcBef>
              <a:spcAft>
                <a:spcPts val="0"/>
              </a:spcAft>
              <a:buSzPts val="1800"/>
              <a:buFont typeface="Tahoma"/>
              <a:buAutoNum type="arabicPeriod"/>
            </a:pPr>
            <a:r>
              <a:rPr lang="en-US" sz="1800">
                <a:latin typeface="Tahoma"/>
                <a:ea typeface="Tahoma"/>
                <a:cs typeface="Tahoma"/>
                <a:sym typeface="Tahoma"/>
              </a:rPr>
              <a:t>Timeline:</a:t>
            </a:r>
            <a:endParaRPr sz="1800">
              <a:latin typeface="Tahoma"/>
              <a:ea typeface="Tahoma"/>
              <a:cs typeface="Tahoma"/>
              <a:sym typeface="Tahoma"/>
            </a:endParaRPr>
          </a:p>
          <a:p>
            <a:pPr indent="-342900" lvl="1" marL="914400" rtl="0" algn="l">
              <a:spcBef>
                <a:spcPts val="0"/>
              </a:spcBef>
              <a:spcAft>
                <a:spcPts val="0"/>
              </a:spcAft>
              <a:buSzPts val="1800"/>
              <a:buFont typeface="Tahoma"/>
              <a:buAutoNum type="alphaLcPeriod"/>
            </a:pPr>
            <a:r>
              <a:rPr lang="en-US" sz="1800">
                <a:latin typeface="Tahoma"/>
                <a:ea typeface="Tahoma"/>
                <a:cs typeface="Tahoma"/>
                <a:sym typeface="Tahoma"/>
              </a:rPr>
              <a:t>Your letter of appeal must be received</a:t>
            </a:r>
            <a:r>
              <a:rPr b="1" lang="en-US" sz="1800">
                <a:latin typeface="Tahoma"/>
                <a:ea typeface="Tahoma"/>
                <a:cs typeface="Tahoma"/>
                <a:sym typeface="Tahoma"/>
              </a:rPr>
              <a:t> </a:t>
            </a:r>
            <a:r>
              <a:rPr lang="en-US" sz="1800">
                <a:latin typeface="Tahoma"/>
                <a:ea typeface="Tahoma"/>
                <a:cs typeface="Tahoma"/>
                <a:sym typeface="Tahoma"/>
              </a:rPr>
              <a:t>by the Office of Administrative Courts no later than sixty (60) calendar days from the date on this notice of action. The date of the notice of action is located on the front of this notice. </a:t>
            </a:r>
            <a:endParaRPr sz="1800">
              <a:latin typeface="Tahoma"/>
              <a:ea typeface="Tahoma"/>
              <a:cs typeface="Tahoma"/>
              <a:sym typeface="Tahoma"/>
            </a:endParaRPr>
          </a:p>
          <a:p>
            <a:pPr indent="-342900" lvl="1" marL="914400" rtl="0" algn="l">
              <a:spcBef>
                <a:spcPts val="0"/>
              </a:spcBef>
              <a:spcAft>
                <a:spcPts val="0"/>
              </a:spcAft>
              <a:buSzPts val="1800"/>
              <a:buFont typeface="Tahoma"/>
              <a:buAutoNum type="alphaLcPeriod"/>
            </a:pPr>
            <a:r>
              <a:rPr lang="en-US" sz="1800">
                <a:latin typeface="Tahoma"/>
                <a:ea typeface="Tahoma"/>
                <a:cs typeface="Tahoma"/>
                <a:sym typeface="Tahoma"/>
              </a:rPr>
              <a:t>If you want continued benefits during the appeal process, your appeal </a:t>
            </a:r>
            <a:r>
              <a:rPr b="1" lang="en-US" sz="1800">
                <a:latin typeface="Tahoma"/>
                <a:ea typeface="Tahoma"/>
                <a:cs typeface="Tahoma"/>
                <a:sym typeface="Tahoma"/>
              </a:rPr>
              <a:t>must be received before your benefits end date</a:t>
            </a:r>
            <a:r>
              <a:rPr lang="en-US" sz="1800">
                <a:latin typeface="Tahoma"/>
                <a:ea typeface="Tahoma"/>
                <a:cs typeface="Tahoma"/>
                <a:sym typeface="Tahoma"/>
              </a:rPr>
              <a:t>.</a:t>
            </a:r>
            <a:endParaRPr sz="1800">
              <a:latin typeface="Tahoma"/>
              <a:ea typeface="Tahoma"/>
              <a:cs typeface="Tahoma"/>
              <a:sym typeface="Tahoma"/>
            </a:endParaRPr>
          </a:p>
          <a:p>
            <a:pPr indent="0" lvl="0" marL="457200" rtl="0" algn="l">
              <a:spcBef>
                <a:spcPts val="1000"/>
              </a:spcBef>
              <a:spcAft>
                <a:spcPts val="0"/>
              </a:spcAft>
              <a:buNone/>
            </a:pPr>
            <a:r>
              <a:t/>
            </a:r>
            <a:endParaRPr sz="1800">
              <a:latin typeface="Tahoma"/>
              <a:ea typeface="Tahoma"/>
              <a:cs typeface="Tahoma"/>
              <a:sym typeface="Tahoma"/>
            </a:endParaRPr>
          </a:p>
          <a:p>
            <a:pPr indent="-342900" lvl="0" marL="457200" rtl="0" algn="l">
              <a:spcBef>
                <a:spcPts val="1000"/>
              </a:spcBef>
              <a:spcAft>
                <a:spcPts val="0"/>
              </a:spcAft>
              <a:buSzPts val="1800"/>
              <a:buFont typeface="Tahoma"/>
              <a:buAutoNum type="arabicPeriod"/>
            </a:pPr>
            <a:r>
              <a:rPr lang="en-US" sz="1800">
                <a:latin typeface="Tahoma"/>
                <a:ea typeface="Tahoma"/>
                <a:cs typeface="Tahoma"/>
                <a:sym typeface="Tahoma"/>
              </a:rPr>
              <a:t>The Office of Administrative Courts will contact you by mail with the date, time, and place for your hearing with the Administrative Law Judge. </a:t>
            </a:r>
            <a:endParaRPr/>
          </a:p>
        </p:txBody>
      </p:sp>
      <p:pic>
        <p:nvPicPr>
          <p:cNvPr id="226" name="Google Shape;226;g24289b6d8eb_0_262"/>
          <p:cNvPicPr preferRelativeResize="0"/>
          <p:nvPr/>
        </p:nvPicPr>
        <p:blipFill>
          <a:blip r:embed="rId3">
            <a:alphaModFix/>
          </a:blip>
          <a:stretch>
            <a:fillRect/>
          </a:stretch>
        </p:blipFill>
        <p:spPr>
          <a:xfrm>
            <a:off x="5512525" y="961575"/>
            <a:ext cx="3449400" cy="2296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0070d482ef_0_340"/>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Upcoming Changes</a:t>
            </a:r>
            <a:endParaRPr/>
          </a:p>
        </p:txBody>
      </p:sp>
      <p:sp>
        <p:nvSpPr>
          <p:cNvPr id="232" name="Google Shape;232;g20070d482ef_0_340"/>
          <p:cNvSpPr txBox="1"/>
          <p:nvPr>
            <p:ph idx="1" type="body"/>
          </p:nvPr>
        </p:nvSpPr>
        <p:spPr>
          <a:xfrm>
            <a:off x="311700" y="2007600"/>
            <a:ext cx="7583100" cy="4559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500"/>
              <a:t>Case Management Redesign</a:t>
            </a:r>
            <a:endParaRPr b="1" sz="2500"/>
          </a:p>
          <a:p>
            <a:pPr indent="-368300" lvl="0" marL="457200" rtl="0" algn="l">
              <a:lnSpc>
                <a:spcPct val="115000"/>
              </a:lnSpc>
              <a:spcBef>
                <a:spcPts val="1200"/>
              </a:spcBef>
              <a:spcAft>
                <a:spcPts val="0"/>
              </a:spcAft>
              <a:buSzPts val="2200"/>
              <a:buChar char="●"/>
            </a:pPr>
            <a:r>
              <a:rPr lang="en-US" sz="2200"/>
              <a:t>One agency per region to manage all HCBS waivers</a:t>
            </a:r>
            <a:endParaRPr sz="2200"/>
          </a:p>
          <a:p>
            <a:pPr indent="-368300" lvl="0" marL="457200" rtl="0" algn="l">
              <a:lnSpc>
                <a:spcPct val="115000"/>
              </a:lnSpc>
              <a:spcBef>
                <a:spcPts val="0"/>
              </a:spcBef>
              <a:spcAft>
                <a:spcPts val="0"/>
              </a:spcAft>
              <a:buSzPts val="2200"/>
              <a:buChar char="●"/>
            </a:pPr>
            <a:r>
              <a:rPr lang="en-US" sz="2200"/>
              <a:t>“Conflict Free” - case management and direct services can’t be provided by the same agency</a:t>
            </a:r>
            <a:endParaRPr sz="2200"/>
          </a:p>
          <a:p>
            <a:pPr indent="-368300" lvl="0" marL="457200" rtl="0" algn="l">
              <a:lnSpc>
                <a:spcPct val="115000"/>
              </a:lnSpc>
              <a:spcBef>
                <a:spcPts val="0"/>
              </a:spcBef>
              <a:spcAft>
                <a:spcPts val="0"/>
              </a:spcAft>
              <a:buSzPts val="2200"/>
              <a:buChar char="●"/>
            </a:pPr>
            <a:r>
              <a:rPr lang="en-US" sz="2200"/>
              <a:t>Started now and will be fully implemented 7/2024</a:t>
            </a:r>
            <a:endParaRPr sz="2200"/>
          </a:p>
          <a:p>
            <a:pPr indent="-368300" lvl="0" marL="457200" rtl="0" algn="l">
              <a:lnSpc>
                <a:spcPct val="115000"/>
              </a:lnSpc>
              <a:spcBef>
                <a:spcPts val="0"/>
              </a:spcBef>
              <a:spcAft>
                <a:spcPts val="0"/>
              </a:spcAft>
              <a:buSzPts val="2200"/>
              <a:buChar char="●"/>
            </a:pPr>
            <a:r>
              <a:rPr lang="en-US" sz="2200" u="sng">
                <a:solidFill>
                  <a:schemeClr val="hlink"/>
                </a:solidFill>
                <a:hlinkClick r:id="rId3"/>
              </a:rPr>
              <a:t>https://hcpf.colorado.gov/case-management-redesign</a:t>
            </a:r>
            <a:endParaRPr sz="2200"/>
          </a:p>
        </p:txBody>
      </p:sp>
      <p:sp>
        <p:nvSpPr>
          <p:cNvPr id="233" name="Google Shape;233;g20070d482ef_0_340"/>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0070d482ef_0_368"/>
          <p:cNvSpPr txBox="1"/>
          <p:nvPr>
            <p:ph type="title"/>
          </p:nvPr>
        </p:nvSpPr>
        <p:spPr>
          <a:xfrm>
            <a:off x="457200" y="9058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Upcoming Changes cont.</a:t>
            </a:r>
            <a:endParaRPr/>
          </a:p>
        </p:txBody>
      </p:sp>
      <p:sp>
        <p:nvSpPr>
          <p:cNvPr id="239" name="Google Shape;239;g20070d482ef_0_368"/>
          <p:cNvSpPr txBox="1"/>
          <p:nvPr>
            <p:ph idx="1" type="body"/>
          </p:nvPr>
        </p:nvSpPr>
        <p:spPr>
          <a:xfrm>
            <a:off x="182150" y="1233600"/>
            <a:ext cx="3712200" cy="4892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b="1" lang="en-US" sz="2500"/>
              <a:t>Community First Choice (CFC)</a:t>
            </a:r>
            <a:endParaRPr b="1" sz="2500"/>
          </a:p>
          <a:p>
            <a:pPr indent="-374650" lvl="0" marL="457200" rtl="0" algn="l">
              <a:lnSpc>
                <a:spcPct val="115000"/>
              </a:lnSpc>
              <a:spcBef>
                <a:spcPts val="1200"/>
              </a:spcBef>
              <a:spcAft>
                <a:spcPts val="0"/>
              </a:spcAft>
              <a:buSzPts val="2300"/>
              <a:buChar char="●"/>
            </a:pPr>
            <a:r>
              <a:rPr lang="en-US" sz="1800"/>
              <a:t>Transition some services from HCBS waivers to be available to any Medicaid member who meets the level of care needs regardless of how they access Medicaid</a:t>
            </a:r>
            <a:endParaRPr sz="1800"/>
          </a:p>
          <a:p>
            <a:pPr indent="-374650" lvl="0" marL="457200" rtl="0" algn="l">
              <a:lnSpc>
                <a:spcPct val="115000"/>
              </a:lnSpc>
              <a:spcBef>
                <a:spcPts val="0"/>
              </a:spcBef>
              <a:spcAft>
                <a:spcPts val="0"/>
              </a:spcAft>
              <a:buSzPts val="2300"/>
              <a:buChar char="●"/>
            </a:pPr>
            <a:r>
              <a:rPr lang="en-US" sz="1800"/>
              <a:t>Services transitioning are still being finalized, the biggest impact will be expansion of IHSS and CDASS</a:t>
            </a:r>
            <a:endParaRPr sz="1800"/>
          </a:p>
          <a:p>
            <a:pPr indent="-374650" lvl="0" marL="457200" rtl="0" algn="l">
              <a:lnSpc>
                <a:spcPct val="115000"/>
              </a:lnSpc>
              <a:spcBef>
                <a:spcPts val="0"/>
              </a:spcBef>
              <a:spcAft>
                <a:spcPts val="0"/>
              </a:spcAft>
              <a:buSzPts val="2300"/>
              <a:buChar char="●"/>
            </a:pPr>
            <a:r>
              <a:rPr lang="en-US" sz="1800"/>
              <a:t>Will start 7/2025</a:t>
            </a:r>
            <a:endParaRPr sz="1800"/>
          </a:p>
        </p:txBody>
      </p:sp>
      <p:sp>
        <p:nvSpPr>
          <p:cNvPr id="240" name="Google Shape;240;g20070d482ef_0_368"/>
          <p:cNvSpPr txBox="1"/>
          <p:nvPr/>
        </p:nvSpPr>
        <p:spPr>
          <a:xfrm>
            <a:off x="4125675" y="5532675"/>
            <a:ext cx="5045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Roboto"/>
                <a:ea typeface="Roboto"/>
                <a:cs typeface="Roboto"/>
                <a:sym typeface="Roboto"/>
                <a:hlinkClick r:id="rId3"/>
              </a:rPr>
              <a:t>https://hcpf.colorado.gov/community-first-choice-option</a:t>
            </a:r>
            <a:endParaRPr b="0" i="0" sz="1400" u="none" cap="none" strike="noStrike">
              <a:solidFill>
                <a:srgbClr val="000000"/>
              </a:solidFill>
              <a:latin typeface="Roboto"/>
              <a:ea typeface="Roboto"/>
              <a:cs typeface="Roboto"/>
              <a:sym typeface="Roboto"/>
            </a:endParaRPr>
          </a:p>
        </p:txBody>
      </p:sp>
      <p:sp>
        <p:nvSpPr>
          <p:cNvPr id="241" name="Google Shape;241;g20070d482ef_0_368"/>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242" name="Google Shape;242;g20070d482ef_0_368"/>
          <p:cNvPicPr preferRelativeResize="0"/>
          <p:nvPr/>
        </p:nvPicPr>
        <p:blipFill rotWithShape="1">
          <a:blip r:embed="rId5">
            <a:alphaModFix/>
          </a:blip>
          <a:srcRect b="0" l="0" r="0" t="0"/>
          <a:stretch/>
        </p:blipFill>
        <p:spPr>
          <a:xfrm>
            <a:off x="4046700" y="1570038"/>
            <a:ext cx="4944901" cy="35781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4289b6d8eb_0_273"/>
          <p:cNvSpPr txBox="1"/>
          <p:nvPr>
            <p:ph type="title"/>
          </p:nvPr>
        </p:nvSpPr>
        <p:spPr>
          <a:xfrm>
            <a:off x="1485900" y="262513"/>
            <a:ext cx="6172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&amp; Answers</a:t>
            </a:r>
            <a:endParaRPr/>
          </a:p>
        </p:txBody>
      </p:sp>
      <p:pic>
        <p:nvPicPr>
          <p:cNvPr id="248" name="Google Shape;248;g24289b6d8eb_0_273"/>
          <p:cNvPicPr preferRelativeResize="0"/>
          <p:nvPr/>
        </p:nvPicPr>
        <p:blipFill>
          <a:blip r:embed="rId3">
            <a:alphaModFix/>
          </a:blip>
          <a:stretch>
            <a:fillRect/>
          </a:stretch>
        </p:blipFill>
        <p:spPr>
          <a:xfrm>
            <a:off x="2677100" y="1557915"/>
            <a:ext cx="3931200" cy="393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428d0d13b0_0_0"/>
          <p:cNvSpPr txBox="1"/>
          <p:nvPr>
            <p:ph type="title"/>
          </p:nvPr>
        </p:nvSpPr>
        <p:spPr>
          <a:xfrm>
            <a:off x="109350" y="124975"/>
            <a:ext cx="4202100" cy="61065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t/>
            </a:r>
            <a:endParaRPr b="1" sz="5600"/>
          </a:p>
          <a:p>
            <a:pPr indent="0" lvl="0" marL="0" rtl="0" algn="ctr">
              <a:lnSpc>
                <a:spcPct val="90000"/>
              </a:lnSpc>
              <a:spcBef>
                <a:spcPts val="0"/>
              </a:spcBef>
              <a:spcAft>
                <a:spcPts val="0"/>
              </a:spcAft>
              <a:buNone/>
            </a:pPr>
            <a:r>
              <a:t/>
            </a:r>
            <a:endParaRPr b="1" sz="5600"/>
          </a:p>
          <a:p>
            <a:pPr indent="0" lvl="0" marL="0" rtl="0" algn="ctr">
              <a:lnSpc>
                <a:spcPct val="90000"/>
              </a:lnSpc>
              <a:spcBef>
                <a:spcPts val="0"/>
              </a:spcBef>
              <a:spcAft>
                <a:spcPts val="0"/>
              </a:spcAft>
              <a:buNone/>
            </a:pPr>
            <a:r>
              <a:t/>
            </a:r>
            <a:endParaRPr b="1" sz="5600"/>
          </a:p>
          <a:p>
            <a:pPr indent="0" lvl="0" marL="0" rtl="0" algn="ctr">
              <a:lnSpc>
                <a:spcPct val="90000"/>
              </a:lnSpc>
              <a:spcBef>
                <a:spcPts val="0"/>
              </a:spcBef>
              <a:spcAft>
                <a:spcPts val="0"/>
              </a:spcAft>
              <a:buClr>
                <a:schemeClr val="dk1"/>
              </a:buClr>
              <a:buSzPts val="3960"/>
              <a:buFont typeface="Calibri"/>
              <a:buNone/>
            </a:pPr>
            <a:r>
              <a:rPr b="1" lang="en-US" sz="5600"/>
              <a:t>Thank You </a:t>
            </a:r>
            <a:endParaRPr b="1" sz="5600"/>
          </a:p>
          <a:p>
            <a:pPr indent="0" lvl="0" marL="0" rtl="0" algn="ctr">
              <a:lnSpc>
                <a:spcPct val="90000"/>
              </a:lnSpc>
              <a:spcBef>
                <a:spcPts val="0"/>
              </a:spcBef>
              <a:spcAft>
                <a:spcPts val="0"/>
              </a:spcAft>
              <a:buClr>
                <a:schemeClr val="dk1"/>
              </a:buClr>
              <a:buSzPts val="3960"/>
              <a:buFont typeface="Calibri"/>
              <a:buNone/>
            </a:pPr>
            <a:r>
              <a:rPr b="1" lang="en-US" sz="5600"/>
              <a:t>for attending!!</a:t>
            </a:r>
            <a:endParaRPr sz="400"/>
          </a:p>
        </p:txBody>
      </p:sp>
      <p:sp>
        <p:nvSpPr>
          <p:cNvPr id="254" name="Google Shape;254;g2428d0d13b0_0_0"/>
          <p:cNvSpPr txBox="1"/>
          <p:nvPr>
            <p:ph idx="1" type="body"/>
          </p:nvPr>
        </p:nvSpPr>
        <p:spPr>
          <a:xfrm>
            <a:off x="4572000" y="124975"/>
            <a:ext cx="4095900" cy="4936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t/>
            </a:r>
            <a:endParaRPr b="1" sz="2300">
              <a:solidFill>
                <a:srgbClr val="FF0000"/>
              </a:solidFill>
            </a:endParaRPr>
          </a:p>
          <a:p>
            <a:pPr indent="0" lvl="0" marL="0" rtl="0" algn="l">
              <a:lnSpc>
                <a:spcPct val="80000"/>
              </a:lnSpc>
              <a:spcBef>
                <a:spcPts val="0"/>
              </a:spcBef>
              <a:spcAft>
                <a:spcPts val="0"/>
              </a:spcAft>
              <a:buNone/>
            </a:pPr>
            <a:r>
              <a:rPr b="1" lang="en-US" sz="2300">
                <a:solidFill>
                  <a:srgbClr val="FF0000"/>
                </a:solidFill>
              </a:rPr>
              <a:t>Contact: </a:t>
            </a:r>
            <a:endParaRPr b="1" sz="2300">
              <a:solidFill>
                <a:srgbClr val="FF0000"/>
              </a:solidFill>
            </a:endParaRPr>
          </a:p>
          <a:p>
            <a:pPr indent="0" lvl="0" marL="0" rtl="0" algn="l">
              <a:lnSpc>
                <a:spcPct val="80000"/>
              </a:lnSpc>
              <a:spcBef>
                <a:spcPts val="0"/>
              </a:spcBef>
              <a:spcAft>
                <a:spcPts val="0"/>
              </a:spcAft>
              <a:buNone/>
            </a:pPr>
            <a:r>
              <a:t/>
            </a:r>
            <a:endParaRPr b="1" sz="2300">
              <a:solidFill>
                <a:srgbClr val="FF0000"/>
              </a:solidFill>
            </a:endParaRPr>
          </a:p>
          <a:p>
            <a:pPr indent="0" lvl="0" marL="0" rtl="0" algn="l">
              <a:lnSpc>
                <a:spcPct val="80000"/>
              </a:lnSpc>
              <a:spcBef>
                <a:spcPts val="0"/>
              </a:spcBef>
              <a:spcAft>
                <a:spcPts val="0"/>
              </a:spcAft>
              <a:buNone/>
            </a:pPr>
            <a:r>
              <a:t/>
            </a:r>
            <a:endParaRPr b="1" sz="2300">
              <a:solidFill>
                <a:srgbClr val="FF0000"/>
              </a:solidFill>
            </a:endParaRPr>
          </a:p>
          <a:p>
            <a:pPr indent="0" lvl="0" marL="0" rtl="0" algn="l">
              <a:lnSpc>
                <a:spcPct val="80000"/>
              </a:lnSpc>
              <a:spcBef>
                <a:spcPts val="0"/>
              </a:spcBef>
              <a:spcAft>
                <a:spcPts val="0"/>
              </a:spcAft>
              <a:buNone/>
            </a:pPr>
            <a:r>
              <a:t/>
            </a:r>
            <a:endParaRPr b="1" sz="2300">
              <a:solidFill>
                <a:srgbClr val="FF0000"/>
              </a:solidFill>
            </a:endParaRPr>
          </a:p>
          <a:p>
            <a:pPr indent="0" lvl="0" marL="0" rtl="0" algn="l">
              <a:lnSpc>
                <a:spcPct val="80000"/>
              </a:lnSpc>
              <a:spcBef>
                <a:spcPts val="0"/>
              </a:spcBef>
              <a:spcAft>
                <a:spcPts val="0"/>
              </a:spcAft>
              <a:buNone/>
            </a:pPr>
            <a:r>
              <a:rPr b="1" lang="en-US" sz="2000">
                <a:solidFill>
                  <a:srgbClr val="FF0000"/>
                </a:solidFill>
              </a:rPr>
              <a:t>Main number (303) 877-1747</a:t>
            </a:r>
            <a:endParaRPr sz="1625">
              <a:solidFill>
                <a:srgbClr val="FF0000"/>
              </a:solidFill>
            </a:endParaRPr>
          </a:p>
          <a:p>
            <a:pPr indent="0" lvl="0" marL="0" rtl="0" algn="l">
              <a:lnSpc>
                <a:spcPct val="80000"/>
              </a:lnSpc>
              <a:spcBef>
                <a:spcPts val="0"/>
              </a:spcBef>
              <a:spcAft>
                <a:spcPts val="0"/>
              </a:spcAft>
              <a:buNone/>
            </a:pPr>
            <a:r>
              <a:t/>
            </a:r>
            <a:endParaRPr sz="2000">
              <a:solidFill>
                <a:srgbClr val="FF0000"/>
              </a:solidFill>
            </a:endParaRPr>
          </a:p>
          <a:p>
            <a:pPr indent="0" lvl="0" marL="0" rtl="0" algn="l">
              <a:lnSpc>
                <a:spcPct val="80000"/>
              </a:lnSpc>
              <a:spcBef>
                <a:spcPts val="0"/>
              </a:spcBef>
              <a:spcAft>
                <a:spcPts val="0"/>
              </a:spcAft>
              <a:buNone/>
            </a:pPr>
            <a:r>
              <a:rPr lang="en-US" sz="2000">
                <a:solidFill>
                  <a:srgbClr val="FF0000"/>
                </a:solidFill>
              </a:rPr>
              <a:t>Christy Blakely - Executive Director</a:t>
            </a:r>
            <a:endParaRPr sz="1625">
              <a:solidFill>
                <a:srgbClr val="FF0000"/>
              </a:solidFill>
            </a:endParaRPr>
          </a:p>
          <a:p>
            <a:pPr indent="0" lvl="0" marL="0" rtl="0" algn="l">
              <a:lnSpc>
                <a:spcPct val="80000"/>
              </a:lnSpc>
              <a:spcBef>
                <a:spcPts val="0"/>
              </a:spcBef>
              <a:spcAft>
                <a:spcPts val="0"/>
              </a:spcAft>
              <a:buNone/>
            </a:pPr>
            <a:r>
              <a:rPr lang="en-US" sz="2000" u="sng">
                <a:solidFill>
                  <a:srgbClr val="FF0000"/>
                </a:solidFill>
                <a:hlinkClick r:id="rId3">
                  <a:extLst>
                    <a:ext uri="{A12FA001-AC4F-418D-AE19-62706E023703}">
                      <ahyp:hlinkClr val="tx"/>
                    </a:ext>
                  </a:extLst>
                </a:hlinkClick>
              </a:rPr>
              <a:t>christy@familyvoicesco.org</a:t>
            </a:r>
            <a:endParaRPr sz="2000">
              <a:solidFill>
                <a:srgbClr val="FF0000"/>
              </a:solidFill>
            </a:endParaRPr>
          </a:p>
          <a:p>
            <a:pPr indent="0" lvl="0" marL="0" rtl="0" algn="l">
              <a:lnSpc>
                <a:spcPct val="80000"/>
              </a:lnSpc>
              <a:spcBef>
                <a:spcPts val="0"/>
              </a:spcBef>
              <a:spcAft>
                <a:spcPts val="0"/>
              </a:spcAft>
              <a:buNone/>
            </a:pPr>
            <a:r>
              <a:t/>
            </a:r>
            <a:endParaRPr sz="2000">
              <a:solidFill>
                <a:srgbClr val="FF0000"/>
              </a:solidFill>
            </a:endParaRPr>
          </a:p>
          <a:p>
            <a:pPr indent="0" lvl="0" marL="0" rtl="0" algn="l">
              <a:lnSpc>
                <a:spcPct val="80000"/>
              </a:lnSpc>
              <a:spcBef>
                <a:spcPts val="0"/>
              </a:spcBef>
              <a:spcAft>
                <a:spcPts val="0"/>
              </a:spcAft>
              <a:buNone/>
            </a:pPr>
            <a:r>
              <a:rPr lang="en-US" sz="2000">
                <a:solidFill>
                  <a:srgbClr val="FF0000"/>
                </a:solidFill>
              </a:rPr>
              <a:t>Megan Bowser – Deputy Director, Family Navigator</a:t>
            </a:r>
            <a:endParaRPr sz="1625">
              <a:solidFill>
                <a:srgbClr val="FF0000"/>
              </a:solidFill>
            </a:endParaRPr>
          </a:p>
          <a:p>
            <a:pPr indent="0" lvl="0" marL="0" rtl="0" algn="l">
              <a:lnSpc>
                <a:spcPct val="80000"/>
              </a:lnSpc>
              <a:spcBef>
                <a:spcPts val="0"/>
              </a:spcBef>
              <a:spcAft>
                <a:spcPts val="0"/>
              </a:spcAft>
              <a:buNone/>
            </a:pPr>
            <a:r>
              <a:rPr lang="en-US" sz="2000" u="sng">
                <a:solidFill>
                  <a:srgbClr val="FF0000"/>
                </a:solidFill>
                <a:hlinkClick r:id="rId4">
                  <a:extLst>
                    <a:ext uri="{A12FA001-AC4F-418D-AE19-62706E023703}">
                      <ahyp:hlinkClr val="tx"/>
                    </a:ext>
                  </a:extLst>
                </a:hlinkClick>
              </a:rPr>
              <a:t>megan@familyvoicesco.org</a:t>
            </a:r>
            <a:endParaRPr sz="2000">
              <a:solidFill>
                <a:srgbClr val="FF0000"/>
              </a:solidFill>
            </a:endParaRPr>
          </a:p>
          <a:p>
            <a:pPr indent="0" lvl="0" marL="0" rtl="0" algn="l">
              <a:lnSpc>
                <a:spcPct val="80000"/>
              </a:lnSpc>
              <a:spcBef>
                <a:spcPts val="0"/>
              </a:spcBef>
              <a:spcAft>
                <a:spcPts val="0"/>
              </a:spcAft>
              <a:buNone/>
            </a:pPr>
            <a:r>
              <a:t/>
            </a:r>
            <a:endParaRPr sz="2000">
              <a:solidFill>
                <a:srgbClr val="FF0000"/>
              </a:solidFill>
            </a:endParaRPr>
          </a:p>
          <a:p>
            <a:pPr indent="0" lvl="0" marL="0" rtl="0" algn="l">
              <a:lnSpc>
                <a:spcPct val="80000"/>
              </a:lnSpc>
              <a:spcBef>
                <a:spcPts val="0"/>
              </a:spcBef>
              <a:spcAft>
                <a:spcPts val="0"/>
              </a:spcAft>
              <a:buNone/>
            </a:pPr>
            <a:r>
              <a:rPr lang="en-US" sz="2000">
                <a:solidFill>
                  <a:srgbClr val="FF0000"/>
                </a:solidFill>
              </a:rPr>
              <a:t>Gaby Diaz - Bilingual Family Navigator</a:t>
            </a:r>
            <a:endParaRPr sz="1625">
              <a:solidFill>
                <a:srgbClr val="FF0000"/>
              </a:solidFill>
            </a:endParaRPr>
          </a:p>
          <a:p>
            <a:pPr indent="0" lvl="0" marL="0" rtl="0" algn="l">
              <a:lnSpc>
                <a:spcPct val="80000"/>
              </a:lnSpc>
              <a:spcBef>
                <a:spcPts val="0"/>
              </a:spcBef>
              <a:spcAft>
                <a:spcPts val="0"/>
              </a:spcAft>
              <a:buNone/>
            </a:pPr>
            <a:r>
              <a:rPr lang="en-US" sz="2000" u="sng">
                <a:solidFill>
                  <a:srgbClr val="FF0000"/>
                </a:solidFill>
                <a:hlinkClick r:id="rId5">
                  <a:extLst>
                    <a:ext uri="{A12FA001-AC4F-418D-AE19-62706E023703}">
                      <ahyp:hlinkClr val="tx"/>
                    </a:ext>
                  </a:extLst>
                </a:hlinkClick>
              </a:rPr>
              <a:t>gaby@familyvoicesco.org</a:t>
            </a:r>
            <a:endParaRPr sz="2000">
              <a:solidFill>
                <a:srgbClr val="FF0000"/>
              </a:solidFill>
            </a:endParaRPr>
          </a:p>
        </p:txBody>
      </p:sp>
      <p:sp>
        <p:nvSpPr>
          <p:cNvPr id="255" name="Google Shape;255;g2428d0d13b0_0_0"/>
          <p:cNvSpPr txBox="1"/>
          <p:nvPr/>
        </p:nvSpPr>
        <p:spPr>
          <a:xfrm>
            <a:off x="4733425" y="4952100"/>
            <a:ext cx="3858600" cy="19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b="1" lang="en-US" sz="2400">
                <a:solidFill>
                  <a:schemeClr val="accent1"/>
                </a:solidFill>
                <a:latin typeface="Calibri"/>
                <a:ea typeface="Calibri"/>
                <a:cs typeface="Calibri"/>
                <a:sym typeface="Calibri"/>
              </a:rPr>
              <a:t>Next Caregiver Conversations</a:t>
            </a:r>
            <a:endParaRPr b="1" sz="2400">
              <a:solidFill>
                <a:schemeClr val="accent1"/>
              </a:solidFill>
              <a:latin typeface="Calibri"/>
              <a:ea typeface="Calibri"/>
              <a:cs typeface="Calibri"/>
              <a:sym typeface="Calibri"/>
            </a:endParaRPr>
          </a:p>
          <a:p>
            <a:pPr indent="0" lvl="0" marL="0" rtl="0" algn="ctr">
              <a:spcBef>
                <a:spcPts val="0"/>
              </a:spcBef>
              <a:spcAft>
                <a:spcPts val="0"/>
              </a:spcAft>
              <a:buClr>
                <a:srgbClr val="000000"/>
              </a:buClr>
              <a:buFont typeface="Arial"/>
              <a:buNone/>
            </a:pPr>
            <a:r>
              <a:rPr b="1" lang="en-US" sz="2400">
                <a:solidFill>
                  <a:schemeClr val="accent1"/>
                </a:solidFill>
                <a:latin typeface="Calibri"/>
                <a:ea typeface="Calibri"/>
                <a:cs typeface="Calibri"/>
                <a:sym typeface="Calibri"/>
              </a:rPr>
              <a:t>Children’s HCBS Waivers, Oct 5, 2023, 7-8:30PM</a:t>
            </a:r>
            <a:endParaRPr>
              <a:solidFill>
                <a:schemeClr val="accent1"/>
              </a:solidFill>
            </a:endParaRPr>
          </a:p>
          <a:p>
            <a:pPr indent="0" lvl="0" marL="0" rtl="0" algn="l">
              <a:spcBef>
                <a:spcPts val="0"/>
              </a:spcBef>
              <a:spcAft>
                <a:spcPts val="0"/>
              </a:spcAft>
              <a:buNone/>
            </a:pPr>
            <a:r>
              <a:t/>
            </a:r>
            <a:endParaRPr>
              <a:solidFill>
                <a:schemeClr val="accent1"/>
              </a:solidFill>
              <a:latin typeface="Roboto"/>
              <a:ea typeface="Roboto"/>
              <a:cs typeface="Roboto"/>
              <a:sym typeface="Roboto"/>
            </a:endParaRPr>
          </a:p>
        </p:txBody>
      </p:sp>
      <p:pic>
        <p:nvPicPr>
          <p:cNvPr id="256" name="Google Shape;256;g2428d0d13b0_0_0"/>
          <p:cNvPicPr preferRelativeResize="0"/>
          <p:nvPr/>
        </p:nvPicPr>
        <p:blipFill>
          <a:blip r:embed="rId6">
            <a:alphaModFix/>
          </a:blip>
          <a:stretch>
            <a:fillRect/>
          </a:stretch>
        </p:blipFill>
        <p:spPr>
          <a:xfrm>
            <a:off x="0" y="0"/>
            <a:ext cx="7248548" cy="156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4289b6d8eb_0_70"/>
          <p:cNvSpPr txBox="1"/>
          <p:nvPr>
            <p:ph type="title"/>
          </p:nvPr>
        </p:nvSpPr>
        <p:spPr>
          <a:xfrm>
            <a:off x="311725" y="667900"/>
            <a:ext cx="8683800" cy="8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US" sz="3209"/>
              <a:t>What is Medicaid? (Health First Colorado)</a:t>
            </a:r>
            <a:endParaRPr sz="3209"/>
          </a:p>
        </p:txBody>
      </p:sp>
      <p:sp>
        <p:nvSpPr>
          <p:cNvPr id="84" name="Google Shape;84;g24289b6d8eb_0_70"/>
          <p:cNvSpPr txBox="1"/>
          <p:nvPr/>
        </p:nvSpPr>
        <p:spPr>
          <a:xfrm>
            <a:off x="241948" y="1824850"/>
            <a:ext cx="8590500" cy="221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31394D"/>
                </a:solidFill>
                <a:latin typeface="Calibri"/>
                <a:ea typeface="Calibri"/>
                <a:cs typeface="Calibri"/>
                <a:sym typeface="Calibri"/>
              </a:rPr>
              <a:t>Medicaid is a federal and state program that provides medical assistance to individuals based on eligibility requirements for technical and financial criteria as defined in the policy. </a:t>
            </a:r>
            <a:endParaRPr sz="2400">
              <a:solidFill>
                <a:srgbClr val="31394D"/>
              </a:solidFill>
              <a:latin typeface="Calibri"/>
              <a:ea typeface="Calibri"/>
              <a:cs typeface="Calibri"/>
              <a:sym typeface="Calibri"/>
            </a:endParaRPr>
          </a:p>
          <a:p>
            <a:pPr indent="0" lvl="0" marL="0" marR="0" rtl="0" algn="l">
              <a:spcBef>
                <a:spcPts val="0"/>
              </a:spcBef>
              <a:spcAft>
                <a:spcPts val="0"/>
              </a:spcAft>
              <a:buNone/>
            </a:pPr>
            <a:r>
              <a:t/>
            </a:r>
            <a:endParaRPr sz="2400">
              <a:solidFill>
                <a:srgbClr val="31394D"/>
              </a:solidFill>
              <a:latin typeface="Calibri"/>
              <a:ea typeface="Calibri"/>
              <a:cs typeface="Calibri"/>
              <a:sym typeface="Calibri"/>
            </a:endParaRPr>
          </a:p>
          <a:p>
            <a:pPr indent="0" lvl="1" marL="0" marR="0" rtl="0" algn="l">
              <a:spcBef>
                <a:spcPts val="0"/>
              </a:spcBef>
              <a:spcAft>
                <a:spcPts val="0"/>
              </a:spcAft>
              <a:buNone/>
            </a:pPr>
            <a:r>
              <a:rPr i="1" lang="en-US" sz="2100">
                <a:solidFill>
                  <a:srgbClr val="31394D"/>
                </a:solidFill>
                <a:latin typeface="Calibri"/>
                <a:ea typeface="Calibri"/>
                <a:cs typeface="Calibri"/>
                <a:sym typeface="Calibri"/>
              </a:rPr>
              <a:t>For every dollar Medicaid pays for healthcare, $0.50 is paid by federal funds and $0.50 is pay by state funds.</a:t>
            </a:r>
            <a:endParaRPr b="0" i="1" sz="1700" u="none" cap="none" strike="noStrike">
              <a:solidFill>
                <a:srgbClr val="31394D"/>
              </a:solidFill>
              <a:latin typeface="Calibri"/>
              <a:ea typeface="Calibri"/>
              <a:cs typeface="Calibri"/>
              <a:sym typeface="Calibri"/>
            </a:endParaRPr>
          </a:p>
        </p:txBody>
      </p:sp>
      <p:sp>
        <p:nvSpPr>
          <p:cNvPr id="85" name="Google Shape;85;g24289b6d8eb_0_70"/>
          <p:cNvSpPr txBox="1"/>
          <p:nvPr/>
        </p:nvSpPr>
        <p:spPr>
          <a:xfrm>
            <a:off x="559700" y="4287425"/>
            <a:ext cx="77925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No Copays for ages 0-21</a:t>
            </a:r>
            <a:endParaRPr sz="1800">
              <a:solidFill>
                <a:srgbClr val="FF0000"/>
              </a:solidFill>
              <a:latin typeface="Roboto"/>
              <a:ea typeface="Roboto"/>
              <a:cs typeface="Roboto"/>
              <a:sym typeface="Roboto"/>
            </a:endParaRPr>
          </a:p>
          <a:p>
            <a:pPr indent="-342900" lvl="0" marL="4572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No Deductibles</a:t>
            </a:r>
            <a:endParaRPr sz="1800">
              <a:solidFill>
                <a:srgbClr val="FF0000"/>
              </a:solidFill>
              <a:latin typeface="Roboto"/>
              <a:ea typeface="Roboto"/>
              <a:cs typeface="Roboto"/>
              <a:sym typeface="Roboto"/>
            </a:endParaRPr>
          </a:p>
          <a:p>
            <a:pPr indent="-342900" lvl="0" marL="4572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All medically necessary services are covered for ages 0-21 (EPSDT)</a:t>
            </a:r>
            <a:endParaRPr sz="1800">
              <a:solidFill>
                <a:srgbClr val="FF0000"/>
              </a:solidFill>
              <a:latin typeface="Roboto"/>
              <a:ea typeface="Roboto"/>
              <a:cs typeface="Roboto"/>
              <a:sym typeface="Roboto"/>
            </a:endParaRPr>
          </a:p>
          <a:p>
            <a:pPr indent="-342900" lvl="1" marL="9144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Home Healthcare - CNA, PDN, Personal Care</a:t>
            </a:r>
            <a:endParaRPr sz="1800">
              <a:solidFill>
                <a:srgbClr val="FF0000"/>
              </a:solidFill>
              <a:latin typeface="Roboto"/>
              <a:ea typeface="Roboto"/>
              <a:cs typeface="Roboto"/>
              <a:sym typeface="Roboto"/>
            </a:endParaRPr>
          </a:p>
          <a:p>
            <a:pPr indent="-342900" lvl="1" marL="9144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No hard limits on therapy visits a year</a:t>
            </a:r>
            <a:endParaRPr sz="1800">
              <a:solidFill>
                <a:srgbClr val="FF0000"/>
              </a:solidFill>
              <a:latin typeface="Roboto"/>
              <a:ea typeface="Roboto"/>
              <a:cs typeface="Roboto"/>
              <a:sym typeface="Roboto"/>
            </a:endParaRPr>
          </a:p>
          <a:p>
            <a:pPr indent="-342900" lvl="1" marL="9144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Medical supplies like diapers, wipes, formula, etc</a:t>
            </a:r>
            <a:endParaRPr sz="1800">
              <a:solidFill>
                <a:srgbClr val="FF0000"/>
              </a:solidFill>
              <a:latin typeface="Roboto"/>
              <a:ea typeface="Roboto"/>
              <a:cs typeface="Roboto"/>
              <a:sym typeface="Roboto"/>
            </a:endParaRPr>
          </a:p>
          <a:p>
            <a:pPr indent="-342900" lvl="1" marL="914400" rtl="0" algn="l">
              <a:spcBef>
                <a:spcPts val="0"/>
              </a:spcBef>
              <a:spcAft>
                <a:spcPts val="0"/>
              </a:spcAft>
              <a:buClr>
                <a:srgbClr val="FF0000"/>
              </a:buClr>
              <a:buSzPts val="1800"/>
              <a:buFont typeface="Roboto"/>
              <a:buChar char="◆"/>
            </a:pPr>
            <a:r>
              <a:rPr lang="en-US" sz="1800">
                <a:solidFill>
                  <a:srgbClr val="FF0000"/>
                </a:solidFill>
                <a:latin typeface="Roboto"/>
                <a:ea typeface="Roboto"/>
                <a:cs typeface="Roboto"/>
                <a:sym typeface="Roboto"/>
              </a:rPr>
              <a:t>Durable medical equipment (DME) like wheelchairs, standers, etc</a:t>
            </a:r>
            <a:endParaRPr sz="1800">
              <a:solidFill>
                <a:srgbClr val="FF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4289b6d8eb_0_384"/>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CHP+ vs Medicaid</a:t>
            </a:r>
            <a:endParaRPr/>
          </a:p>
        </p:txBody>
      </p:sp>
      <p:graphicFrame>
        <p:nvGraphicFramePr>
          <p:cNvPr id="91" name="Google Shape;91;g24289b6d8eb_0_384"/>
          <p:cNvGraphicFramePr/>
          <p:nvPr/>
        </p:nvGraphicFramePr>
        <p:xfrm>
          <a:off x="38125" y="2215850"/>
          <a:ext cx="3000000" cy="3000000"/>
        </p:xfrm>
        <a:graphic>
          <a:graphicData uri="http://schemas.openxmlformats.org/drawingml/2006/table">
            <a:tbl>
              <a:tblPr>
                <a:noFill/>
                <a:tableStyleId>{E5D2BA58-B613-416E-B366-AD82D5DD4ADA}</a:tableStyleId>
              </a:tblPr>
              <a:tblGrid>
                <a:gridCol w="1152525"/>
                <a:gridCol w="4238625"/>
                <a:gridCol w="3676650"/>
              </a:tblGrid>
              <a:tr h="2000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CHP+</a:t>
                      </a:r>
                      <a:endParaRPr b="1"/>
                    </a:p>
                  </a:txBody>
                  <a:tcPr marT="91425" marB="91425" marR="91425" marL="91425"/>
                </a:tc>
                <a:tc>
                  <a:txBody>
                    <a:bodyPr/>
                    <a:lstStyle/>
                    <a:p>
                      <a:pPr indent="0" lvl="0" marL="0" rtl="0" algn="l">
                        <a:spcBef>
                          <a:spcPts val="0"/>
                        </a:spcBef>
                        <a:spcAft>
                          <a:spcPts val="0"/>
                        </a:spcAft>
                        <a:buNone/>
                      </a:pPr>
                      <a:r>
                        <a:rPr b="1" lang="en-US"/>
                        <a:t>Medicaid</a:t>
                      </a:r>
                      <a:endParaRPr b="1"/>
                    </a:p>
                  </a:txBody>
                  <a:tcPr marT="91425" marB="91425" marR="91425" marL="91425"/>
                </a:tc>
              </a:tr>
              <a:tr h="371475">
                <a:tc>
                  <a:txBody>
                    <a:bodyPr/>
                    <a:lstStyle/>
                    <a:p>
                      <a:pPr indent="0" lvl="0" marL="0" rtl="0" algn="l">
                        <a:spcBef>
                          <a:spcPts val="0"/>
                        </a:spcBef>
                        <a:spcAft>
                          <a:spcPts val="0"/>
                        </a:spcAft>
                        <a:buNone/>
                      </a:pPr>
                      <a:r>
                        <a:rPr b="1" lang="en-US"/>
                        <a:t>Cost:</a:t>
                      </a:r>
                      <a:endParaRPr b="1"/>
                    </a:p>
                  </a:txBody>
                  <a:tcPr marT="91425" marB="91425" marR="91425" marL="91425"/>
                </a:tc>
                <a:tc>
                  <a:txBody>
                    <a:bodyPr/>
                    <a:lstStyle/>
                    <a:p>
                      <a:pPr indent="0" lvl="0" marL="0" rtl="0" algn="l">
                        <a:spcBef>
                          <a:spcPts val="0"/>
                        </a:spcBef>
                        <a:spcAft>
                          <a:spcPts val="0"/>
                        </a:spcAft>
                        <a:buNone/>
                      </a:pPr>
                      <a:r>
                        <a:rPr lang="en-US"/>
                        <a:t>Low copays for many services</a:t>
                      </a:r>
                      <a:endParaRPr/>
                    </a:p>
                  </a:txBody>
                  <a:tcPr marT="91425" marB="91425" marR="91425" marL="91425"/>
                </a:tc>
                <a:tc>
                  <a:txBody>
                    <a:bodyPr/>
                    <a:lstStyle/>
                    <a:p>
                      <a:pPr indent="0" lvl="0" marL="0" rtl="0" algn="l">
                        <a:spcBef>
                          <a:spcPts val="0"/>
                        </a:spcBef>
                        <a:spcAft>
                          <a:spcPts val="0"/>
                        </a:spcAft>
                        <a:buNone/>
                      </a:pPr>
                      <a:r>
                        <a:rPr lang="en-US"/>
                        <a:t>No copays or deductibles ages 0-21</a:t>
                      </a:r>
                      <a:endParaRPr/>
                    </a:p>
                    <a:p>
                      <a:pPr indent="0" lvl="0" marL="0" rtl="0" algn="l">
                        <a:spcBef>
                          <a:spcPts val="0"/>
                        </a:spcBef>
                        <a:spcAft>
                          <a:spcPts val="0"/>
                        </a:spcAft>
                        <a:buNone/>
                      </a:pPr>
                      <a:r>
                        <a:rPr lang="en-US"/>
                        <a:t>Low copays for adults 22 and older</a:t>
                      </a:r>
                      <a:endParaRPr/>
                    </a:p>
                  </a:txBody>
                  <a:tcPr marT="91425" marB="91425" marR="91425" marL="91425"/>
                </a:tc>
              </a:tr>
              <a:tr h="552450">
                <a:tc>
                  <a:txBody>
                    <a:bodyPr/>
                    <a:lstStyle/>
                    <a:p>
                      <a:pPr indent="0" lvl="0" marL="0" rtl="0" algn="l">
                        <a:spcBef>
                          <a:spcPts val="0"/>
                        </a:spcBef>
                        <a:spcAft>
                          <a:spcPts val="0"/>
                        </a:spcAft>
                        <a:buNone/>
                      </a:pPr>
                      <a:r>
                        <a:rPr b="1" lang="en-US"/>
                        <a:t>Eligibility:</a:t>
                      </a:r>
                      <a:endParaRPr b="1"/>
                    </a:p>
                  </a:txBody>
                  <a:tcPr marT="91425" marB="91425" marR="91425" marL="91425"/>
                </a:tc>
                <a:tc>
                  <a:txBody>
                    <a:bodyPr/>
                    <a:lstStyle/>
                    <a:p>
                      <a:pPr indent="0" lvl="0" marL="0" rtl="0" algn="l">
                        <a:spcBef>
                          <a:spcPts val="0"/>
                        </a:spcBef>
                        <a:spcAft>
                          <a:spcPts val="0"/>
                        </a:spcAft>
                        <a:buNone/>
                      </a:pPr>
                      <a:r>
                        <a:rPr lang="en-US"/>
                        <a:t>-</a:t>
                      </a:r>
                      <a:r>
                        <a:rPr lang="en-US"/>
                        <a:t>Children and pregnant women (no disability requirements) </a:t>
                      </a:r>
                      <a:endParaRPr/>
                    </a:p>
                    <a:p>
                      <a:pPr indent="0" lvl="0" marL="0" rtl="0" algn="l">
                        <a:spcBef>
                          <a:spcPts val="0"/>
                        </a:spcBef>
                        <a:spcAft>
                          <a:spcPts val="0"/>
                        </a:spcAft>
                        <a:buNone/>
                      </a:pPr>
                      <a:r>
                        <a:rPr lang="en-US"/>
                        <a:t>-Income less than  260% FPL </a:t>
                      </a:r>
                      <a:endParaRPr/>
                    </a:p>
                    <a:p>
                      <a:pPr indent="0" lvl="0" marL="0" rtl="0" algn="l">
                        <a:spcBef>
                          <a:spcPts val="0"/>
                        </a:spcBef>
                        <a:spcAft>
                          <a:spcPts val="0"/>
                        </a:spcAft>
                        <a:buNone/>
                      </a:pPr>
                      <a:r>
                        <a:rPr lang="en-US"/>
                        <a:t>-No access to private health insurance</a:t>
                      </a:r>
                      <a:endParaRPr/>
                    </a:p>
                  </a:txBody>
                  <a:tcPr marT="91425" marB="91425" marR="91425" marL="91425"/>
                </a:tc>
                <a:tc>
                  <a:txBody>
                    <a:bodyPr/>
                    <a:lstStyle/>
                    <a:p>
                      <a:pPr indent="0" lvl="0" marL="0" rtl="0" algn="l">
                        <a:spcBef>
                          <a:spcPts val="0"/>
                        </a:spcBef>
                        <a:spcAft>
                          <a:spcPts val="0"/>
                        </a:spcAft>
                        <a:buNone/>
                      </a:pPr>
                      <a:r>
                        <a:rPr lang="en-US"/>
                        <a:t>Varies by program</a:t>
                      </a:r>
                      <a:endParaRPr/>
                    </a:p>
                    <a:p>
                      <a:pPr indent="0" lvl="0" marL="0" rtl="0" algn="l">
                        <a:spcBef>
                          <a:spcPts val="0"/>
                        </a:spcBef>
                        <a:spcAft>
                          <a:spcPts val="0"/>
                        </a:spcAft>
                        <a:buNone/>
                      </a:pPr>
                      <a:r>
                        <a:rPr lang="en-US"/>
                        <a:t>Low-income based programs and disability based programs</a:t>
                      </a:r>
                      <a:endParaRPr/>
                    </a:p>
                  </a:txBody>
                  <a:tcPr marT="91425" marB="91425" marR="91425" marL="91425"/>
                </a:tc>
              </a:tr>
              <a:tr h="552450">
                <a:tc>
                  <a:txBody>
                    <a:bodyPr/>
                    <a:lstStyle/>
                    <a:p>
                      <a:pPr indent="0" lvl="0" marL="0" rtl="0" algn="l">
                        <a:spcBef>
                          <a:spcPts val="0"/>
                        </a:spcBef>
                        <a:spcAft>
                          <a:spcPts val="0"/>
                        </a:spcAft>
                        <a:buNone/>
                      </a:pPr>
                      <a:r>
                        <a:rPr b="1" lang="en-US"/>
                        <a:t>Coverage:</a:t>
                      </a:r>
                      <a:endParaRPr b="1"/>
                    </a:p>
                  </a:txBody>
                  <a:tcPr marT="91425" marB="91425" marR="91425" marL="91425"/>
                </a:tc>
                <a:tc>
                  <a:txBody>
                    <a:bodyPr/>
                    <a:lstStyle/>
                    <a:p>
                      <a:pPr indent="0" lvl="0" marL="0" rtl="0" algn="l">
                        <a:spcBef>
                          <a:spcPts val="0"/>
                        </a:spcBef>
                        <a:spcAft>
                          <a:spcPts val="0"/>
                        </a:spcAft>
                        <a:buNone/>
                      </a:pPr>
                      <a:r>
                        <a:rPr lang="en-US"/>
                        <a:t>Doctor visits, emergency care, preventive care such as screenings and immunizations, dental care, and other procedures and treatments</a:t>
                      </a:r>
                      <a:endParaRPr/>
                    </a:p>
                  </a:txBody>
                  <a:tcPr marT="91425" marB="91425" marR="91425" marL="91425"/>
                </a:tc>
                <a:tc>
                  <a:txBody>
                    <a:bodyPr/>
                    <a:lstStyle/>
                    <a:p>
                      <a:pPr indent="0" lvl="0" marL="0" rtl="0" algn="l">
                        <a:spcBef>
                          <a:spcPts val="0"/>
                        </a:spcBef>
                        <a:spcAft>
                          <a:spcPts val="0"/>
                        </a:spcAft>
                        <a:buNone/>
                      </a:pPr>
                      <a:r>
                        <a:rPr lang="en-US"/>
                        <a:t>All medically necessary services, equipment, prescriptions, home healthcare, dental care, vision, DME, supplies, etc. are fully covered</a:t>
                      </a:r>
                      <a:endParaRPr/>
                    </a:p>
                  </a:txBody>
                  <a:tcPr marT="91425" marB="91425" marR="91425" marL="91425"/>
                </a:tc>
              </a:tr>
              <a:tr h="371475">
                <a:tc>
                  <a:txBody>
                    <a:bodyPr/>
                    <a:lstStyle/>
                    <a:p>
                      <a:pPr indent="0" lvl="0" marL="0" rtl="0" algn="l">
                        <a:spcBef>
                          <a:spcPts val="0"/>
                        </a:spcBef>
                        <a:spcAft>
                          <a:spcPts val="0"/>
                        </a:spcAft>
                        <a:buNone/>
                      </a:pPr>
                      <a:r>
                        <a:rPr b="1" lang="en-US"/>
                        <a:t>Which providers can I see:</a:t>
                      </a:r>
                      <a:endParaRPr b="1"/>
                    </a:p>
                  </a:txBody>
                  <a:tcPr marT="91425" marB="91425" marR="91425" marL="91425"/>
                </a:tc>
                <a:tc>
                  <a:txBody>
                    <a:bodyPr/>
                    <a:lstStyle/>
                    <a:p>
                      <a:pPr indent="0" lvl="0" marL="0" rtl="0" algn="l">
                        <a:spcBef>
                          <a:spcPts val="0"/>
                        </a:spcBef>
                        <a:spcAft>
                          <a:spcPts val="0"/>
                        </a:spcAft>
                        <a:buNone/>
                      </a:pPr>
                      <a:r>
                        <a:rPr lang="en-US"/>
                        <a:t>Managed Care Organization designated by your county </a:t>
                      </a:r>
                      <a:endParaRPr/>
                    </a:p>
                  </a:txBody>
                  <a:tcPr marT="91425" marB="91425" marR="91425" marL="91425"/>
                </a:tc>
                <a:tc>
                  <a:txBody>
                    <a:bodyPr/>
                    <a:lstStyle/>
                    <a:p>
                      <a:pPr indent="0" lvl="0" marL="0" rtl="0" algn="l">
                        <a:spcBef>
                          <a:spcPts val="0"/>
                        </a:spcBef>
                        <a:spcAft>
                          <a:spcPts val="0"/>
                        </a:spcAft>
                        <a:buNone/>
                      </a:pPr>
                      <a:r>
                        <a:rPr lang="en-US"/>
                        <a:t>Choice of seeing any provider who accepts Medicaid or enrolling in a Managed Care Organization</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16cd9441eb_0_195"/>
          <p:cNvSpPr txBox="1"/>
          <p:nvPr>
            <p:ph type="title"/>
          </p:nvPr>
        </p:nvSpPr>
        <p:spPr>
          <a:xfrm>
            <a:off x="311700" y="184900"/>
            <a:ext cx="8520600" cy="1422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5903"/>
              <a:buNone/>
            </a:pPr>
            <a:r>
              <a:rPr lang="en-US" sz="3688"/>
              <a:t>Medicaid - Health First Colorado</a:t>
            </a:r>
            <a:endParaRPr sz="3688"/>
          </a:p>
          <a:p>
            <a:pPr indent="0" lvl="0" marL="0" rtl="0" algn="l">
              <a:lnSpc>
                <a:spcPct val="100000"/>
              </a:lnSpc>
              <a:spcBef>
                <a:spcPts val="0"/>
              </a:spcBef>
              <a:spcAft>
                <a:spcPts val="0"/>
              </a:spcAft>
              <a:buSzPct val="75903"/>
              <a:buNone/>
            </a:pPr>
            <a:r>
              <a:rPr lang="en-US" sz="3688"/>
              <a:t>Benefits Pyramid</a:t>
            </a:r>
            <a:endParaRPr sz="3688"/>
          </a:p>
          <a:p>
            <a:pPr indent="0" lvl="0" marL="0" rtl="0" algn="l">
              <a:lnSpc>
                <a:spcPct val="100000"/>
              </a:lnSpc>
              <a:spcBef>
                <a:spcPts val="0"/>
              </a:spcBef>
              <a:spcAft>
                <a:spcPts val="0"/>
              </a:spcAft>
              <a:buSzPct val="100000"/>
              <a:buNone/>
            </a:pPr>
            <a:r>
              <a:t/>
            </a:r>
            <a:endParaRPr/>
          </a:p>
        </p:txBody>
      </p:sp>
      <p:grpSp>
        <p:nvGrpSpPr>
          <p:cNvPr id="97" name="Google Shape;97;g216cd9441eb_0_195"/>
          <p:cNvGrpSpPr/>
          <p:nvPr/>
        </p:nvGrpSpPr>
        <p:grpSpPr>
          <a:xfrm>
            <a:off x="413" y="1844862"/>
            <a:ext cx="6135504" cy="4337125"/>
            <a:chOff x="0" y="0"/>
            <a:chExt cx="6136118" cy="4337125"/>
          </a:xfrm>
        </p:grpSpPr>
        <p:sp>
          <p:nvSpPr>
            <p:cNvPr id="98" name="Google Shape;98;g216cd9441eb_0_195"/>
            <p:cNvSpPr/>
            <p:nvPr/>
          </p:nvSpPr>
          <p:spPr>
            <a:xfrm>
              <a:off x="2044843" y="0"/>
              <a:ext cx="2046431" cy="1446237"/>
            </a:xfrm>
            <a:custGeom>
              <a:rect b="b" l="l" r="r" t="t"/>
              <a:pathLst>
                <a:path extrusionOk="0" h="1446237" w="2046431">
                  <a:moveTo>
                    <a:pt x="0" y="1446237"/>
                  </a:moveTo>
                  <a:lnTo>
                    <a:pt x="1023054" y="0"/>
                  </a:lnTo>
                  <a:lnTo>
                    <a:pt x="1023377" y="0"/>
                  </a:lnTo>
                  <a:lnTo>
                    <a:pt x="2046431" y="1446237"/>
                  </a:lnTo>
                  <a:lnTo>
                    <a:pt x="0" y="1446237"/>
                  </a:lnTo>
                  <a:close/>
                </a:path>
              </a:pathLst>
            </a:custGeom>
            <a:solidFill>
              <a:srgbClr val="70AD47"/>
            </a:solidFill>
            <a:ln cap="flat" cmpd="sng" w="25400">
              <a:solidFill>
                <a:srgbClr val="FFFFFF"/>
              </a:solidFill>
              <a:prstDash val="solid"/>
              <a:round/>
              <a:headEnd len="sm" w="sm" type="none"/>
              <a:tailEnd len="sm" w="sm" type="none"/>
            </a:ln>
            <a:effectLst>
              <a:outerShdw blurRad="63500" dir="2700000" dist="38100">
                <a:srgbClr val="000000">
                  <a:alpha val="3882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9" name="Google Shape;99;g216cd9441eb_0_195"/>
            <p:cNvSpPr txBox="1"/>
            <p:nvPr/>
          </p:nvSpPr>
          <p:spPr>
            <a:xfrm>
              <a:off x="2045372" y="0"/>
              <a:ext cx="2045400" cy="1445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FFFFFF"/>
                </a:buClr>
                <a:buSzPts val="2000"/>
                <a:buFont typeface="Tahoma"/>
                <a:buNone/>
              </a:pPr>
              <a:br>
                <a:rPr b="0" i="0" lang="en-US" sz="2000" u="none" cap="none" strike="noStrike">
                  <a:solidFill>
                    <a:srgbClr val="FFFFFF"/>
                  </a:solidFill>
                  <a:latin typeface="Tahoma"/>
                  <a:ea typeface="Tahoma"/>
                  <a:cs typeface="Tahoma"/>
                  <a:sym typeface="Tahoma"/>
                </a:rPr>
              </a:br>
              <a:r>
                <a:rPr b="0" i="0" lang="en-US" sz="2800" u="none" cap="none" strike="noStrike">
                  <a:solidFill>
                    <a:srgbClr val="FFFFFF"/>
                  </a:solidFill>
                  <a:latin typeface="Calibri"/>
                  <a:ea typeface="Calibri"/>
                  <a:cs typeface="Calibri"/>
                  <a:sym typeface="Calibri"/>
                </a:rPr>
                <a:t>HCBS</a:t>
              </a:r>
              <a:br>
                <a:rPr b="0" i="0" lang="en-US" sz="2800" u="none" cap="none" strike="noStrike">
                  <a:solidFill>
                    <a:srgbClr val="FFFFFF"/>
                  </a:solidFill>
                  <a:latin typeface="Calibri"/>
                  <a:ea typeface="Calibri"/>
                  <a:cs typeface="Calibri"/>
                  <a:sym typeface="Calibri"/>
                </a:rPr>
              </a:br>
              <a:r>
                <a:rPr b="0" i="0" lang="en-US" sz="2800" u="none" cap="none" strike="noStrike">
                  <a:solidFill>
                    <a:srgbClr val="FFFFFF"/>
                  </a:solidFill>
                  <a:latin typeface="Calibri"/>
                  <a:ea typeface="Calibri"/>
                  <a:cs typeface="Calibri"/>
                  <a:sym typeface="Calibri"/>
                </a:rPr>
                <a:t>Waivers</a:t>
              </a:r>
              <a:endParaRPr b="0" i="0" sz="1400" u="none" cap="none" strike="noStrike">
                <a:solidFill>
                  <a:srgbClr val="000000"/>
                </a:solidFill>
                <a:latin typeface="Arial"/>
                <a:ea typeface="Arial"/>
                <a:cs typeface="Arial"/>
                <a:sym typeface="Arial"/>
              </a:endParaRPr>
            </a:p>
          </p:txBody>
        </p:sp>
        <p:sp>
          <p:nvSpPr>
            <p:cNvPr id="100" name="Google Shape;100;g216cd9441eb_0_195"/>
            <p:cNvSpPr/>
            <p:nvPr/>
          </p:nvSpPr>
          <p:spPr>
            <a:xfrm>
              <a:off x="1022422" y="1446237"/>
              <a:ext cx="4091275" cy="1444650"/>
            </a:xfrm>
            <a:custGeom>
              <a:rect b="b" l="l" r="r" t="t"/>
              <a:pathLst>
                <a:path extrusionOk="0" h="1444650" w="4091275">
                  <a:moveTo>
                    <a:pt x="0" y="1444650"/>
                  </a:moveTo>
                  <a:lnTo>
                    <a:pt x="1021931" y="0"/>
                  </a:lnTo>
                  <a:lnTo>
                    <a:pt x="3069344" y="0"/>
                  </a:lnTo>
                  <a:lnTo>
                    <a:pt x="4091275" y="1444650"/>
                  </a:lnTo>
                  <a:lnTo>
                    <a:pt x="0" y="1444650"/>
                  </a:lnTo>
                  <a:close/>
                </a:path>
              </a:pathLst>
            </a:custGeom>
            <a:solidFill>
              <a:srgbClr val="0067AC"/>
            </a:solidFill>
            <a:ln cap="flat" cmpd="sng" w="25400">
              <a:solidFill>
                <a:srgbClr val="FFFFFF"/>
              </a:solidFill>
              <a:prstDash val="solid"/>
              <a:round/>
              <a:headEnd len="sm" w="sm" type="none"/>
              <a:tailEnd len="sm" w="sm" type="none"/>
            </a:ln>
            <a:effectLst>
              <a:outerShdw blurRad="63500" dir="2700000" dist="38100">
                <a:srgbClr val="000000">
                  <a:alpha val="3882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1" name="Google Shape;101;g216cd9441eb_0_195"/>
            <p:cNvSpPr txBox="1"/>
            <p:nvPr/>
          </p:nvSpPr>
          <p:spPr>
            <a:xfrm>
              <a:off x="1738566" y="1445708"/>
              <a:ext cx="2658900" cy="14457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Long-Term</a:t>
              </a:r>
              <a:br>
                <a:rPr b="0" i="0" lang="en-US" sz="3600" u="none" cap="none" strike="noStrike">
                  <a:solidFill>
                    <a:srgbClr val="FFFFFF"/>
                  </a:solidFill>
                  <a:latin typeface="Calibri"/>
                  <a:ea typeface="Calibri"/>
                  <a:cs typeface="Calibri"/>
                  <a:sym typeface="Calibri"/>
                </a:rPr>
              </a:br>
              <a:r>
                <a:rPr b="0" i="0" lang="en-US" sz="3600" u="none" cap="none" strike="noStrike">
                  <a:solidFill>
                    <a:srgbClr val="FFFFFF"/>
                  </a:solidFill>
                  <a:latin typeface="Calibri"/>
                  <a:ea typeface="Calibri"/>
                  <a:cs typeface="Calibri"/>
                  <a:sym typeface="Calibri"/>
                </a:rPr>
                <a:t>Care</a:t>
              </a:r>
              <a:endParaRPr b="0" i="0" sz="1400" u="none" cap="none" strike="noStrike">
                <a:solidFill>
                  <a:srgbClr val="000000"/>
                </a:solidFill>
                <a:latin typeface="Arial"/>
                <a:ea typeface="Arial"/>
                <a:cs typeface="Arial"/>
                <a:sym typeface="Arial"/>
              </a:endParaRPr>
            </a:p>
          </p:txBody>
        </p:sp>
        <p:sp>
          <p:nvSpPr>
            <p:cNvPr id="102" name="Google Shape;102;g216cd9441eb_0_195"/>
            <p:cNvSpPr/>
            <p:nvPr/>
          </p:nvSpPr>
          <p:spPr>
            <a:xfrm>
              <a:off x="0" y="2890887"/>
              <a:ext cx="6136118" cy="1446238"/>
            </a:xfrm>
            <a:custGeom>
              <a:rect b="b" l="l" r="r" t="t"/>
              <a:pathLst>
                <a:path extrusionOk="0" h="1446238" w="6136118">
                  <a:moveTo>
                    <a:pt x="0" y="1446238"/>
                  </a:moveTo>
                  <a:lnTo>
                    <a:pt x="1023054" y="0"/>
                  </a:lnTo>
                  <a:lnTo>
                    <a:pt x="5113064" y="0"/>
                  </a:lnTo>
                  <a:lnTo>
                    <a:pt x="6136118" y="1446238"/>
                  </a:lnTo>
                  <a:lnTo>
                    <a:pt x="0" y="1446238"/>
                  </a:lnTo>
                  <a:close/>
                </a:path>
              </a:pathLst>
            </a:custGeom>
            <a:solidFill>
              <a:srgbClr val="872175"/>
            </a:solidFill>
            <a:ln cap="flat" cmpd="sng" w="25400">
              <a:solidFill>
                <a:srgbClr val="FFFFFF"/>
              </a:solidFill>
              <a:prstDash val="solid"/>
              <a:round/>
              <a:headEnd len="sm" w="sm" type="none"/>
              <a:tailEnd len="sm" w="sm" type="none"/>
            </a:ln>
            <a:effectLst>
              <a:outerShdw blurRad="63500" dir="2700000" dist="38100">
                <a:srgbClr val="000000">
                  <a:alpha val="3882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3" name="Google Shape;103;g216cd9441eb_0_195"/>
            <p:cNvSpPr txBox="1"/>
            <p:nvPr/>
          </p:nvSpPr>
          <p:spPr>
            <a:xfrm>
              <a:off x="1073820" y="2891417"/>
              <a:ext cx="3988500" cy="1445700"/>
            </a:xfrm>
            <a:prstGeom prst="rect">
              <a:avLst/>
            </a:prstGeom>
            <a:noFill/>
            <a:ln>
              <a:noFill/>
            </a:ln>
          </p:spPr>
          <p:txBody>
            <a:bodyPr anchorCtr="0" anchor="ctr" bIns="55875" lIns="55875" spcFirstLastPara="1" rIns="55875" wrap="square" tIns="55875">
              <a:noAutofit/>
            </a:bodyPr>
            <a:lstStyle/>
            <a:p>
              <a:pPr indent="0" lvl="0" marL="0" marR="0" rtl="0" algn="ctr">
                <a:lnSpc>
                  <a:spcPct val="9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State Plan</a:t>
              </a:r>
              <a:br>
                <a:rPr b="0" i="0" lang="en-US" sz="4400" u="none" cap="none" strike="noStrike">
                  <a:solidFill>
                    <a:srgbClr val="FFFFFF"/>
                  </a:solidFill>
                  <a:latin typeface="Calibri"/>
                  <a:ea typeface="Calibri"/>
                  <a:cs typeface="Calibri"/>
                  <a:sym typeface="Calibri"/>
                </a:rPr>
              </a:br>
              <a:r>
                <a:rPr b="0" i="0" lang="en-US" sz="2400" u="none" cap="none" strike="noStrike">
                  <a:solidFill>
                    <a:srgbClr val="FFFFFF"/>
                  </a:solidFill>
                  <a:latin typeface="Calibri"/>
                  <a:ea typeface="Calibri"/>
                  <a:cs typeface="Calibri"/>
                  <a:sym typeface="Calibri"/>
                </a:rPr>
                <a:t>(Regular Medicaid)</a:t>
              </a:r>
              <a:endParaRPr b="0" i="0" sz="1400" u="none" cap="none" strike="noStrike">
                <a:solidFill>
                  <a:srgbClr val="000000"/>
                </a:solidFill>
                <a:latin typeface="Arial"/>
                <a:ea typeface="Arial"/>
                <a:cs typeface="Arial"/>
                <a:sym typeface="Arial"/>
              </a:endParaRPr>
            </a:p>
          </p:txBody>
        </p:sp>
      </p:grpSp>
      <p:grpSp>
        <p:nvGrpSpPr>
          <p:cNvPr descr="State Plan Mandatory and Optional &#10;benefits" id="104" name="Google Shape;104;g216cd9441eb_0_195"/>
          <p:cNvGrpSpPr/>
          <p:nvPr/>
        </p:nvGrpSpPr>
        <p:grpSpPr>
          <a:xfrm>
            <a:off x="6245811" y="4759289"/>
            <a:ext cx="2897776" cy="1422318"/>
            <a:chOff x="6210506" y="5184690"/>
            <a:chExt cx="2897486" cy="1286700"/>
          </a:xfrm>
        </p:grpSpPr>
        <p:sp>
          <p:nvSpPr>
            <p:cNvPr id="105" name="Google Shape;105;g216cd9441eb_0_195"/>
            <p:cNvSpPr txBox="1"/>
            <p:nvPr/>
          </p:nvSpPr>
          <p:spPr>
            <a:xfrm>
              <a:off x="6575992" y="5198459"/>
              <a:ext cx="2532000" cy="105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Inpatient and outpatient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hospital services, physician services, laboratory and x-ray services, prescription drugs, dental services, and more</a:t>
              </a:r>
              <a:endParaRPr b="0" i="0" sz="1400" u="none" cap="none" strike="noStrike">
                <a:solidFill>
                  <a:srgbClr val="000000"/>
                </a:solidFill>
                <a:latin typeface="Arial"/>
                <a:ea typeface="Arial"/>
                <a:cs typeface="Arial"/>
                <a:sym typeface="Arial"/>
              </a:endParaRPr>
            </a:p>
          </p:txBody>
        </p:sp>
        <p:sp>
          <p:nvSpPr>
            <p:cNvPr id="106" name="Google Shape;106;g216cd9441eb_0_195"/>
            <p:cNvSpPr/>
            <p:nvPr/>
          </p:nvSpPr>
          <p:spPr>
            <a:xfrm>
              <a:off x="6210506" y="5184690"/>
              <a:ext cx="255600" cy="12867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grpSp>
      <p:grpSp>
        <p:nvGrpSpPr>
          <p:cNvPr descr="Long term care mandatory and &#10;optional benefits" id="107" name="Google Shape;107;g216cd9441eb_0_195"/>
          <p:cNvGrpSpPr/>
          <p:nvPr/>
        </p:nvGrpSpPr>
        <p:grpSpPr>
          <a:xfrm>
            <a:off x="5397831" y="3181518"/>
            <a:ext cx="3097150" cy="1554228"/>
            <a:chOff x="5267631" y="3963798"/>
            <a:chExt cx="2916612" cy="1286400"/>
          </a:xfrm>
        </p:grpSpPr>
        <p:sp>
          <p:nvSpPr>
            <p:cNvPr id="108" name="Google Shape;108;g216cd9441eb_0_195"/>
            <p:cNvSpPr/>
            <p:nvPr/>
          </p:nvSpPr>
          <p:spPr>
            <a:xfrm>
              <a:off x="5267631" y="3963798"/>
              <a:ext cx="255600" cy="12864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9" name="Google Shape;109;g216cd9441eb_0_195"/>
            <p:cNvSpPr txBox="1"/>
            <p:nvPr/>
          </p:nvSpPr>
          <p:spPr>
            <a:xfrm>
              <a:off x="5523243" y="4212298"/>
              <a:ext cx="2661000" cy="43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Nursing facility services, home health</a:t>
              </a:r>
              <a:r>
                <a:rPr b="0"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Calibri"/>
                  <a:ea typeface="Calibri"/>
                  <a:cs typeface="Calibri"/>
                  <a:sym typeface="Calibri"/>
                </a:rPr>
                <a:t> case management</a:t>
              </a:r>
              <a:endParaRPr b="0" i="0" sz="1400" u="none" cap="none" strike="noStrike">
                <a:solidFill>
                  <a:srgbClr val="000000"/>
                </a:solidFill>
                <a:latin typeface="Arial"/>
                <a:ea typeface="Arial"/>
                <a:cs typeface="Arial"/>
                <a:sym typeface="Arial"/>
              </a:endParaRPr>
            </a:p>
          </p:txBody>
        </p:sp>
      </p:grpSp>
      <p:grpSp>
        <p:nvGrpSpPr>
          <p:cNvPr descr="HCBS Waivers optional benefits" id="110" name="Google Shape;110;g216cd9441eb_0_195"/>
          <p:cNvGrpSpPr/>
          <p:nvPr/>
        </p:nvGrpSpPr>
        <p:grpSpPr>
          <a:xfrm>
            <a:off x="4386554" y="1938587"/>
            <a:ext cx="3820910" cy="1285929"/>
            <a:chOff x="4347157" y="2620358"/>
            <a:chExt cx="3822057" cy="1285800"/>
          </a:xfrm>
        </p:grpSpPr>
        <p:sp>
          <p:nvSpPr>
            <p:cNvPr id="111" name="Google Shape;111;g216cd9441eb_0_195"/>
            <p:cNvSpPr/>
            <p:nvPr/>
          </p:nvSpPr>
          <p:spPr>
            <a:xfrm>
              <a:off x="4347157" y="2620358"/>
              <a:ext cx="255600" cy="12858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12" name="Google Shape;112;g216cd9441eb_0_195"/>
            <p:cNvSpPr txBox="1"/>
            <p:nvPr/>
          </p:nvSpPr>
          <p:spPr>
            <a:xfrm>
              <a:off x="4602814" y="2848941"/>
              <a:ext cx="35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Waivers, participant-directed services,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transition services</a:t>
              </a:r>
              <a:endParaRPr b="0" i="0" sz="1400" u="none" cap="none" strike="noStrike">
                <a:solidFill>
                  <a:srgbClr val="000000"/>
                </a:solidFill>
                <a:latin typeface="Arial"/>
                <a:ea typeface="Arial"/>
                <a:cs typeface="Arial"/>
                <a:sym typeface="Arial"/>
              </a:endParaRPr>
            </a:p>
          </p:txBody>
        </p:sp>
      </p:grpSp>
      <p:sp>
        <p:nvSpPr>
          <p:cNvPr id="113" name="Google Shape;113;g216cd9441eb_0_195"/>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114" name="Google Shape;114;g216cd9441eb_0_195"/>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4289b6d8eb_0_166"/>
          <p:cNvSpPr txBox="1"/>
          <p:nvPr>
            <p:ph type="title"/>
          </p:nvPr>
        </p:nvSpPr>
        <p:spPr>
          <a:xfrm>
            <a:off x="304800" y="1007750"/>
            <a:ext cx="3704400" cy="27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6000"/>
              <a:t>EPSDT</a:t>
            </a:r>
            <a:endParaRPr sz="6000"/>
          </a:p>
        </p:txBody>
      </p:sp>
      <p:pic>
        <p:nvPicPr>
          <p:cNvPr id="120" name="Google Shape;120;g24289b6d8eb_0_166"/>
          <p:cNvPicPr preferRelativeResize="0"/>
          <p:nvPr/>
        </p:nvPicPr>
        <p:blipFill rotWithShape="1">
          <a:blip r:embed="rId3">
            <a:alphaModFix/>
          </a:blip>
          <a:srcRect b="-4329" l="0" r="0" t="4330"/>
          <a:stretch/>
        </p:blipFill>
        <p:spPr>
          <a:xfrm>
            <a:off x="3683875" y="0"/>
            <a:ext cx="5460125" cy="3037200"/>
          </a:xfrm>
          <a:prstGeom prst="rect">
            <a:avLst/>
          </a:prstGeom>
          <a:noFill/>
          <a:ln>
            <a:noFill/>
          </a:ln>
        </p:spPr>
      </p:pic>
      <p:sp>
        <p:nvSpPr>
          <p:cNvPr id="121" name="Google Shape;121;g24289b6d8eb_0_166"/>
          <p:cNvSpPr txBox="1"/>
          <p:nvPr>
            <p:ph idx="1" type="subTitle"/>
          </p:nvPr>
        </p:nvSpPr>
        <p:spPr>
          <a:xfrm>
            <a:off x="304800" y="2618725"/>
            <a:ext cx="3704400" cy="3677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b="1" lang="en-US" sz="2375">
                <a:solidFill>
                  <a:srgbClr val="FFFFFF"/>
                </a:solidFill>
                <a:latin typeface="Merriweather"/>
                <a:ea typeface="Merriweather"/>
                <a:cs typeface="Merriweather"/>
                <a:sym typeface="Merriweather"/>
              </a:rPr>
              <a:t>Early and Periodic Screening, Diagnostic, and Treatment</a:t>
            </a:r>
            <a:endParaRPr b="1" sz="2375">
              <a:solidFill>
                <a:srgbClr val="FFFFFF"/>
              </a:solidFill>
              <a:latin typeface="Merriweather"/>
              <a:ea typeface="Merriweather"/>
              <a:cs typeface="Merriweather"/>
              <a:sym typeface="Merriweather"/>
            </a:endParaRPr>
          </a:p>
          <a:p>
            <a:pPr indent="0" lvl="0" marL="0" rtl="0" algn="l">
              <a:lnSpc>
                <a:spcPct val="115000"/>
              </a:lnSpc>
              <a:spcBef>
                <a:spcPts val="2300"/>
              </a:spcBef>
              <a:spcAft>
                <a:spcPts val="0"/>
              </a:spcAft>
              <a:buNone/>
            </a:pPr>
            <a:r>
              <a:rPr lang="en-US" sz="1500">
                <a:solidFill>
                  <a:schemeClr val="lt1"/>
                </a:solidFill>
              </a:rPr>
              <a:t>It is a federal mandate. It doesn’t allow hard limits on children (0-21) services.</a:t>
            </a:r>
            <a:endParaRPr sz="1500">
              <a:solidFill>
                <a:schemeClr val="lt1"/>
              </a:solidFill>
            </a:endParaRPr>
          </a:p>
          <a:p>
            <a:pPr indent="0" lvl="0" marL="0" rtl="0" algn="l">
              <a:lnSpc>
                <a:spcPct val="115000"/>
              </a:lnSpc>
              <a:spcBef>
                <a:spcPts val="0"/>
              </a:spcBef>
              <a:spcAft>
                <a:spcPts val="0"/>
              </a:spcAft>
              <a:buNone/>
            </a:pPr>
            <a:r>
              <a:rPr lang="en-US" sz="1500">
                <a:solidFill>
                  <a:schemeClr val="lt1"/>
                </a:solidFill>
              </a:rPr>
              <a:t>Provides comprehensive services and furnishes all Medicaid coverable, appropriate, and medically necessary services needed to correct and ameliorate health conditions. </a:t>
            </a:r>
            <a:endParaRPr b="1" sz="2575">
              <a:solidFill>
                <a:schemeClr val="lt1"/>
              </a:solidFill>
              <a:latin typeface="Merriweather"/>
              <a:ea typeface="Merriweather"/>
              <a:cs typeface="Merriweather"/>
              <a:sym typeface="Merriweather"/>
            </a:endParaRPr>
          </a:p>
          <a:p>
            <a:pPr indent="0" lvl="0" marL="0" rtl="0" algn="l">
              <a:lnSpc>
                <a:spcPct val="90000"/>
              </a:lnSpc>
              <a:spcBef>
                <a:spcPts val="0"/>
              </a:spcBef>
              <a:spcAft>
                <a:spcPts val="0"/>
              </a:spcAft>
              <a:buSzPts val="688"/>
              <a:buNone/>
            </a:pPr>
            <a:r>
              <a:t/>
            </a:r>
            <a:endParaRPr sz="1000">
              <a:solidFill>
                <a:schemeClr val="lt1"/>
              </a:solidFill>
            </a:endParaRPr>
          </a:p>
        </p:txBody>
      </p:sp>
      <p:sp>
        <p:nvSpPr>
          <p:cNvPr id="122" name="Google Shape;122;g24289b6d8eb_0_166"/>
          <p:cNvSpPr txBox="1"/>
          <p:nvPr>
            <p:ph idx="2" type="body"/>
          </p:nvPr>
        </p:nvSpPr>
        <p:spPr>
          <a:xfrm>
            <a:off x="4790475" y="3037200"/>
            <a:ext cx="4460100" cy="367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2000">
                <a:solidFill>
                  <a:schemeClr val="dk1"/>
                </a:solidFill>
              </a:rPr>
              <a:t>Ages 0-21</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Screening</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Vision</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Dental</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Hearing</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Diagnostic</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Treatment</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Other - Medically Necessary</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4289b6d8eb_0_83"/>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Medicaid Administration</a:t>
            </a:r>
            <a:endParaRPr sz="3600"/>
          </a:p>
        </p:txBody>
      </p:sp>
      <p:sp>
        <p:nvSpPr>
          <p:cNvPr id="128" name="Google Shape;128;g24289b6d8eb_0_83"/>
          <p:cNvSpPr txBox="1"/>
          <p:nvPr>
            <p:ph idx="1" type="body"/>
          </p:nvPr>
        </p:nvSpPr>
        <p:spPr>
          <a:xfrm>
            <a:off x="311700" y="2007600"/>
            <a:ext cx="4260300" cy="41016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Font typeface="Calibri"/>
              <a:buChar char="●"/>
            </a:pPr>
            <a:r>
              <a:rPr lang="en-US" sz="1800">
                <a:latin typeface="Calibri"/>
                <a:ea typeface="Calibri"/>
                <a:cs typeface="Calibri"/>
                <a:sym typeface="Calibri"/>
              </a:rPr>
              <a:t>Health First Colorado (Medicaid) is under the Department of Healthcare Policy and Financing (HCPF) and is overseen by Centers for Medicaid and Medicare Services(CMS)</a:t>
            </a:r>
            <a:endParaRPr sz="1800">
              <a:latin typeface="Calibri"/>
              <a:ea typeface="Calibri"/>
              <a:cs typeface="Calibri"/>
              <a:sym typeface="Calibri"/>
            </a:endParaRPr>
          </a:p>
          <a:p>
            <a:pPr indent="-342900" lvl="1" marL="914400" rtl="0" algn="l">
              <a:lnSpc>
                <a:spcPct val="90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3"/>
              </a:rPr>
              <a:t>https://hcpf.colorado.gov</a:t>
            </a:r>
            <a:endParaRPr sz="1800">
              <a:latin typeface="Calibri"/>
              <a:ea typeface="Calibri"/>
              <a:cs typeface="Calibri"/>
              <a:sym typeface="Calibri"/>
            </a:endParaRPr>
          </a:p>
          <a:p>
            <a:pPr indent="-342900" lvl="1" marL="914400" rtl="0" algn="l">
              <a:lnSpc>
                <a:spcPct val="90000"/>
              </a:lnSpc>
              <a:spcBef>
                <a:spcPts val="0"/>
              </a:spcBef>
              <a:spcAft>
                <a:spcPts val="0"/>
              </a:spcAft>
              <a:buSzPts val="1800"/>
              <a:buFont typeface="Calibri"/>
              <a:buChar char="○"/>
            </a:pPr>
            <a:r>
              <a:rPr lang="en-US" sz="1800">
                <a:latin typeface="Calibri"/>
                <a:ea typeface="Calibri"/>
                <a:cs typeface="Calibri"/>
                <a:sym typeface="Calibri"/>
              </a:rPr>
              <a:t>Medicaid eligibility in Colorado is determined by each county Department of Human Services, the Social Security Administration (for SSI recipients), and Single Entry Points or Community Centered Boards (for waiver recipients)</a:t>
            </a:r>
            <a:endParaRPr sz="1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p>
        </p:txBody>
      </p:sp>
      <p:sp>
        <p:nvSpPr>
          <p:cNvPr id="129" name="Google Shape;129;g24289b6d8eb_0_83"/>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p>
            <a:pPr indent="-342900" lvl="0" marL="457200" rtl="0" algn="l">
              <a:lnSpc>
                <a:spcPct val="90000"/>
              </a:lnSpc>
              <a:spcBef>
                <a:spcPts val="1000"/>
              </a:spcBef>
              <a:spcAft>
                <a:spcPts val="0"/>
              </a:spcAft>
              <a:buSzPts val="1800"/>
              <a:buFont typeface="Calibri"/>
              <a:buChar char="●"/>
            </a:pPr>
            <a:r>
              <a:rPr lang="en-US" sz="1800">
                <a:latin typeface="Calibri"/>
                <a:ea typeface="Calibri"/>
                <a:cs typeface="Calibri"/>
                <a:sym typeface="Calibri"/>
              </a:rPr>
              <a:t>The Department of Human Services also determines eligibility for other public assistance programs, such as: SNAP, Energy assistance, CCAP, or Temporary Aid to Needy Families. (TANF)</a:t>
            </a:r>
            <a:endParaRPr sz="1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16cd9441eb_0_219"/>
          <p:cNvSpPr txBox="1"/>
          <p:nvPr>
            <p:ph type="title"/>
          </p:nvPr>
        </p:nvSpPr>
        <p:spPr>
          <a:xfrm>
            <a:off x="168350" y="328025"/>
            <a:ext cx="3739500" cy="3345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sz="3500"/>
              <a:t>The Medicaid House</a:t>
            </a:r>
            <a:endParaRPr sz="3500"/>
          </a:p>
          <a:p>
            <a:pPr indent="0" lvl="0" marL="0" rtl="0" algn="l">
              <a:spcBef>
                <a:spcPts val="0"/>
              </a:spcBef>
              <a:spcAft>
                <a:spcPts val="0"/>
              </a:spcAft>
              <a:buNone/>
            </a:pPr>
            <a:r>
              <a:rPr lang="en-US" sz="2400">
                <a:latin typeface="Calibri"/>
                <a:ea typeface="Calibri"/>
                <a:cs typeface="Calibri"/>
                <a:sym typeface="Calibri"/>
              </a:rPr>
              <a:t>There are different ways to get into the Medicaid house</a:t>
            </a:r>
            <a:endParaRPr sz="2400">
              <a:latin typeface="Calibri"/>
              <a:ea typeface="Calibri"/>
              <a:cs typeface="Calibri"/>
              <a:sym typeface="Calibri"/>
            </a:endParaRPr>
          </a:p>
          <a:p>
            <a:pPr indent="0" lvl="0" marL="0" rtl="0" algn="l">
              <a:spcBef>
                <a:spcPts val="0"/>
              </a:spcBef>
              <a:spcAft>
                <a:spcPts val="0"/>
              </a:spcAft>
              <a:buClr>
                <a:srgbClr val="000000"/>
              </a:buClr>
              <a:buFont typeface="Arial"/>
              <a:buNone/>
            </a:pPr>
            <a:r>
              <a:rPr lang="en-US" sz="2400">
                <a:latin typeface="Calibri"/>
                <a:ea typeface="Calibri"/>
                <a:cs typeface="Calibri"/>
                <a:sym typeface="Calibri"/>
              </a:rPr>
              <a:t>-doors and windows-</a:t>
            </a:r>
            <a:endParaRPr sz="1400">
              <a:latin typeface="Arial"/>
              <a:ea typeface="Arial"/>
              <a:cs typeface="Arial"/>
              <a:sym typeface="Arial"/>
            </a:endParaRPr>
          </a:p>
          <a:p>
            <a:pPr indent="0" lvl="0" marL="0" rtl="0" algn="l">
              <a:lnSpc>
                <a:spcPct val="100000"/>
              </a:lnSpc>
              <a:spcBef>
                <a:spcPts val="0"/>
              </a:spcBef>
              <a:spcAft>
                <a:spcPts val="0"/>
              </a:spcAft>
              <a:buSzPts val="2800"/>
              <a:buNone/>
            </a:pPr>
            <a:r>
              <a:t/>
            </a:r>
            <a:endParaRPr sz="3500"/>
          </a:p>
        </p:txBody>
      </p:sp>
      <p:sp>
        <p:nvSpPr>
          <p:cNvPr id="135" name="Google Shape;135;g216cd9441eb_0_219"/>
          <p:cNvSpPr txBox="1"/>
          <p:nvPr>
            <p:ph idx="1" type="body"/>
          </p:nvPr>
        </p:nvSpPr>
        <p:spPr>
          <a:xfrm>
            <a:off x="4572000" y="226300"/>
            <a:ext cx="4305300" cy="5878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1800"/>
              <a:t>Income Based (SSI or MAGI Medicaid)</a:t>
            </a:r>
            <a:endParaRPr b="1" sz="1800"/>
          </a:p>
          <a:p>
            <a:pPr indent="-342900" lvl="0" marL="457200" rtl="0" algn="l">
              <a:lnSpc>
                <a:spcPct val="115000"/>
              </a:lnSpc>
              <a:spcBef>
                <a:spcPts val="1200"/>
              </a:spcBef>
              <a:spcAft>
                <a:spcPts val="0"/>
              </a:spcAft>
              <a:buSzPts val="1800"/>
              <a:buChar char="●"/>
            </a:pPr>
            <a:r>
              <a:rPr lang="en-US" sz="1800"/>
              <a:t>Family income and assets requirements</a:t>
            </a:r>
            <a:endParaRPr sz="1800"/>
          </a:p>
          <a:p>
            <a:pPr indent="-342900" lvl="0" marL="457200" rtl="0" algn="l">
              <a:lnSpc>
                <a:spcPct val="115000"/>
              </a:lnSpc>
              <a:spcBef>
                <a:spcPts val="0"/>
              </a:spcBef>
              <a:spcAft>
                <a:spcPts val="0"/>
              </a:spcAft>
              <a:buSzPts val="1800"/>
              <a:buChar char="●"/>
            </a:pPr>
            <a:r>
              <a:rPr lang="en-US" sz="1800"/>
              <a:t>No disability requirements</a:t>
            </a:r>
            <a:endParaRPr sz="1800"/>
          </a:p>
          <a:p>
            <a:pPr indent="0" lvl="0" marL="0" rtl="0" algn="l">
              <a:lnSpc>
                <a:spcPct val="115000"/>
              </a:lnSpc>
              <a:spcBef>
                <a:spcPts val="1200"/>
              </a:spcBef>
              <a:spcAft>
                <a:spcPts val="0"/>
              </a:spcAft>
              <a:buSzPts val="1300"/>
              <a:buNone/>
            </a:pPr>
            <a:r>
              <a:rPr b="1" lang="en-US" sz="1800"/>
              <a:t>Medicaid Buy-in</a:t>
            </a:r>
            <a:endParaRPr b="1" sz="1800"/>
          </a:p>
          <a:p>
            <a:pPr indent="-342900" lvl="0" marL="457200" rtl="0" algn="l">
              <a:lnSpc>
                <a:spcPct val="115000"/>
              </a:lnSpc>
              <a:spcBef>
                <a:spcPts val="1200"/>
              </a:spcBef>
              <a:spcAft>
                <a:spcPts val="0"/>
              </a:spcAft>
              <a:buSzPts val="1800"/>
              <a:buChar char="●"/>
            </a:pPr>
            <a:r>
              <a:rPr lang="en-US" sz="1800"/>
              <a:t>Family Income requirements</a:t>
            </a:r>
            <a:endParaRPr sz="1800"/>
          </a:p>
          <a:p>
            <a:pPr indent="-342900" lvl="0" marL="457200" rtl="0" algn="l">
              <a:lnSpc>
                <a:spcPct val="115000"/>
              </a:lnSpc>
              <a:spcBef>
                <a:spcPts val="0"/>
              </a:spcBef>
              <a:spcAft>
                <a:spcPts val="0"/>
              </a:spcAft>
              <a:buSzPts val="1800"/>
              <a:buChar char="●"/>
            </a:pPr>
            <a:r>
              <a:rPr lang="en-US" sz="1800"/>
              <a:t>Disability as determined by Social Security Administration (SSA)</a:t>
            </a:r>
            <a:endParaRPr sz="1800"/>
          </a:p>
          <a:p>
            <a:pPr indent="0" lvl="0" marL="0" rtl="0" algn="l">
              <a:lnSpc>
                <a:spcPct val="115000"/>
              </a:lnSpc>
              <a:spcBef>
                <a:spcPts val="1200"/>
              </a:spcBef>
              <a:spcAft>
                <a:spcPts val="0"/>
              </a:spcAft>
              <a:buSzPts val="1300"/>
              <a:buNone/>
            </a:pPr>
            <a:r>
              <a:rPr b="1" lang="en-US" sz="1800"/>
              <a:t>Medicaid HCBS Waivers</a:t>
            </a:r>
            <a:endParaRPr b="1" sz="1800"/>
          </a:p>
          <a:p>
            <a:pPr indent="-342900" lvl="0" marL="457200" rtl="0" algn="l">
              <a:lnSpc>
                <a:spcPct val="115000"/>
              </a:lnSpc>
              <a:spcBef>
                <a:spcPts val="1200"/>
              </a:spcBef>
              <a:spcAft>
                <a:spcPts val="0"/>
              </a:spcAft>
              <a:buSzPts val="1800"/>
              <a:buChar char="●"/>
            </a:pPr>
            <a:r>
              <a:rPr lang="en-US" sz="1800"/>
              <a:t>*Child’s* income and asset requirements</a:t>
            </a:r>
            <a:endParaRPr sz="1800"/>
          </a:p>
          <a:p>
            <a:pPr indent="-342900" lvl="0" marL="457200" rtl="0" algn="l">
              <a:lnSpc>
                <a:spcPct val="115000"/>
              </a:lnSpc>
              <a:spcBef>
                <a:spcPts val="0"/>
              </a:spcBef>
              <a:spcAft>
                <a:spcPts val="0"/>
              </a:spcAft>
              <a:buSzPts val="1800"/>
              <a:buChar char="●"/>
            </a:pPr>
            <a:r>
              <a:rPr lang="en-US" sz="1800"/>
              <a:t>Disability per SSA</a:t>
            </a:r>
            <a:endParaRPr sz="1800"/>
          </a:p>
          <a:p>
            <a:pPr indent="-342900" lvl="0" marL="457200" rtl="0" algn="l">
              <a:lnSpc>
                <a:spcPct val="115000"/>
              </a:lnSpc>
              <a:spcBef>
                <a:spcPts val="0"/>
              </a:spcBef>
              <a:spcAft>
                <a:spcPts val="0"/>
              </a:spcAft>
              <a:buSzPts val="1800"/>
              <a:buChar char="●"/>
            </a:pPr>
            <a:r>
              <a:rPr lang="en-US" sz="1800"/>
              <a:t>Functional Criteria (100.2)</a:t>
            </a:r>
            <a:endParaRPr sz="1800"/>
          </a:p>
          <a:p>
            <a:pPr indent="-342900" lvl="0" marL="457200" rtl="0" algn="l">
              <a:lnSpc>
                <a:spcPct val="115000"/>
              </a:lnSpc>
              <a:spcBef>
                <a:spcPts val="0"/>
              </a:spcBef>
              <a:spcAft>
                <a:spcPts val="0"/>
              </a:spcAft>
              <a:buSzPts val="1800"/>
              <a:buChar char="●"/>
            </a:pPr>
            <a:r>
              <a:rPr lang="en-US" sz="1800"/>
              <a:t>Waiver Specific targeting criteria</a:t>
            </a:r>
            <a:endParaRPr sz="1800"/>
          </a:p>
          <a:p>
            <a:pPr indent="0" lvl="0" marL="0" rtl="0" algn="l">
              <a:lnSpc>
                <a:spcPct val="115000"/>
              </a:lnSpc>
              <a:spcBef>
                <a:spcPts val="1200"/>
              </a:spcBef>
              <a:spcAft>
                <a:spcPts val="1200"/>
              </a:spcAft>
              <a:buSzPts val="1300"/>
              <a:buNone/>
            </a:pPr>
            <a:r>
              <a:rPr b="1" lang="en-US" sz="1800"/>
              <a:t>Adoption Agreement</a:t>
            </a:r>
            <a:endParaRPr b="1" sz="1800"/>
          </a:p>
        </p:txBody>
      </p:sp>
      <p:sp>
        <p:nvSpPr>
          <p:cNvPr id="136" name="Google Shape;136;g216cd9441eb_0_219"/>
          <p:cNvSpPr txBox="1"/>
          <p:nvPr/>
        </p:nvSpPr>
        <p:spPr>
          <a:xfrm>
            <a:off x="947400" y="6359700"/>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pic>
        <p:nvPicPr>
          <p:cNvPr id="137" name="Google Shape;137;g216cd9441eb_0_219"/>
          <p:cNvPicPr preferRelativeResize="0"/>
          <p:nvPr/>
        </p:nvPicPr>
        <p:blipFill>
          <a:blip r:embed="rId4">
            <a:alphaModFix/>
          </a:blip>
          <a:stretch>
            <a:fillRect/>
          </a:stretch>
        </p:blipFill>
        <p:spPr>
          <a:xfrm>
            <a:off x="0" y="3106920"/>
            <a:ext cx="4305300" cy="28333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4289b6d8eb_0_398"/>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Income Based Programs</a:t>
            </a:r>
            <a:endParaRPr/>
          </a:p>
        </p:txBody>
      </p:sp>
      <p:sp>
        <p:nvSpPr>
          <p:cNvPr id="143" name="Google Shape;143;g24289b6d8eb_0_398"/>
          <p:cNvSpPr txBox="1"/>
          <p:nvPr>
            <p:ph idx="1" type="body"/>
          </p:nvPr>
        </p:nvSpPr>
        <p:spPr>
          <a:xfrm>
            <a:off x="311700" y="2007600"/>
            <a:ext cx="85206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000"/>
              <a:t>MAGI Medicaid</a:t>
            </a:r>
            <a:endParaRPr b="1" sz="2000"/>
          </a:p>
          <a:p>
            <a:pPr indent="0" lvl="0" marL="0" rtl="0" algn="l">
              <a:spcBef>
                <a:spcPts val="0"/>
              </a:spcBef>
              <a:spcAft>
                <a:spcPts val="0"/>
              </a:spcAft>
              <a:buNone/>
            </a:pPr>
            <a:r>
              <a:t/>
            </a:r>
            <a:endParaRPr b="1" sz="1500"/>
          </a:p>
          <a:p>
            <a:pPr indent="0" lvl="0" marL="0" rtl="0" algn="l">
              <a:spcBef>
                <a:spcPts val="0"/>
              </a:spcBef>
              <a:spcAft>
                <a:spcPts val="0"/>
              </a:spcAft>
              <a:buNone/>
            </a:pPr>
            <a:r>
              <a:rPr lang="en-US" sz="1500"/>
              <a:t>Medicaid for low income children, adults, and pregnant women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No disability requirements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Apply at your county’s Department of Human Services or online at www.colodo.gov/peak</a:t>
            </a:r>
            <a:endParaRPr sz="1500"/>
          </a:p>
          <a:p>
            <a:pPr indent="0" lvl="0" marL="0" rtl="0" algn="l">
              <a:spcBef>
                <a:spcPts val="0"/>
              </a:spcBef>
              <a:spcAft>
                <a:spcPts val="0"/>
              </a:spcAft>
              <a:buNone/>
            </a:pPr>
            <a:r>
              <a:t/>
            </a:r>
            <a:endParaRPr/>
          </a:p>
        </p:txBody>
      </p:sp>
      <p:pic>
        <p:nvPicPr>
          <p:cNvPr id="144" name="Google Shape;144;g24289b6d8eb_0_398"/>
          <p:cNvPicPr preferRelativeResize="0"/>
          <p:nvPr/>
        </p:nvPicPr>
        <p:blipFill>
          <a:blip r:embed="rId3">
            <a:alphaModFix/>
          </a:blip>
          <a:stretch>
            <a:fillRect/>
          </a:stretch>
        </p:blipFill>
        <p:spPr>
          <a:xfrm>
            <a:off x="25" y="4334740"/>
            <a:ext cx="9144000" cy="21455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2014-10-22T22:56:54Z</dcterms:created>
  <dc:creator>Windows User</dc:creator>
</cp:coreProperties>
</file>