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954825" cy="9309100"/>
  <p:embeddedFontLst>
    <p:embeddedFont>
      <p:font typeface="Roboto"/>
      <p:regular r:id="rId46"/>
      <p:bold r:id="rId47"/>
      <p:italic r:id="rId48"/>
      <p:boldItalic r:id="rId49"/>
    </p:embeddedFont>
    <p:embeddedFont>
      <p:font typeface="Tahoma"/>
      <p:regular r:id="rId50"/>
      <p:bold r:id="rId51"/>
    </p:embeddedFont>
    <p:embeddedFont>
      <p:font typeface="Merriweather"/>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6" roundtripDataSignature="AMtx7mjKdoJvsYgjLKkcJUgCSjqY8/rU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A60E73-C1CE-44B9-A99A-55030DFE42E4}">
  <a:tblStyle styleId="{DFA60E73-C1CE-44B9-A99A-55030DFE42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Tahoma-bold.fntdata"/><Relationship Id="rId50" Type="http://schemas.openxmlformats.org/officeDocument/2006/relationships/font" Target="fonts/Tahoma-regular.fntdata"/><Relationship Id="rId53" Type="http://schemas.openxmlformats.org/officeDocument/2006/relationships/font" Target="fonts/Merriweather-bold.fntdata"/><Relationship Id="rId52" Type="http://schemas.openxmlformats.org/officeDocument/2006/relationships/font" Target="fonts/Merriweather-regular.fntdata"/><Relationship Id="rId11" Type="http://schemas.openxmlformats.org/officeDocument/2006/relationships/slide" Target="slides/slide5.xml"/><Relationship Id="rId55" Type="http://schemas.openxmlformats.org/officeDocument/2006/relationships/font" Target="fonts/Merriweather-boldItalic.fntdata"/><Relationship Id="rId10" Type="http://schemas.openxmlformats.org/officeDocument/2006/relationships/slide" Target="slides/slide4.xml"/><Relationship Id="rId54"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c32bfa23d_0_6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c32bfa23d_0_6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c03173721_0_25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fc03173721_0_25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c03173721_0_25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c03173721_0_259: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fc03173721_0_27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fc03173721_0_274: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fc03173721_0_29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fc03173721_0_29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fb41241306_0_7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fb41241306_0_7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b41241306_0_7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fb41241306_0_7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b41241306_0_9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fb41241306_0_9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fb41241306_0_10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fb41241306_0_104: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fb41241306_0_11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fb41241306_0_11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fb41241306_0_0:notes"/>
          <p:cNvSpPr txBox="1"/>
          <p:nvPr>
            <p:ph idx="1" type="body"/>
          </p:nvPr>
        </p:nvSpPr>
        <p:spPr>
          <a:xfrm>
            <a:off x="695482" y="4480004"/>
            <a:ext cx="5563800" cy="366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g2fb41241306_0_0:notes"/>
          <p:cNvSpPr/>
          <p:nvPr>
            <p:ph idx="2" type="sldImg"/>
          </p:nvPr>
        </p:nvSpPr>
        <p:spPr>
          <a:xfrm>
            <a:off x="1390965" y="1163638"/>
            <a:ext cx="4173000" cy="314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b41241306_0_11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fb41241306_0_11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fb41241306_0_12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fb41241306_0_12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fb41241306_0_13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fb41241306_0_13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b41241306_0_12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fb41241306_0_128: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c32bfa23d_0_3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c32bfa23d_0_3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c32bfa23d_0_2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fc32bfa23d_0_2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fc32bfa23d_0_2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fc32bfa23d_0_29: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fb41241306_0_10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fb41241306_0_109: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fc03173721_0_141: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fc03173721_0_141: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fc03173721_0_30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fc03173721_0_308: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fb41241306_0_8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81" name="Google Shape;81;g2fb41241306_0_8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fc03173721_0_31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fc03173721_0_31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c03173721_0_31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fc03173721_0_31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fc03173721_0_36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fc03173721_0_36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fc03173721_0_32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fc03173721_0_32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fc03173721_0_32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fc03173721_0_328: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fc03173721_0_33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fc03173721_0_33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fc03173721_0_337: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fc03173721_0_337: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fc03173721_0_343: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fc03173721_0_343: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fc03173721_0_349: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fc03173721_0_349: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141f04ea48_0_35:notes"/>
          <p:cNvSpPr/>
          <p:nvPr>
            <p:ph idx="2" type="sldImg"/>
          </p:nvPr>
        </p:nvSpPr>
        <p:spPr>
          <a:xfrm>
            <a:off x="1150938" y="698500"/>
            <a:ext cx="4652962"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2141f04ea48_0_35: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fc03173721_0_58: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2fc03173721_0_58:notes"/>
          <p:cNvSpPr txBox="1"/>
          <p:nvPr>
            <p:ph idx="1" type="body"/>
          </p:nvPr>
        </p:nvSpPr>
        <p:spPr>
          <a:xfrm>
            <a:off x="695475" y="4421800"/>
            <a:ext cx="55638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fb41241306_0_145: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fb41241306_0_145: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c03173721_0_224: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c03173721_0_224: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fc03173721_0_23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fc03173721_0_23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fc03173721_0_242: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fc03173721_0_242: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fc32bfa23d_0_60:notes"/>
          <p:cNvSpPr/>
          <p:nvPr>
            <p:ph idx="2" type="sldImg"/>
          </p:nvPr>
        </p:nvSpPr>
        <p:spPr>
          <a:xfrm>
            <a:off x="1159350" y="698175"/>
            <a:ext cx="4636800" cy="34908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fc32bfa23d_0_60:notes"/>
          <p:cNvSpPr txBox="1"/>
          <p:nvPr>
            <p:ph idx="1" type="body"/>
          </p:nvPr>
        </p:nvSpPr>
        <p:spPr>
          <a:xfrm>
            <a:off x="695475" y="4421800"/>
            <a:ext cx="55638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0070d482ef_0_254"/>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20070d482ef_0_254"/>
          <p:cNvSpPr txBox="1"/>
          <p:nvPr>
            <p:ph type="ctr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g20070d482ef_0_254"/>
          <p:cNvSpPr txBox="1"/>
          <p:nvPr>
            <p:ph idx="1" type="subTitle"/>
          </p:nvPr>
        </p:nvSpPr>
        <p:spPr>
          <a:xfrm>
            <a:off x="311700" y="2504747"/>
            <a:ext cx="4242600" cy="984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20070d482ef_0_25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g20070d482ef_0_289"/>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0070d482ef_0_289"/>
          <p:cNvSpPr txBox="1"/>
          <p:nvPr>
            <p:ph type="title"/>
          </p:nvPr>
        </p:nvSpPr>
        <p:spPr>
          <a:xfrm>
            <a:off x="311300" y="667900"/>
            <a:ext cx="3704400" cy="273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7" name="Google Shape;57;g20070d482ef_0_289"/>
          <p:cNvSpPr txBox="1"/>
          <p:nvPr>
            <p:ph idx="1" type="subTitle"/>
          </p:nvPr>
        </p:nvSpPr>
        <p:spPr>
          <a:xfrm>
            <a:off x="304800" y="3502300"/>
            <a:ext cx="3704400" cy="123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58" name="Google Shape;58;g20070d482ef_0_289"/>
          <p:cNvSpPr txBox="1"/>
          <p:nvPr>
            <p:ph idx="2" type="body"/>
          </p:nvPr>
        </p:nvSpPr>
        <p:spPr>
          <a:xfrm>
            <a:off x="4879025" y="667900"/>
            <a:ext cx="3954000" cy="5481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9" name="Google Shape;59;g20070d482ef_0_28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g20070d482ef_0_295"/>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20070d482ef_0_295"/>
          <p:cNvSpPr txBox="1"/>
          <p:nvPr>
            <p:ph idx="1" type="body"/>
          </p:nvPr>
        </p:nvSpPr>
        <p:spPr>
          <a:xfrm>
            <a:off x="311700" y="6028533"/>
            <a:ext cx="7979400" cy="614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63" name="Google Shape;63;g20070d482ef_0_29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 name="Shape 14"/>
        <p:cNvGrpSpPr/>
        <p:nvPr/>
      </p:nvGrpSpPr>
      <p:grpSpPr>
        <a:xfrm>
          <a:off x="0" y="0"/>
          <a:ext cx="0" cy="0"/>
          <a:chOff x="0" y="0"/>
          <a:chExt cx="0" cy="0"/>
        </a:xfrm>
      </p:grpSpPr>
      <p:sp>
        <p:nvSpPr>
          <p:cNvPr id="15" name="Google Shape;15;g20070d482ef_0_281"/>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g20070d482ef_0_281"/>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 name="Google Shape;17;g20070d482ef_0_281"/>
          <p:cNvSpPr txBox="1"/>
          <p:nvPr>
            <p:ph idx="1" type="body"/>
          </p:nvPr>
        </p:nvSpPr>
        <p:spPr>
          <a:xfrm>
            <a:off x="311700" y="3187533"/>
            <a:ext cx="3127500" cy="3063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18" name="Google Shape;18;g20070d482ef_0_28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0070d482ef_0_264"/>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0070d482ef_0_264"/>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20070d482ef_0_264"/>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20070d482ef_0_264"/>
          <p:cNvSpPr txBox="1"/>
          <p:nvPr>
            <p:ph type="title"/>
          </p:nvPr>
        </p:nvSpPr>
        <p:spPr>
          <a:xfrm>
            <a:off x="311725" y="667900"/>
            <a:ext cx="3706500" cy="3345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4" name="Google Shape;24;g20070d482ef_0_264"/>
          <p:cNvSpPr txBox="1"/>
          <p:nvPr>
            <p:ph idx="1" type="body"/>
          </p:nvPr>
        </p:nvSpPr>
        <p:spPr>
          <a:xfrm>
            <a:off x="4644675" y="667900"/>
            <a:ext cx="4166400" cy="5464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g20070d482ef_0_2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20070d482ef_0_271"/>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20070d482ef_0_271"/>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g20070d482ef_0_271"/>
          <p:cNvSpPr txBox="1"/>
          <p:nvPr>
            <p:ph idx="1" type="body"/>
          </p:nvPr>
        </p:nvSpPr>
        <p:spPr>
          <a:xfrm>
            <a:off x="3117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0" name="Google Shape;30;g20070d482ef_0_271"/>
          <p:cNvSpPr txBox="1"/>
          <p:nvPr>
            <p:ph idx="2" type="body"/>
          </p:nvPr>
        </p:nvSpPr>
        <p:spPr>
          <a:xfrm>
            <a:off x="4832400" y="2007600"/>
            <a:ext cx="3999900" cy="410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1" name="Google Shape;31;g20070d482ef_0_27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0070d482ef_0_27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20070d482ef_0_277"/>
          <p:cNvSpPr txBox="1"/>
          <p:nvPr>
            <p:ph type="title"/>
          </p:nvPr>
        </p:nvSpPr>
        <p:spPr>
          <a:xfrm>
            <a:off x="311725" y="667900"/>
            <a:ext cx="8520600" cy="83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5" name="Google Shape;35;g20070d482ef_0_27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g20070d482ef_0_3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g20070d482ef_0_3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200"/>
              </a:spcBef>
              <a:spcAft>
                <a:spcPts val="0"/>
              </a:spcAft>
              <a:buClr>
                <a:schemeClr val="dk1"/>
              </a:buClr>
              <a:buSzPts val="1800"/>
              <a:buChar char="○"/>
              <a:defRPr/>
            </a:lvl2pPr>
            <a:lvl3pPr indent="-342900" lvl="2" marL="1371600" algn="l">
              <a:lnSpc>
                <a:spcPct val="115000"/>
              </a:lnSpc>
              <a:spcBef>
                <a:spcPts val="1200"/>
              </a:spcBef>
              <a:spcAft>
                <a:spcPts val="0"/>
              </a:spcAft>
              <a:buClr>
                <a:schemeClr val="dk1"/>
              </a:buClr>
              <a:buSzPts val="1800"/>
              <a:buChar char="■"/>
              <a:defRPr/>
            </a:lvl3pPr>
            <a:lvl4pPr indent="-342900" lvl="3" marL="1828800" algn="l">
              <a:lnSpc>
                <a:spcPct val="115000"/>
              </a:lnSpc>
              <a:spcBef>
                <a:spcPts val="1200"/>
              </a:spcBef>
              <a:spcAft>
                <a:spcPts val="0"/>
              </a:spcAft>
              <a:buClr>
                <a:schemeClr val="dk1"/>
              </a:buClr>
              <a:buSzPts val="1800"/>
              <a:buChar char="●"/>
              <a:defRPr/>
            </a:lvl4pPr>
            <a:lvl5pPr indent="-342900" lvl="4" marL="2286000" algn="l">
              <a:lnSpc>
                <a:spcPct val="115000"/>
              </a:lnSpc>
              <a:spcBef>
                <a:spcPts val="1200"/>
              </a:spcBef>
              <a:spcAft>
                <a:spcPts val="0"/>
              </a:spcAft>
              <a:buClr>
                <a:schemeClr val="dk1"/>
              </a:buClr>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39" name="Google Shape;39;g20070d482ef_0_30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g20070d482ef_0_30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g20070d482ef_0_3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42" name="Shape 42"/>
        <p:cNvGrpSpPr/>
        <p:nvPr/>
      </p:nvGrpSpPr>
      <p:grpSpPr>
        <a:xfrm>
          <a:off x="0" y="0"/>
          <a:ext cx="0" cy="0"/>
          <a:chOff x="0" y="0"/>
          <a:chExt cx="0" cy="0"/>
        </a:xfrm>
      </p:grpSpPr>
      <p:sp>
        <p:nvSpPr>
          <p:cNvPr id="43" name="Google Shape;43;g20070d482ef_0_299"/>
          <p:cNvSpPr txBox="1"/>
          <p:nvPr>
            <p:ph hasCustomPrompt="1" type="title"/>
          </p:nvPr>
        </p:nvSpPr>
        <p:spPr>
          <a:xfrm>
            <a:off x="311750" y="1108233"/>
            <a:ext cx="5334900" cy="1659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44" name="Google Shape;44;g20070d482ef_0_299"/>
          <p:cNvSpPr txBox="1"/>
          <p:nvPr>
            <p:ph idx="1" type="body"/>
          </p:nvPr>
        </p:nvSpPr>
        <p:spPr>
          <a:xfrm>
            <a:off x="311700" y="2828567"/>
            <a:ext cx="5334900" cy="1256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5" name="Google Shape;45;g20070d482ef_0_29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6" name="Shape 46"/>
        <p:cNvGrpSpPr/>
        <p:nvPr/>
      </p:nvGrpSpPr>
      <p:grpSpPr>
        <a:xfrm>
          <a:off x="0" y="0"/>
          <a:ext cx="0" cy="0"/>
          <a:chOff x="0" y="0"/>
          <a:chExt cx="0" cy="0"/>
        </a:xfrm>
      </p:grpSpPr>
      <p:sp>
        <p:nvSpPr>
          <p:cNvPr id="47" name="Google Shape;47;g20070d482ef_0_259"/>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8" name="Google Shape;48;g20070d482ef_0_259"/>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9" name="Google Shape;49;g20070d482ef_0_259"/>
          <p:cNvSpPr txBox="1"/>
          <p:nvPr>
            <p:ph type="title"/>
          </p:nvPr>
        </p:nvSpPr>
        <p:spPr>
          <a:xfrm>
            <a:off x="311700" y="719633"/>
            <a:ext cx="8520600" cy="171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0" name="Google Shape;50;g20070d482ef_0_2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1" name="Shape 51"/>
        <p:cNvGrpSpPr/>
        <p:nvPr/>
      </p:nvGrpSpPr>
      <p:grpSpPr>
        <a:xfrm>
          <a:off x="0" y="0"/>
          <a:ext cx="0" cy="0"/>
          <a:chOff x="0" y="0"/>
          <a:chExt cx="0" cy="0"/>
        </a:xfrm>
      </p:grpSpPr>
      <p:sp>
        <p:nvSpPr>
          <p:cNvPr id="52" name="Google Shape;52;g20070d482ef_0_286"/>
          <p:cNvSpPr txBox="1"/>
          <p:nvPr>
            <p:ph type="title"/>
          </p:nvPr>
        </p:nvSpPr>
        <p:spPr>
          <a:xfrm>
            <a:off x="311675" y="1064800"/>
            <a:ext cx="6247800" cy="4728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3" name="Google Shape;53;g20070d482ef_0_28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20070d482ef_0_25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g20070d482ef_0_25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g20070d482ef_0_25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hyperlink" Target="http://www.familyvoicesco.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consumerdirectco.com/wp-content/uploads/2021/03/HMA-Documentation-Guide_20210226.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hcpf.colorado.gov/sites/hcpf/files/Pediatric%20Assessment%20Tool%20-%20rev%20March%202022%20final.pdf" TargetMode="External"/><Relationship Id="rId4" Type="http://schemas.openxmlformats.org/officeDocument/2006/relationships/hyperlink" Target="https://hcpf.colorado.gov/sites/hcpf/files/Pediatric%20Assessment%20Tool%20-%20rev%20March%202022%20final.pdf" TargetMode="External"/><Relationship Id="rId5" Type="http://schemas.openxmlformats.org/officeDocument/2006/relationships/hyperlink" Target="https://www.pearsonassessments.com/graduate-admissions/pcat/about.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consumerdirectco.com/wp-content/uploads/2021/03/HMA-Documentation-Guide_20210226.pdf" TargetMode="External"/><Relationship Id="rId4" Type="http://schemas.openxmlformats.org/officeDocument/2006/relationships/hyperlink" Target="https://docs.google.com/spreadsheets/d/11S2EFTKobUA53Hha77UrphVjIQFqgtQ0/edit?usp=sharing&amp;ouid=104694886920841085494&amp;rtpof=true&amp;sd=tru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mailto:info@familyvoicesco.org"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pearsonassessments.com/graduate-admissions/pcat/about.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consumerdirectco.com/wp-content/uploads/2022/08/IHSS-Care-Plan-Calculator-8.2022-Update.xls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consumerdirectco.com/wp-content/uploads/2019/08/CDASS-Task-Worksheet.xlsx" TargetMode="External"/><Relationship Id="rId4" Type="http://schemas.openxmlformats.org/officeDocument/2006/relationships/hyperlink" Target="https://consumerdirectco.com/wp-content/uploads/2024/07/Non-IDD-CDASS-Monthly-Allocation-Worksheet-JULY-FY24-25_Locked.xls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hyperlink" Target="https://hcpf.colorado.gov/community-first-choice-op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www.pearsonassessments.com/graduate-admissions/pcat/about.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consumerdirectco.com/wp-content/uploads/2021/03/HMA-Documentation-Guide_20210226.pdf" TargetMode="External"/><Relationship Id="rId4" Type="http://schemas.openxmlformats.org/officeDocument/2006/relationships/hyperlink" Target="https://docs.google.com/spreadsheets/d/11S2EFTKobUA53Hha77UrphVjIQFqgtQ0/edit?usp=sharing&amp;ouid=104694886920841085494&amp;rtpof=true&amp;sd=tru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consumerdirectco.com/wp-content/uploads/2019/08/CDASS-Task-Worksheet.xlsx" TargetMode="External"/><Relationship Id="rId4" Type="http://schemas.openxmlformats.org/officeDocument/2006/relationships/hyperlink" Target="https://consumerdirectco.com/wp-content/uploads/2024/07/Non-IDD-CDASS-Monthly-Allocation-Worksheet-JULY-FY24-25_Locked.xls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s://www.pearsonassessments.com/graduate-admissions/pcat/about.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https://consumerdirectco.com/wp-content/uploads/2022/08/IHSS-Care-Plan-Calculator-8.2022-Update.xls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consumerdirectco.com/wp-content/uploads/2019/08/CDASS-Task-Worksheet.xlsx" TargetMode="External"/><Relationship Id="rId4" Type="http://schemas.openxmlformats.org/officeDocument/2006/relationships/hyperlink" Target="https://consumerdirectco.com/wp-content/uploads/2024/07/Non-IDD-CDASS-Monthly-Allocation-Worksheet-JULY-FY24-25_Locked.xls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www.familyvoicesco.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hcpf.colorado.gov/sites/hcpf/files/Pediatric%20Assessment%20Tool%20-%20rev%20March%202022%20final.pdf" TargetMode="External"/><Relationship Id="rId4" Type="http://schemas.openxmlformats.org/officeDocument/2006/relationships/hyperlink" Target="https://www.pearsonassessments.com/graduate-admissions/pcat/about.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hcpf.colorado.gov/sites/hcpf/files/Pediatric%20Assessment%20Tool%20-%20rev%20March%202022%20fina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3488100" y="3752109"/>
            <a:ext cx="5655900" cy="2794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sz="4300">
                <a:solidFill>
                  <a:schemeClr val="lt1"/>
                </a:solidFill>
              </a:rPr>
              <a:t>Paid Caregiver Programs</a:t>
            </a:r>
            <a:endParaRPr sz="4300">
              <a:solidFill>
                <a:schemeClr val="lt1"/>
              </a:solidFill>
            </a:endParaRPr>
          </a:p>
        </p:txBody>
      </p:sp>
      <p:pic>
        <p:nvPicPr>
          <p:cNvPr id="69" name="Google Shape;69;p1"/>
          <p:cNvPicPr preferRelativeResize="0"/>
          <p:nvPr/>
        </p:nvPicPr>
        <p:blipFill rotWithShape="1">
          <a:blip r:embed="rId3">
            <a:alphaModFix/>
          </a:blip>
          <a:srcRect b="0" l="0" r="0" t="0"/>
          <a:stretch/>
        </p:blipFill>
        <p:spPr>
          <a:xfrm>
            <a:off x="195350" y="326350"/>
            <a:ext cx="8753300" cy="1914776"/>
          </a:xfrm>
          <a:prstGeom prst="rect">
            <a:avLst/>
          </a:prstGeom>
          <a:noFill/>
          <a:ln>
            <a:noFill/>
          </a:ln>
        </p:spPr>
      </p:pic>
      <p:sp>
        <p:nvSpPr>
          <p:cNvPr id="70" name="Google Shape;70;p1"/>
          <p:cNvSpPr txBox="1"/>
          <p:nvPr/>
        </p:nvSpPr>
        <p:spPr>
          <a:xfrm>
            <a:off x="-1" y="6339175"/>
            <a:ext cx="9047747" cy="4154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(303) 877-1747	          	info@familyvoicesco.org</a:t>
            </a:r>
            <a:endParaRPr b="0" i="0" sz="15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fc32bfa23d_0_67"/>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Participant Directed Services cont.</a:t>
            </a:r>
            <a:endParaRPr/>
          </a:p>
        </p:txBody>
      </p:sp>
      <p:sp>
        <p:nvSpPr>
          <p:cNvPr id="157" name="Google Shape;157;g2fc32bfa23d_0_67"/>
          <p:cNvSpPr txBox="1"/>
          <p:nvPr>
            <p:ph idx="1" type="body"/>
          </p:nvPr>
        </p:nvSpPr>
        <p:spPr>
          <a:xfrm>
            <a:off x="311700" y="2007600"/>
            <a:ext cx="3999900" cy="47658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US" sz="2000"/>
              <a:t>Health Maintenance Activities - HMA</a:t>
            </a:r>
            <a:r>
              <a:rPr lang="en-US" sz="2000"/>
              <a:t> (skilled)</a:t>
            </a:r>
            <a:endParaRPr sz="2000"/>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Eating/Feeding</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Respiratory Care</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Skin Care</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Bladder/Bowel Care</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Personal Hygiene (bathing, shaving, haircare, nail care, oral care)</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Dressing</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Transfering</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Mobility</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Positioning</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Medication Assistance</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Accompaniment</a:t>
            </a:r>
            <a:endParaRPr sz="1700">
              <a:solidFill>
                <a:srgbClr val="0B5394"/>
              </a:solidFill>
            </a:endParaRPr>
          </a:p>
          <a:p>
            <a:pPr indent="-336550" lvl="0" marL="457200" rtl="0" algn="l">
              <a:lnSpc>
                <a:spcPct val="95000"/>
              </a:lnSpc>
              <a:spcBef>
                <a:spcPts val="0"/>
              </a:spcBef>
              <a:spcAft>
                <a:spcPts val="0"/>
              </a:spcAft>
              <a:buClr>
                <a:srgbClr val="0B5394"/>
              </a:buClr>
              <a:buSzPts val="1700"/>
              <a:buChar char="➢"/>
            </a:pPr>
            <a:r>
              <a:rPr lang="en-US" sz="1700">
                <a:solidFill>
                  <a:srgbClr val="0B5394"/>
                </a:solidFill>
              </a:rPr>
              <a:t>Exercise</a:t>
            </a:r>
            <a:endParaRPr sz="1700">
              <a:solidFill>
                <a:srgbClr val="0B5394"/>
              </a:solidFill>
            </a:endParaRPr>
          </a:p>
        </p:txBody>
      </p:sp>
      <p:sp>
        <p:nvSpPr>
          <p:cNvPr id="158" name="Google Shape;158;g2fc32bfa23d_0_67"/>
          <p:cNvSpPr txBox="1"/>
          <p:nvPr>
            <p:ph idx="2" type="body"/>
          </p:nvPr>
        </p:nvSpPr>
        <p:spPr>
          <a:xfrm>
            <a:off x="4433300" y="2007600"/>
            <a:ext cx="4880100" cy="4624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000"/>
              <a:t>Personal Care</a:t>
            </a:r>
            <a:r>
              <a:rPr lang="en-US" sz="2000"/>
              <a:t> (unskilled)</a:t>
            </a:r>
            <a:r>
              <a:rPr lang="en-US" sz="1600"/>
              <a:t> - </a:t>
            </a:r>
            <a:r>
              <a:rPr lang="en-US" sz="2100">
                <a:solidFill>
                  <a:srgbClr val="0B5394"/>
                </a:solidFill>
              </a:rPr>
              <a:t>ADULTS ONLY</a:t>
            </a:r>
            <a:endParaRPr sz="2100">
              <a:solidFill>
                <a:srgbClr val="0B5394"/>
              </a:solidFill>
            </a:endParaRPr>
          </a:p>
          <a:p>
            <a:pPr indent="0" lvl="0" marL="0" rtl="0" algn="l">
              <a:spcBef>
                <a:spcPts val="0"/>
              </a:spcBef>
              <a:spcAft>
                <a:spcPts val="0"/>
              </a:spcAft>
              <a:buNone/>
            </a:pPr>
            <a:r>
              <a:t/>
            </a:r>
            <a:endParaRPr sz="16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Eating/Feeding</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Respiratory Care</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Preventative Skin Care</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Bladder/Bowel Care</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Personal Hygiene (bathing, grooming, shaving, haircare, nail care, oral care)</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Dressing</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Transfering</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Mobility</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Positioning</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B5394"/>
                </a:solidFill>
              </a:rPr>
              <a:t>Medication Reminders</a:t>
            </a:r>
            <a:endParaRPr sz="1700">
              <a:solidFill>
                <a:srgbClr val="0000FF"/>
              </a:solidFill>
            </a:endParaRPr>
          </a:p>
          <a:p>
            <a:pPr indent="-336550" lvl="0" marL="457200" rtl="0" algn="l">
              <a:spcBef>
                <a:spcPts val="0"/>
              </a:spcBef>
              <a:spcAft>
                <a:spcPts val="0"/>
              </a:spcAft>
              <a:buClr>
                <a:srgbClr val="0B5394"/>
              </a:buClr>
              <a:buSzPts val="1700"/>
              <a:buChar char="➢"/>
            </a:pPr>
            <a:r>
              <a:rPr lang="en-US" sz="1700">
                <a:solidFill>
                  <a:srgbClr val="0B5394"/>
                </a:solidFill>
              </a:rPr>
              <a:t>Accompaniment</a:t>
            </a:r>
            <a:endParaRPr sz="1700">
              <a:solidFill>
                <a:srgbClr val="0B5394"/>
              </a:solidFill>
            </a:endParaRPr>
          </a:p>
          <a:p>
            <a:pPr indent="-336550" lvl="0" marL="457200" rtl="0" algn="l">
              <a:spcBef>
                <a:spcPts val="0"/>
              </a:spcBef>
              <a:spcAft>
                <a:spcPts val="0"/>
              </a:spcAft>
              <a:buClr>
                <a:srgbClr val="0B5394"/>
              </a:buClr>
              <a:buSzPts val="1700"/>
              <a:buChar char="➢"/>
            </a:pPr>
            <a:r>
              <a:rPr lang="en-US" sz="1700">
                <a:solidFill>
                  <a:srgbClr val="0000FF"/>
                </a:solidFill>
              </a:rPr>
              <a:t>Protective Oversight</a:t>
            </a:r>
            <a:endParaRPr sz="1700">
              <a:solidFill>
                <a:srgbClr val="0B539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fc03173721_0_250"/>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extLst>
                  <a:ext uri="http://customooxmlschemas.google.com/">
                    <go:slidesCustomData xmlns:go="http://customooxmlschemas.google.com/" textRoundtripDataId="3"/>
                  </a:ext>
                </a:extLst>
              </a:rPr>
              <a:t>HMA</a:t>
            </a:r>
            <a:r>
              <a:rPr lang="en-US"/>
              <a:t> vs Personal Care                 </a:t>
            </a:r>
            <a:r>
              <a:rPr lang="en-US" u="sng">
                <a:solidFill>
                  <a:schemeClr val="hlink"/>
                </a:solidFill>
                <a:hlinkClick r:id="rId3"/>
              </a:rPr>
              <a:t>HMA Guide</a:t>
            </a:r>
            <a:endParaRPr/>
          </a:p>
        </p:txBody>
      </p:sp>
      <p:sp>
        <p:nvSpPr>
          <p:cNvPr id="164" name="Google Shape;164;g2fc03173721_0_250"/>
          <p:cNvSpPr txBox="1"/>
          <p:nvPr>
            <p:ph idx="1" type="body"/>
          </p:nvPr>
        </p:nvSpPr>
        <p:spPr>
          <a:xfrm>
            <a:off x="311700" y="1880175"/>
            <a:ext cx="8680800" cy="4751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US" sz="1400"/>
              <a:t>I</a:t>
            </a:r>
            <a:r>
              <a:rPr lang="en-US" sz="1400"/>
              <a:t>nterventions are beyond what is age-appropriate, and abilities are outside of developmental norms</a:t>
            </a:r>
            <a:endParaRPr b="1" sz="1400"/>
          </a:p>
          <a:p>
            <a:pPr indent="0" lvl="0" marL="0" rtl="0" algn="l">
              <a:lnSpc>
                <a:spcPct val="105000"/>
              </a:lnSpc>
              <a:spcBef>
                <a:spcPts val="0"/>
              </a:spcBef>
              <a:spcAft>
                <a:spcPts val="0"/>
              </a:spcAft>
              <a:buNone/>
            </a:pPr>
            <a:r>
              <a:t/>
            </a:r>
            <a:endParaRPr b="1" sz="1400"/>
          </a:p>
          <a:p>
            <a:pPr indent="0" lvl="0" marL="0" rtl="0" algn="l">
              <a:lnSpc>
                <a:spcPct val="105000"/>
              </a:lnSpc>
              <a:spcBef>
                <a:spcPts val="0"/>
              </a:spcBef>
              <a:spcAft>
                <a:spcPts val="0"/>
              </a:spcAft>
              <a:buNone/>
            </a:pPr>
            <a:r>
              <a:rPr b="1" lang="en-US" sz="1400"/>
              <a:t>MOUTH CARE</a:t>
            </a:r>
            <a:r>
              <a:rPr lang="en-US" sz="1400"/>
              <a:t> - </a:t>
            </a:r>
            <a:endParaRPr sz="1400"/>
          </a:p>
          <a:p>
            <a:pPr indent="0" lvl="0" marL="0" rtl="0" algn="l">
              <a:lnSpc>
                <a:spcPct val="105000"/>
              </a:lnSpc>
              <a:spcBef>
                <a:spcPts val="0"/>
              </a:spcBef>
              <a:spcAft>
                <a:spcPts val="0"/>
              </a:spcAft>
              <a:buNone/>
            </a:pPr>
            <a:r>
              <a:rPr lang="en-US" sz="1400"/>
              <a:t>☐ Performed in conjunction with health maintenance level skin care </a:t>
            </a:r>
            <a:endParaRPr sz="1400"/>
          </a:p>
          <a:p>
            <a:pPr indent="0" lvl="0" marL="0" rtl="0" algn="l">
              <a:lnSpc>
                <a:spcPct val="105000"/>
              </a:lnSpc>
              <a:spcBef>
                <a:spcPts val="0"/>
              </a:spcBef>
              <a:spcAft>
                <a:spcPts val="0"/>
              </a:spcAft>
              <a:buNone/>
            </a:pPr>
            <a:r>
              <a:rPr lang="en-US" sz="1400"/>
              <a:t>☐ Injury or disease of the face, mouth, head, or neck </a:t>
            </a:r>
            <a:endParaRPr sz="1400"/>
          </a:p>
          <a:p>
            <a:pPr indent="0" lvl="0" marL="0" rtl="0" algn="l">
              <a:lnSpc>
                <a:spcPct val="105000"/>
              </a:lnSpc>
              <a:spcBef>
                <a:spcPts val="0"/>
              </a:spcBef>
              <a:spcAft>
                <a:spcPts val="0"/>
              </a:spcAft>
              <a:buNone/>
            </a:pPr>
            <a:r>
              <a:rPr lang="en-US" sz="1400"/>
              <a:t>☐ Presence of communicable disease </a:t>
            </a:r>
            <a:endParaRPr sz="1400"/>
          </a:p>
          <a:p>
            <a:pPr indent="0" lvl="0" marL="0" rtl="0" algn="l">
              <a:lnSpc>
                <a:spcPct val="105000"/>
              </a:lnSpc>
              <a:spcBef>
                <a:spcPts val="0"/>
              </a:spcBef>
              <a:spcAft>
                <a:spcPts val="0"/>
              </a:spcAft>
              <a:buNone/>
            </a:pPr>
            <a:r>
              <a:rPr lang="en-US" sz="1400"/>
              <a:t>☐ Oral suctioning is required </a:t>
            </a:r>
            <a:endParaRPr sz="1400"/>
          </a:p>
          <a:p>
            <a:pPr indent="0" lvl="0" marL="0" rtl="0" algn="l">
              <a:lnSpc>
                <a:spcPct val="105000"/>
              </a:lnSpc>
              <a:spcBef>
                <a:spcPts val="0"/>
              </a:spcBef>
              <a:spcAft>
                <a:spcPts val="0"/>
              </a:spcAft>
              <a:buNone/>
            </a:pPr>
            <a:r>
              <a:rPr lang="en-US" sz="1400"/>
              <a:t>☐ Decreased oral sensitivity or hypersensitivity </a:t>
            </a:r>
            <a:endParaRPr sz="1400"/>
          </a:p>
          <a:p>
            <a:pPr indent="0" lvl="0" marL="0" rtl="0" algn="l">
              <a:lnSpc>
                <a:spcPct val="105000"/>
              </a:lnSpc>
              <a:spcBef>
                <a:spcPts val="0"/>
              </a:spcBef>
              <a:spcAft>
                <a:spcPts val="0"/>
              </a:spcAft>
              <a:buNone/>
            </a:pPr>
            <a:r>
              <a:rPr lang="en-US" sz="1400"/>
              <a:t>☐ At risk for choking and aspiration</a:t>
            </a:r>
            <a:endParaRPr sz="1400"/>
          </a:p>
          <a:p>
            <a:pPr indent="0" lvl="0" marL="0" rtl="0" algn="l">
              <a:lnSpc>
                <a:spcPct val="105000"/>
              </a:lnSpc>
              <a:spcBef>
                <a:spcPts val="0"/>
              </a:spcBef>
              <a:spcAft>
                <a:spcPts val="0"/>
              </a:spcAft>
              <a:buNone/>
            </a:pPr>
            <a:r>
              <a:t/>
            </a:r>
            <a:endParaRPr sz="1400"/>
          </a:p>
          <a:p>
            <a:pPr indent="0" lvl="0" marL="0" rtl="0" algn="l">
              <a:lnSpc>
                <a:spcPct val="105000"/>
              </a:lnSpc>
              <a:spcBef>
                <a:spcPts val="0"/>
              </a:spcBef>
              <a:spcAft>
                <a:spcPts val="0"/>
              </a:spcAft>
              <a:buNone/>
            </a:pPr>
            <a:r>
              <a:t/>
            </a:r>
            <a:endParaRPr sz="1400"/>
          </a:p>
          <a:p>
            <a:pPr indent="0" lvl="0" marL="0" rtl="0" algn="l">
              <a:lnSpc>
                <a:spcPct val="105000"/>
              </a:lnSpc>
              <a:spcBef>
                <a:spcPts val="0"/>
              </a:spcBef>
              <a:spcAft>
                <a:spcPts val="0"/>
              </a:spcAft>
              <a:buNone/>
            </a:pPr>
            <a:r>
              <a:rPr b="1" lang="en-US" sz="1400"/>
              <a:t>BATHING -</a:t>
            </a:r>
            <a:endParaRPr b="1" sz="1400"/>
          </a:p>
          <a:p>
            <a:pPr indent="0" lvl="0" marL="0" rtl="0" algn="l">
              <a:lnSpc>
                <a:spcPct val="105000"/>
              </a:lnSpc>
              <a:spcBef>
                <a:spcPts val="0"/>
              </a:spcBef>
              <a:spcAft>
                <a:spcPts val="0"/>
              </a:spcAft>
              <a:buNone/>
            </a:pPr>
            <a:r>
              <a:rPr lang="en-US" sz="1400"/>
              <a:t>☐ Performed</a:t>
            </a:r>
            <a:r>
              <a:rPr lang="en-US" sz="1400"/>
              <a:t> in conjunction with health maintenance level skin care</a:t>
            </a:r>
            <a:endParaRPr sz="1400"/>
          </a:p>
          <a:p>
            <a:pPr indent="0" lvl="0" marL="0" rtl="0" algn="l">
              <a:lnSpc>
                <a:spcPct val="105000"/>
              </a:lnSpc>
              <a:spcBef>
                <a:spcPts val="0"/>
              </a:spcBef>
              <a:spcAft>
                <a:spcPts val="0"/>
              </a:spcAft>
              <a:buNone/>
            </a:pPr>
            <a:r>
              <a:rPr lang="en-US" sz="1400"/>
              <a:t>☐ Performed in conjunction with health maintenance level transfers </a:t>
            </a:r>
            <a:endParaRPr sz="1400"/>
          </a:p>
          <a:p>
            <a:pPr indent="0" lvl="0" marL="0" rtl="0" algn="l">
              <a:lnSpc>
                <a:spcPct val="105000"/>
              </a:lnSpc>
              <a:spcBef>
                <a:spcPts val="0"/>
              </a:spcBef>
              <a:spcAft>
                <a:spcPts val="0"/>
              </a:spcAft>
              <a:buNone/>
            </a:pPr>
            <a:r>
              <a:rPr lang="en-US" sz="1400"/>
              <a:t>☐ Performed in conjunction with health maintenance level dressing Special Considerations </a:t>
            </a:r>
            <a:endParaRPr sz="1400"/>
          </a:p>
          <a:p>
            <a:pPr indent="0" lvl="0" marL="0" rtl="0" algn="l">
              <a:lnSpc>
                <a:spcPct val="105000"/>
              </a:lnSpc>
              <a:spcBef>
                <a:spcPts val="0"/>
              </a:spcBef>
              <a:spcAft>
                <a:spcPts val="0"/>
              </a:spcAft>
              <a:buNone/>
            </a:pPr>
            <a:r>
              <a:rPr lang="en-US" sz="1400"/>
              <a:t>☐ Dx of Paralysis </a:t>
            </a:r>
            <a:endParaRPr sz="1400"/>
          </a:p>
          <a:p>
            <a:pPr indent="0" lvl="0" marL="0" rtl="0" algn="l">
              <a:lnSpc>
                <a:spcPct val="105000"/>
              </a:lnSpc>
              <a:spcBef>
                <a:spcPts val="0"/>
              </a:spcBef>
              <a:spcAft>
                <a:spcPts val="0"/>
              </a:spcAft>
              <a:buNone/>
            </a:pPr>
            <a:r>
              <a:rPr lang="en-US" sz="1400"/>
              <a:t>☐ Combative behavior during bathing </a:t>
            </a:r>
            <a:endParaRPr sz="1400"/>
          </a:p>
          <a:p>
            <a:pPr indent="0" lvl="0" marL="0" rtl="0" algn="l">
              <a:lnSpc>
                <a:spcPct val="105000"/>
              </a:lnSpc>
              <a:spcBef>
                <a:spcPts val="0"/>
              </a:spcBef>
              <a:spcAft>
                <a:spcPts val="0"/>
              </a:spcAft>
              <a:buNone/>
            </a:pPr>
            <a:r>
              <a:rPr lang="en-US" sz="1400"/>
              <a:t>☐ Presence of stoma </a:t>
            </a:r>
            <a:endParaRPr sz="1400"/>
          </a:p>
          <a:p>
            <a:pPr indent="0" lvl="0" marL="0" rtl="0" algn="l">
              <a:lnSpc>
                <a:spcPct val="105000"/>
              </a:lnSpc>
              <a:spcBef>
                <a:spcPts val="0"/>
              </a:spcBef>
              <a:spcAft>
                <a:spcPts val="0"/>
              </a:spcAft>
              <a:buNone/>
            </a:pPr>
            <a:r>
              <a:rPr lang="en-US" sz="1400"/>
              <a:t>☐ Inability to communicate verbally, non-verbally, or through other means that water is too hot/cold </a:t>
            </a:r>
            <a:endParaRPr sz="1400"/>
          </a:p>
          <a:p>
            <a:pPr indent="0" lvl="0" marL="0" rtl="0" algn="l">
              <a:lnSpc>
                <a:spcPct val="105000"/>
              </a:lnSpc>
              <a:spcBef>
                <a:spcPts val="0"/>
              </a:spcBef>
              <a:spcAft>
                <a:spcPts val="0"/>
              </a:spcAft>
              <a:buNone/>
            </a:pPr>
            <a:r>
              <a:rPr lang="en-US" sz="1400"/>
              <a:t>☐ Other medical care needs and equipment (such as tracheostomy or gastrostomy tubes) that must be managed during bathing</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fc03173721_0_259"/>
          <p:cNvSpPr/>
          <p:nvPr/>
        </p:nvSpPr>
        <p:spPr>
          <a:xfrm>
            <a:off x="6123150" y="2984650"/>
            <a:ext cx="3017700" cy="3737400"/>
          </a:xfrm>
          <a:prstGeom prst="rect">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0" name="Google Shape;170;g2fc03173721_0_259"/>
          <p:cNvSpPr/>
          <p:nvPr/>
        </p:nvSpPr>
        <p:spPr>
          <a:xfrm>
            <a:off x="3112950" y="2984650"/>
            <a:ext cx="2918100" cy="3737400"/>
          </a:xfrm>
          <a:prstGeom prst="rect">
            <a:avLst/>
          </a:prstGeom>
          <a:solidFill>
            <a:srgbClr val="C9DAF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1" name="Google Shape;171;g2fc03173721_0_259"/>
          <p:cNvSpPr/>
          <p:nvPr/>
        </p:nvSpPr>
        <p:spPr>
          <a:xfrm>
            <a:off x="102750" y="2984650"/>
            <a:ext cx="2918100" cy="3737400"/>
          </a:xfrm>
          <a:prstGeom prst="rect">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2" name="Google Shape;172;g2fc03173721_0_259"/>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Other Waiver Services - Children</a:t>
            </a:r>
            <a:endParaRPr/>
          </a:p>
        </p:txBody>
      </p:sp>
      <p:sp>
        <p:nvSpPr>
          <p:cNvPr id="173" name="Google Shape;173;g2fc03173721_0_259"/>
          <p:cNvSpPr txBox="1"/>
          <p:nvPr>
            <p:ph idx="1" type="body"/>
          </p:nvPr>
        </p:nvSpPr>
        <p:spPr>
          <a:xfrm>
            <a:off x="252300" y="3146450"/>
            <a:ext cx="2619000" cy="307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600"/>
              <a:t>Respite:</a:t>
            </a:r>
            <a:endParaRPr b="1" sz="1600"/>
          </a:p>
          <a:p>
            <a:pPr indent="-330200" lvl="0" marL="457200" rtl="0" algn="l">
              <a:spcBef>
                <a:spcPts val="0"/>
              </a:spcBef>
              <a:spcAft>
                <a:spcPts val="0"/>
              </a:spcAft>
              <a:buSzPts val="1600"/>
              <a:buChar char="●"/>
            </a:pPr>
            <a:r>
              <a:rPr lang="en-US" sz="1600"/>
              <a:t>CES, CHRP, and CLLI Waivers</a:t>
            </a:r>
            <a:endParaRPr sz="1600"/>
          </a:p>
          <a:p>
            <a:pPr indent="-330200" lvl="0" marL="457200" rtl="0" algn="l">
              <a:spcBef>
                <a:spcPts val="0"/>
              </a:spcBef>
              <a:spcAft>
                <a:spcPts val="0"/>
              </a:spcAft>
              <a:buSzPts val="1600"/>
              <a:buChar char="●"/>
            </a:pPr>
            <a:r>
              <a:rPr lang="en-US" sz="1600"/>
              <a:t>Can NOT be provided by parent</a:t>
            </a:r>
            <a:endParaRPr sz="1600"/>
          </a:p>
          <a:p>
            <a:pPr indent="-330200" lvl="0" marL="457200" rtl="0" algn="l">
              <a:spcBef>
                <a:spcPts val="0"/>
              </a:spcBef>
              <a:spcAft>
                <a:spcPts val="0"/>
              </a:spcAft>
              <a:buSzPts val="1600"/>
              <a:buChar char="●"/>
            </a:pPr>
            <a:r>
              <a:rPr lang="en-US" sz="1600"/>
              <a:t>Skilled (CNA, RN/LPN, or “therapeutic”) or Unskilled</a:t>
            </a:r>
            <a:endParaRPr sz="1600"/>
          </a:p>
          <a:p>
            <a:pPr indent="-330200" lvl="0" marL="457200" rtl="0" algn="l">
              <a:spcBef>
                <a:spcPts val="0"/>
              </a:spcBef>
              <a:spcAft>
                <a:spcPts val="0"/>
              </a:spcAft>
              <a:buSzPts val="1600"/>
              <a:buChar char="●"/>
            </a:pPr>
            <a:r>
              <a:rPr lang="en-US" sz="1600"/>
              <a:t>Limits vary depending on waiver</a:t>
            </a:r>
            <a:endParaRPr sz="1600"/>
          </a:p>
        </p:txBody>
      </p:sp>
      <p:sp>
        <p:nvSpPr>
          <p:cNvPr id="174" name="Google Shape;174;g2fc03173721_0_259"/>
          <p:cNvSpPr txBox="1"/>
          <p:nvPr>
            <p:ph idx="1" type="body"/>
          </p:nvPr>
        </p:nvSpPr>
        <p:spPr>
          <a:xfrm>
            <a:off x="252300" y="1827050"/>
            <a:ext cx="8334000" cy="13194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SzPts val="1600"/>
              <a:buChar char="●"/>
            </a:pPr>
            <a:r>
              <a:rPr lang="en-US" sz="1600"/>
              <a:t>Funding - Medicaid Waiver benefit</a:t>
            </a:r>
            <a:endParaRPr sz="1600"/>
          </a:p>
          <a:p>
            <a:pPr indent="-330200" lvl="0" marL="457200" rtl="0" algn="l">
              <a:lnSpc>
                <a:spcPct val="95000"/>
              </a:lnSpc>
              <a:spcBef>
                <a:spcPts val="0"/>
              </a:spcBef>
              <a:spcAft>
                <a:spcPts val="0"/>
              </a:spcAft>
              <a:buSzPts val="1600"/>
              <a:buChar char="●"/>
            </a:pPr>
            <a:r>
              <a:rPr lang="en-US" sz="1600"/>
              <a:t>Provider - Employed by PASA</a:t>
            </a:r>
            <a:endParaRPr sz="1600"/>
          </a:p>
          <a:p>
            <a:pPr indent="-330200" lvl="0" marL="457200" rtl="0" algn="l">
              <a:lnSpc>
                <a:spcPct val="95000"/>
              </a:lnSpc>
              <a:spcBef>
                <a:spcPts val="0"/>
              </a:spcBef>
              <a:spcAft>
                <a:spcPts val="0"/>
              </a:spcAft>
              <a:buSzPts val="1600"/>
              <a:buChar char="●"/>
            </a:pPr>
            <a:r>
              <a:rPr lang="en-US" sz="1600"/>
              <a:t>Hours evaluated by case manager</a:t>
            </a:r>
            <a:endParaRPr sz="1600"/>
          </a:p>
        </p:txBody>
      </p:sp>
      <p:sp>
        <p:nvSpPr>
          <p:cNvPr id="175" name="Google Shape;175;g2fc03173721_0_259"/>
          <p:cNvSpPr txBox="1"/>
          <p:nvPr>
            <p:ph idx="1" type="body"/>
          </p:nvPr>
        </p:nvSpPr>
        <p:spPr>
          <a:xfrm>
            <a:off x="3097713" y="3079300"/>
            <a:ext cx="2784000" cy="307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600"/>
              <a:t>Community Connector</a:t>
            </a:r>
            <a:endParaRPr b="1" sz="1600"/>
          </a:p>
          <a:p>
            <a:pPr indent="-330200" lvl="0" marL="457200" rtl="0" algn="l">
              <a:spcBef>
                <a:spcPts val="0"/>
              </a:spcBef>
              <a:spcAft>
                <a:spcPts val="0"/>
              </a:spcAft>
              <a:buSzPts val="1600"/>
              <a:buChar char="●"/>
            </a:pPr>
            <a:r>
              <a:rPr lang="en-US" sz="1600"/>
              <a:t>CES and CHRP Waivers</a:t>
            </a:r>
            <a:endParaRPr sz="1600"/>
          </a:p>
          <a:p>
            <a:pPr indent="-330200" lvl="0" marL="457200" rtl="0" algn="l">
              <a:spcBef>
                <a:spcPts val="0"/>
              </a:spcBef>
              <a:spcAft>
                <a:spcPts val="0"/>
              </a:spcAft>
              <a:buSzPts val="1600"/>
              <a:buChar char="●"/>
            </a:pPr>
            <a:r>
              <a:rPr lang="en-US" sz="1600"/>
              <a:t>Can be provided by parent</a:t>
            </a:r>
            <a:endParaRPr sz="1600"/>
          </a:p>
          <a:p>
            <a:pPr indent="-330200" lvl="0" marL="457200" rtl="0" algn="l">
              <a:spcBef>
                <a:spcPts val="0"/>
              </a:spcBef>
              <a:spcAft>
                <a:spcPts val="0"/>
              </a:spcAft>
              <a:buSzPts val="1600"/>
              <a:buChar char="●"/>
            </a:pPr>
            <a:r>
              <a:rPr lang="en-US" sz="1600"/>
              <a:t>Unskilled</a:t>
            </a:r>
            <a:endParaRPr sz="1600"/>
          </a:p>
          <a:p>
            <a:pPr indent="-330200" lvl="0" marL="457200" rtl="0" algn="l">
              <a:spcBef>
                <a:spcPts val="0"/>
              </a:spcBef>
              <a:spcAft>
                <a:spcPts val="0"/>
              </a:spcAft>
              <a:buSzPts val="1600"/>
              <a:buChar char="●"/>
            </a:pPr>
            <a:r>
              <a:rPr lang="en-US" sz="1600"/>
              <a:t>Limited to 10 hours per week when provided by parent (additional hours can be provided by outside person)</a:t>
            </a:r>
            <a:endParaRPr sz="1600"/>
          </a:p>
        </p:txBody>
      </p:sp>
      <p:sp>
        <p:nvSpPr>
          <p:cNvPr id="176" name="Google Shape;176;g2fc03173721_0_259"/>
          <p:cNvSpPr txBox="1"/>
          <p:nvPr>
            <p:ph idx="1" type="body"/>
          </p:nvPr>
        </p:nvSpPr>
        <p:spPr>
          <a:xfrm>
            <a:off x="6123150" y="3079300"/>
            <a:ext cx="3017700" cy="35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600"/>
              <a:t>Homemaker </a:t>
            </a:r>
            <a:endParaRPr b="1" sz="1600"/>
          </a:p>
          <a:p>
            <a:pPr indent="0" lvl="0" marL="0" rtl="0" algn="l">
              <a:spcBef>
                <a:spcPts val="0"/>
              </a:spcBef>
              <a:spcAft>
                <a:spcPts val="0"/>
              </a:spcAft>
              <a:buNone/>
            </a:pPr>
            <a:r>
              <a:rPr b="1" lang="en-US" sz="1600"/>
              <a:t>- Enhanced and Basic</a:t>
            </a:r>
            <a:endParaRPr b="1" sz="1600"/>
          </a:p>
          <a:p>
            <a:pPr indent="-330200" lvl="0" marL="457200" rtl="0" algn="l">
              <a:spcBef>
                <a:spcPts val="0"/>
              </a:spcBef>
              <a:spcAft>
                <a:spcPts val="0"/>
              </a:spcAft>
              <a:buSzPts val="1600"/>
              <a:buChar char="●"/>
            </a:pPr>
            <a:r>
              <a:rPr lang="en-US" sz="1600"/>
              <a:t>CES Waiver</a:t>
            </a:r>
            <a:endParaRPr sz="1600"/>
          </a:p>
          <a:p>
            <a:pPr indent="-330200" lvl="0" marL="457200" rtl="0" algn="l">
              <a:spcBef>
                <a:spcPts val="0"/>
              </a:spcBef>
              <a:spcAft>
                <a:spcPts val="0"/>
              </a:spcAft>
              <a:buSzPts val="1600"/>
              <a:buChar char="●"/>
            </a:pPr>
            <a:r>
              <a:rPr lang="en-US" sz="1600"/>
              <a:t>Can be provided by parent</a:t>
            </a:r>
            <a:endParaRPr sz="1600"/>
          </a:p>
          <a:p>
            <a:pPr indent="-330200" lvl="0" marL="457200" rtl="0" algn="l">
              <a:spcBef>
                <a:spcPts val="0"/>
              </a:spcBef>
              <a:spcAft>
                <a:spcPts val="0"/>
              </a:spcAft>
              <a:buSzPts val="1600"/>
              <a:buChar char="●"/>
            </a:pPr>
            <a:r>
              <a:rPr lang="en-US" sz="1600"/>
              <a:t>Unskilled</a:t>
            </a:r>
            <a:endParaRPr sz="1600"/>
          </a:p>
          <a:p>
            <a:pPr indent="-330200" lvl="0" marL="457200" rtl="0" algn="l">
              <a:spcBef>
                <a:spcPts val="0"/>
              </a:spcBef>
              <a:spcAft>
                <a:spcPts val="0"/>
              </a:spcAft>
              <a:buSzPts val="1600"/>
              <a:buChar char="●"/>
            </a:pPr>
            <a:r>
              <a:rPr lang="en-US" sz="1600"/>
              <a:t>Limited to 10 hours per week when provided by </a:t>
            </a:r>
            <a:r>
              <a:rPr lang="en-US" sz="1600">
                <a:extLst>
                  <a:ext uri="http://customooxmlschemas.google.com/">
                    <go:slidesCustomData xmlns:go="http://customooxmlschemas.google.com/" textRoundtripDataId="4"/>
                  </a:ext>
                </a:extLst>
              </a:rPr>
              <a:t>parent</a:t>
            </a:r>
            <a:r>
              <a:rPr lang="en-US" sz="1600"/>
              <a:t> (additional hours can be provided by outside person)</a:t>
            </a:r>
            <a:endParaRPr sz="1600"/>
          </a:p>
          <a:p>
            <a:pPr indent="-330200" lvl="0" marL="457200" rtl="0" algn="l">
              <a:spcBef>
                <a:spcPts val="0"/>
              </a:spcBef>
              <a:spcAft>
                <a:spcPts val="0"/>
              </a:spcAft>
              <a:buSzPts val="1600"/>
              <a:buChar char="●"/>
            </a:pPr>
            <a:r>
              <a:rPr lang="en-US" sz="1600"/>
              <a:t>Enhanced - </a:t>
            </a:r>
            <a:r>
              <a:rPr lang="en-US" sz="1600"/>
              <a:t>extraordinary</a:t>
            </a:r>
            <a:r>
              <a:rPr lang="en-US" sz="1600"/>
              <a:t> cleaning or habilitative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fc03173721_0_274"/>
          <p:cNvSpPr/>
          <p:nvPr/>
        </p:nvSpPr>
        <p:spPr>
          <a:xfrm>
            <a:off x="5986350" y="3421300"/>
            <a:ext cx="3017700" cy="3197700"/>
          </a:xfrm>
          <a:prstGeom prst="rect">
            <a:avLst/>
          </a:prstGeom>
          <a:solidFill>
            <a:srgbClr val="C9DAF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2" name="Google Shape;182;g2fc03173721_0_274"/>
          <p:cNvSpPr/>
          <p:nvPr/>
        </p:nvSpPr>
        <p:spPr>
          <a:xfrm>
            <a:off x="208950" y="3421300"/>
            <a:ext cx="2784000" cy="3197700"/>
          </a:xfrm>
          <a:prstGeom prst="rect">
            <a:avLst/>
          </a:prstGeom>
          <a:solidFill>
            <a:srgbClr val="C9DAF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3" name="Google Shape;183;g2fc03173721_0_274"/>
          <p:cNvSpPr/>
          <p:nvPr/>
        </p:nvSpPr>
        <p:spPr>
          <a:xfrm>
            <a:off x="3097650" y="3421300"/>
            <a:ext cx="2784000" cy="3197700"/>
          </a:xfrm>
          <a:prstGeom prst="rect">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g2fc03173721_0_274"/>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Other Waiver Services - Adult</a:t>
            </a:r>
            <a:endParaRPr/>
          </a:p>
        </p:txBody>
      </p:sp>
      <p:sp>
        <p:nvSpPr>
          <p:cNvPr id="185" name="Google Shape;185;g2fc03173721_0_274"/>
          <p:cNvSpPr txBox="1"/>
          <p:nvPr>
            <p:ph idx="1" type="body"/>
          </p:nvPr>
        </p:nvSpPr>
        <p:spPr>
          <a:xfrm>
            <a:off x="311700" y="3429000"/>
            <a:ext cx="2619000" cy="307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600"/>
              <a:t>Respite:</a:t>
            </a:r>
            <a:endParaRPr b="1" sz="1600"/>
          </a:p>
          <a:p>
            <a:pPr indent="-330200" lvl="0" marL="457200" rtl="0" algn="l">
              <a:spcBef>
                <a:spcPts val="0"/>
              </a:spcBef>
              <a:spcAft>
                <a:spcPts val="0"/>
              </a:spcAft>
              <a:buSzPts val="1600"/>
              <a:buChar char="●"/>
            </a:pPr>
            <a:r>
              <a:rPr lang="en-US" sz="1600"/>
              <a:t>SLS, EBD, CIH, BI, or CMHS waivers</a:t>
            </a:r>
            <a:endParaRPr sz="1600"/>
          </a:p>
          <a:p>
            <a:pPr indent="-330200" lvl="0" marL="457200" rtl="0" algn="l">
              <a:spcBef>
                <a:spcPts val="0"/>
              </a:spcBef>
              <a:spcAft>
                <a:spcPts val="0"/>
              </a:spcAft>
              <a:buSzPts val="1600"/>
              <a:buChar char="●"/>
            </a:pPr>
            <a:r>
              <a:rPr lang="en-US" sz="1600"/>
              <a:t>Can NOT be provided by parent</a:t>
            </a:r>
            <a:endParaRPr sz="1600"/>
          </a:p>
          <a:p>
            <a:pPr indent="-330200" lvl="0" marL="457200" rtl="0" algn="l">
              <a:spcBef>
                <a:spcPts val="0"/>
              </a:spcBef>
              <a:spcAft>
                <a:spcPts val="0"/>
              </a:spcAft>
              <a:buSzPts val="1600"/>
              <a:buChar char="●"/>
            </a:pPr>
            <a:r>
              <a:rPr lang="en-US" sz="1600"/>
              <a:t>Unskilled</a:t>
            </a:r>
            <a:endParaRPr sz="1600"/>
          </a:p>
          <a:p>
            <a:pPr indent="-330200" lvl="0" marL="457200" rtl="0" algn="l">
              <a:spcBef>
                <a:spcPts val="0"/>
              </a:spcBef>
              <a:spcAft>
                <a:spcPts val="0"/>
              </a:spcAft>
              <a:buSzPts val="1600"/>
              <a:buChar char="●"/>
            </a:pPr>
            <a:r>
              <a:rPr lang="en-US" sz="1600"/>
              <a:t>Limits vary depending on waiver</a:t>
            </a:r>
            <a:endParaRPr sz="1600"/>
          </a:p>
        </p:txBody>
      </p:sp>
      <p:sp>
        <p:nvSpPr>
          <p:cNvPr id="186" name="Google Shape;186;g2fc03173721_0_274"/>
          <p:cNvSpPr txBox="1"/>
          <p:nvPr>
            <p:ph idx="1" type="body"/>
          </p:nvPr>
        </p:nvSpPr>
        <p:spPr>
          <a:xfrm>
            <a:off x="208950" y="1993500"/>
            <a:ext cx="8334000" cy="14355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SzPts val="1600"/>
              <a:buChar char="●"/>
            </a:pPr>
            <a:r>
              <a:rPr lang="en-US" sz="1600"/>
              <a:t>Funding - Medicaid Waiver benefit</a:t>
            </a:r>
            <a:endParaRPr sz="1600"/>
          </a:p>
          <a:p>
            <a:pPr indent="-330200" lvl="0" marL="457200" rtl="0" algn="l">
              <a:lnSpc>
                <a:spcPct val="95000"/>
              </a:lnSpc>
              <a:spcBef>
                <a:spcPts val="0"/>
              </a:spcBef>
              <a:spcAft>
                <a:spcPts val="0"/>
              </a:spcAft>
              <a:buSzPts val="1600"/>
              <a:buChar char="●"/>
            </a:pPr>
            <a:r>
              <a:rPr lang="en-US" sz="1600"/>
              <a:t>Provider - Employed by PASA</a:t>
            </a:r>
            <a:endParaRPr sz="1600"/>
          </a:p>
          <a:p>
            <a:pPr indent="-330200" lvl="0" marL="457200" rtl="0" algn="l">
              <a:lnSpc>
                <a:spcPct val="95000"/>
              </a:lnSpc>
              <a:spcBef>
                <a:spcPts val="0"/>
              </a:spcBef>
              <a:spcAft>
                <a:spcPts val="0"/>
              </a:spcAft>
              <a:buSzPts val="1600"/>
              <a:buChar char="●"/>
            </a:pPr>
            <a:r>
              <a:rPr lang="en-US" sz="1600"/>
              <a:t>Hours evaluated by case manager</a:t>
            </a:r>
            <a:endParaRPr sz="1600"/>
          </a:p>
        </p:txBody>
      </p:sp>
      <p:sp>
        <p:nvSpPr>
          <p:cNvPr id="187" name="Google Shape;187;g2fc03173721_0_274"/>
          <p:cNvSpPr txBox="1"/>
          <p:nvPr>
            <p:ph idx="1" type="body"/>
          </p:nvPr>
        </p:nvSpPr>
        <p:spPr>
          <a:xfrm>
            <a:off x="3097650" y="3429000"/>
            <a:ext cx="2784000" cy="307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600"/>
              <a:t>Supported </a:t>
            </a:r>
            <a:r>
              <a:rPr b="1" lang="en-US" sz="1600"/>
              <a:t>Community Connections</a:t>
            </a:r>
            <a:endParaRPr b="1" sz="1600"/>
          </a:p>
          <a:p>
            <a:pPr indent="-330200" lvl="0" marL="457200" rtl="0" algn="l">
              <a:spcBef>
                <a:spcPts val="0"/>
              </a:spcBef>
              <a:spcAft>
                <a:spcPts val="0"/>
              </a:spcAft>
              <a:buSzPts val="1600"/>
              <a:buChar char="●"/>
            </a:pPr>
            <a:r>
              <a:rPr lang="en-US" sz="1600"/>
              <a:t>DD and SLS waivers</a:t>
            </a:r>
            <a:endParaRPr sz="1600"/>
          </a:p>
          <a:p>
            <a:pPr indent="-330200" lvl="0" marL="457200" rtl="0" algn="l">
              <a:spcBef>
                <a:spcPts val="0"/>
              </a:spcBef>
              <a:spcAft>
                <a:spcPts val="0"/>
              </a:spcAft>
              <a:buSzPts val="1600"/>
              <a:buChar char="●"/>
            </a:pPr>
            <a:r>
              <a:rPr lang="en-US" sz="1600"/>
              <a:t>Can be provided by parent</a:t>
            </a:r>
            <a:endParaRPr sz="1600"/>
          </a:p>
          <a:p>
            <a:pPr indent="-330200" lvl="0" marL="457200" rtl="0" algn="l">
              <a:spcBef>
                <a:spcPts val="0"/>
              </a:spcBef>
              <a:spcAft>
                <a:spcPts val="0"/>
              </a:spcAft>
              <a:buSzPts val="1600"/>
              <a:buChar char="●"/>
            </a:pPr>
            <a:r>
              <a:rPr lang="en-US" sz="1600"/>
              <a:t>Unskilled</a:t>
            </a:r>
            <a:endParaRPr sz="1600"/>
          </a:p>
        </p:txBody>
      </p:sp>
      <p:sp>
        <p:nvSpPr>
          <p:cNvPr id="188" name="Google Shape;188;g2fc03173721_0_274"/>
          <p:cNvSpPr txBox="1"/>
          <p:nvPr>
            <p:ph idx="1" type="body"/>
          </p:nvPr>
        </p:nvSpPr>
        <p:spPr>
          <a:xfrm>
            <a:off x="5958575" y="3429000"/>
            <a:ext cx="3017700" cy="30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600"/>
              <a:t>Homemaker </a:t>
            </a:r>
            <a:endParaRPr b="1" sz="1600"/>
          </a:p>
          <a:p>
            <a:pPr indent="0" lvl="0" marL="0" rtl="0" algn="l">
              <a:spcBef>
                <a:spcPts val="0"/>
              </a:spcBef>
              <a:spcAft>
                <a:spcPts val="0"/>
              </a:spcAft>
              <a:buNone/>
            </a:pPr>
            <a:r>
              <a:rPr b="1" lang="en-US" sz="1600"/>
              <a:t>- Enhanced and Basic</a:t>
            </a:r>
            <a:endParaRPr b="1" sz="1600"/>
          </a:p>
          <a:p>
            <a:pPr indent="-330200" lvl="0" marL="457200" rtl="0" algn="l">
              <a:spcBef>
                <a:spcPts val="0"/>
              </a:spcBef>
              <a:spcAft>
                <a:spcPts val="0"/>
              </a:spcAft>
              <a:buSzPts val="1600"/>
              <a:buChar char="●"/>
            </a:pPr>
            <a:r>
              <a:rPr lang="en-US" sz="1600"/>
              <a:t>CMHS, CIH, EBD, and SLS waivers</a:t>
            </a:r>
            <a:endParaRPr sz="1600"/>
          </a:p>
          <a:p>
            <a:pPr indent="-330200" lvl="0" marL="457200" rtl="0" algn="l">
              <a:spcBef>
                <a:spcPts val="0"/>
              </a:spcBef>
              <a:spcAft>
                <a:spcPts val="0"/>
              </a:spcAft>
              <a:buSzPts val="1600"/>
              <a:buChar char="●"/>
            </a:pPr>
            <a:r>
              <a:rPr lang="en-US" sz="1600"/>
              <a:t>Can be provided by parent</a:t>
            </a:r>
            <a:endParaRPr sz="1600"/>
          </a:p>
          <a:p>
            <a:pPr indent="-330200" lvl="0" marL="457200" rtl="0" algn="l">
              <a:spcBef>
                <a:spcPts val="0"/>
              </a:spcBef>
              <a:spcAft>
                <a:spcPts val="0"/>
              </a:spcAft>
              <a:buSzPts val="1600"/>
              <a:buChar char="●"/>
            </a:pPr>
            <a:r>
              <a:rPr lang="en-US" sz="1600"/>
              <a:t>Unskilled</a:t>
            </a:r>
            <a:endParaRPr sz="1600"/>
          </a:p>
          <a:p>
            <a:pPr indent="-330200" lvl="0" marL="457200" rtl="0" algn="l">
              <a:spcBef>
                <a:spcPts val="0"/>
              </a:spcBef>
              <a:spcAft>
                <a:spcPts val="0"/>
              </a:spcAft>
              <a:buSzPts val="1600"/>
              <a:buChar char="●"/>
            </a:pPr>
            <a:r>
              <a:rPr lang="en-US" sz="1600"/>
              <a:t>Enhanced - extraordinary cleaning or habilitative</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fc03173721_0_293"/>
          <p:cNvSpPr/>
          <p:nvPr/>
        </p:nvSpPr>
        <p:spPr>
          <a:xfrm>
            <a:off x="4702175" y="3011675"/>
            <a:ext cx="4209000" cy="2271900"/>
          </a:xfrm>
          <a:prstGeom prst="rect">
            <a:avLst/>
          </a:prstGeom>
          <a:solidFill>
            <a:srgbClr val="C9DAF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4" name="Google Shape;194;g2fc03173721_0_293"/>
          <p:cNvSpPr/>
          <p:nvPr/>
        </p:nvSpPr>
        <p:spPr>
          <a:xfrm>
            <a:off x="77075" y="3011675"/>
            <a:ext cx="4209000" cy="2271900"/>
          </a:xfrm>
          <a:prstGeom prst="rect">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5" name="Google Shape;195;g2fc03173721_0_293"/>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Other Waiver Services - Adult cont.</a:t>
            </a:r>
            <a:endParaRPr/>
          </a:p>
        </p:txBody>
      </p:sp>
      <p:sp>
        <p:nvSpPr>
          <p:cNvPr id="196" name="Google Shape;196;g2fc03173721_0_293"/>
          <p:cNvSpPr txBox="1"/>
          <p:nvPr>
            <p:ph idx="1" type="body"/>
          </p:nvPr>
        </p:nvSpPr>
        <p:spPr>
          <a:xfrm>
            <a:off x="286025" y="3189125"/>
            <a:ext cx="3999900" cy="200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600"/>
              <a:t>Personal Care:</a:t>
            </a:r>
            <a:endParaRPr b="1" sz="1600"/>
          </a:p>
          <a:p>
            <a:pPr indent="-330200" lvl="0" marL="457200" rtl="0" algn="l">
              <a:spcBef>
                <a:spcPts val="0"/>
              </a:spcBef>
              <a:spcAft>
                <a:spcPts val="0"/>
              </a:spcAft>
              <a:buSzPts val="1600"/>
              <a:buChar char="●"/>
            </a:pPr>
            <a:r>
              <a:rPr lang="en-US" sz="1600"/>
              <a:t>SLS, EBD, CIH, BI, or CMHS waivers</a:t>
            </a:r>
            <a:endParaRPr sz="1600"/>
          </a:p>
          <a:p>
            <a:pPr indent="-330200" lvl="0" marL="457200" rtl="0" algn="l">
              <a:spcBef>
                <a:spcPts val="0"/>
              </a:spcBef>
              <a:spcAft>
                <a:spcPts val="0"/>
              </a:spcAft>
              <a:buSzPts val="1600"/>
              <a:buChar char="●"/>
            </a:pPr>
            <a:r>
              <a:rPr lang="en-US" sz="1600"/>
              <a:t>Can be provided by parent</a:t>
            </a:r>
            <a:endParaRPr sz="1600"/>
          </a:p>
          <a:p>
            <a:pPr indent="-330200" lvl="0" marL="457200" rtl="0" algn="l">
              <a:spcBef>
                <a:spcPts val="0"/>
              </a:spcBef>
              <a:spcAft>
                <a:spcPts val="0"/>
              </a:spcAft>
              <a:buSzPts val="1600"/>
              <a:buChar char="●"/>
            </a:pPr>
            <a:r>
              <a:rPr lang="en-US" sz="1600"/>
              <a:t>Unskilled</a:t>
            </a:r>
            <a:endParaRPr sz="1600"/>
          </a:p>
        </p:txBody>
      </p:sp>
      <p:sp>
        <p:nvSpPr>
          <p:cNvPr id="197" name="Google Shape;197;g2fc03173721_0_293"/>
          <p:cNvSpPr txBox="1"/>
          <p:nvPr>
            <p:ph idx="2" type="body"/>
          </p:nvPr>
        </p:nvSpPr>
        <p:spPr>
          <a:xfrm>
            <a:off x="4806725" y="3189125"/>
            <a:ext cx="3999900" cy="188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600"/>
              <a:t>Residential:</a:t>
            </a:r>
            <a:endParaRPr b="1" sz="1600"/>
          </a:p>
          <a:p>
            <a:pPr indent="-330200" lvl="0" marL="457200" rtl="0" algn="l">
              <a:spcBef>
                <a:spcPts val="0"/>
              </a:spcBef>
              <a:spcAft>
                <a:spcPts val="0"/>
              </a:spcAft>
              <a:buSzPts val="1600"/>
              <a:buChar char="●"/>
            </a:pPr>
            <a:r>
              <a:rPr lang="en-US" sz="1600"/>
              <a:t>DD waiver</a:t>
            </a:r>
            <a:endParaRPr sz="1600"/>
          </a:p>
          <a:p>
            <a:pPr indent="-330200" lvl="0" marL="457200" rtl="0" algn="l">
              <a:spcBef>
                <a:spcPts val="0"/>
              </a:spcBef>
              <a:spcAft>
                <a:spcPts val="0"/>
              </a:spcAft>
              <a:buSzPts val="1600"/>
              <a:buChar char="●"/>
            </a:pPr>
            <a:r>
              <a:rPr lang="en-US" sz="1600"/>
              <a:t>Can be provided by parent</a:t>
            </a:r>
            <a:endParaRPr sz="1600"/>
          </a:p>
          <a:p>
            <a:pPr indent="-330200" lvl="0" marL="457200" rtl="0" algn="l">
              <a:spcBef>
                <a:spcPts val="0"/>
              </a:spcBef>
              <a:spcAft>
                <a:spcPts val="0"/>
              </a:spcAft>
              <a:buSzPts val="1600"/>
              <a:buChar char="●"/>
            </a:pPr>
            <a:r>
              <a:rPr lang="en-US" sz="1600"/>
              <a:t>Unskilled</a:t>
            </a:r>
            <a:endParaRPr sz="1600"/>
          </a:p>
          <a:p>
            <a:pPr indent="-330200" lvl="0" marL="457200" rtl="0" algn="l">
              <a:spcBef>
                <a:spcPts val="0"/>
              </a:spcBef>
              <a:spcAft>
                <a:spcPts val="0"/>
              </a:spcAft>
              <a:buSzPts val="1600"/>
              <a:buChar char="●"/>
            </a:pPr>
            <a:r>
              <a:rPr lang="en-US" sz="1600"/>
              <a:t>Daily rate all inclusive of daily needs</a:t>
            </a:r>
            <a:endParaRPr sz="1600"/>
          </a:p>
          <a:p>
            <a:pPr indent="-330200" lvl="0" marL="457200" rtl="0" algn="l">
              <a:spcBef>
                <a:spcPts val="0"/>
              </a:spcBef>
              <a:spcAft>
                <a:spcPts val="0"/>
              </a:spcAft>
              <a:buSzPts val="1600"/>
              <a:buChar char="●"/>
            </a:pPr>
            <a:r>
              <a:rPr lang="en-US" sz="1600"/>
              <a:t>Rate determined by SIS Level</a:t>
            </a:r>
            <a:endParaRPr sz="1600"/>
          </a:p>
        </p:txBody>
      </p:sp>
      <p:sp>
        <p:nvSpPr>
          <p:cNvPr id="198" name="Google Shape;198;g2fc03173721_0_293"/>
          <p:cNvSpPr txBox="1"/>
          <p:nvPr>
            <p:ph idx="1" type="body"/>
          </p:nvPr>
        </p:nvSpPr>
        <p:spPr>
          <a:xfrm>
            <a:off x="208950" y="1993500"/>
            <a:ext cx="8334000" cy="14355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SzPts val="1600"/>
              <a:buChar char="●"/>
            </a:pPr>
            <a:r>
              <a:rPr lang="en-US" sz="1600"/>
              <a:t>Funding - Medicaid Waiver benefit</a:t>
            </a:r>
            <a:endParaRPr sz="1600"/>
          </a:p>
          <a:p>
            <a:pPr indent="-330200" lvl="0" marL="457200" rtl="0" algn="l">
              <a:lnSpc>
                <a:spcPct val="95000"/>
              </a:lnSpc>
              <a:spcBef>
                <a:spcPts val="0"/>
              </a:spcBef>
              <a:spcAft>
                <a:spcPts val="0"/>
              </a:spcAft>
              <a:buSzPts val="1600"/>
              <a:buChar char="●"/>
            </a:pPr>
            <a:r>
              <a:rPr lang="en-US" sz="1600"/>
              <a:t>Provider - Employed by PASA</a:t>
            </a:r>
            <a:endParaRPr sz="1600"/>
          </a:p>
          <a:p>
            <a:pPr indent="-330200" lvl="0" marL="457200" rtl="0" algn="l">
              <a:lnSpc>
                <a:spcPct val="95000"/>
              </a:lnSpc>
              <a:spcBef>
                <a:spcPts val="0"/>
              </a:spcBef>
              <a:spcAft>
                <a:spcPts val="0"/>
              </a:spcAft>
              <a:buSzPts val="1600"/>
              <a:buChar char="●"/>
            </a:pPr>
            <a:r>
              <a:rPr lang="en-US" sz="1600"/>
              <a:t>Hours evaluated by case manager</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fb41241306_0_77"/>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sz="4100"/>
              <a:t>Children’s Programs</a:t>
            </a:r>
            <a:endParaRPr sz="4100"/>
          </a:p>
          <a:p>
            <a:pPr indent="0" lvl="0" marL="0" rtl="0" algn="l">
              <a:spcBef>
                <a:spcPts val="0"/>
              </a:spcBef>
              <a:spcAft>
                <a:spcPts val="0"/>
              </a:spcAft>
              <a:buNone/>
            </a:pPr>
            <a:r>
              <a:rPr lang="en-US" sz="4100"/>
              <a:t>Ages 0-18</a:t>
            </a:r>
            <a:endParaRPr sz="4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fb41241306_0_72"/>
          <p:cNvSpPr txBox="1"/>
          <p:nvPr>
            <p:ph type="title"/>
          </p:nvPr>
        </p:nvSpPr>
        <p:spPr>
          <a:xfrm>
            <a:off x="311700"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Pediatric - Home Health or Agency Based</a:t>
            </a:r>
            <a:endParaRPr/>
          </a:p>
        </p:txBody>
      </p:sp>
      <p:graphicFrame>
        <p:nvGraphicFramePr>
          <p:cNvPr id="209" name="Google Shape;209;g2fb41241306_0_72"/>
          <p:cNvGraphicFramePr/>
          <p:nvPr/>
        </p:nvGraphicFramePr>
        <p:xfrm>
          <a:off x="-12" y="1716600"/>
          <a:ext cx="3000000" cy="3000000"/>
        </p:xfrm>
        <a:graphic>
          <a:graphicData uri="http://schemas.openxmlformats.org/drawingml/2006/table">
            <a:tbl>
              <a:tblPr>
                <a:noFill/>
                <a:tableStyleId>{DFA60E73-C1CE-44B9-A99A-55030DFE42E4}</a:tableStyleId>
              </a:tblPr>
              <a:tblGrid>
                <a:gridCol w="1400125"/>
                <a:gridCol w="1238075"/>
                <a:gridCol w="1152800"/>
                <a:gridCol w="1269175"/>
                <a:gridCol w="1191900"/>
                <a:gridCol w="1585975"/>
                <a:gridCol w="1305950"/>
              </a:tblGrid>
              <a:tr h="971550">
                <a:tc>
                  <a:txBody>
                    <a:bodyPr/>
                    <a:lstStyle/>
                    <a:p>
                      <a:pPr indent="0" lvl="0" marL="0" rtl="0" algn="l">
                        <a:spcBef>
                          <a:spcPts val="0"/>
                        </a:spcBef>
                        <a:spcAft>
                          <a:spcPts val="0"/>
                        </a:spcAft>
                        <a:buNone/>
                      </a:pPr>
                      <a:r>
                        <a:t/>
                      </a:r>
                      <a:endParaRPr sz="1300"/>
                    </a:p>
                  </a:txBody>
                  <a:tcPr marT="91425" marB="91425" marR="91425" marL="91425" anchor="ctr"/>
                </a:tc>
                <a:tc>
                  <a:txBody>
                    <a:bodyPr/>
                    <a:lstStyle/>
                    <a:p>
                      <a:pPr indent="0" lvl="0" marL="0" rtl="0" algn="l">
                        <a:spcBef>
                          <a:spcPts val="0"/>
                        </a:spcBef>
                        <a:spcAft>
                          <a:spcPts val="0"/>
                        </a:spcAft>
                        <a:buNone/>
                      </a:pPr>
                      <a:r>
                        <a:rPr b="1" lang="en-US" sz="1300"/>
                        <a:t>Eligible</a:t>
                      </a:r>
                      <a:endParaRPr b="1" sz="1300"/>
                    </a:p>
                    <a:p>
                      <a:pPr indent="0" lvl="0" marL="0" rtl="0" algn="l">
                        <a:spcBef>
                          <a:spcPts val="0"/>
                        </a:spcBef>
                        <a:spcAft>
                          <a:spcPts val="0"/>
                        </a:spcAft>
                        <a:buNone/>
                      </a:pPr>
                      <a:r>
                        <a:rPr b="1" lang="en-US" sz="1300"/>
                        <a:t>Programs</a:t>
                      </a:r>
                      <a:endParaRPr b="1" sz="1300"/>
                    </a:p>
                  </a:txBody>
                  <a:tcPr marT="91425" marB="91425" marR="91425" marL="91425" anchor="ctr"/>
                </a:tc>
                <a:tc>
                  <a:txBody>
                    <a:bodyPr/>
                    <a:lstStyle/>
                    <a:p>
                      <a:pPr indent="0" lvl="0" marL="0" rtl="0" algn="l">
                        <a:spcBef>
                          <a:spcPts val="0"/>
                        </a:spcBef>
                        <a:spcAft>
                          <a:spcPts val="0"/>
                        </a:spcAft>
                        <a:buNone/>
                      </a:pPr>
                      <a:r>
                        <a:rPr b="1" lang="en-US" sz="1300"/>
                        <a:t>Skilled</a:t>
                      </a:r>
                      <a:endParaRPr b="1" sz="1300"/>
                    </a:p>
                  </a:txBody>
                  <a:tcPr marT="91425" marB="91425" marR="91425" marL="91425" anchor="ctr"/>
                </a:tc>
                <a:tc>
                  <a:txBody>
                    <a:bodyPr/>
                    <a:lstStyle/>
                    <a:p>
                      <a:pPr indent="0" lvl="0" marL="0" rtl="0" algn="l">
                        <a:spcBef>
                          <a:spcPts val="0"/>
                        </a:spcBef>
                        <a:spcAft>
                          <a:spcPts val="0"/>
                        </a:spcAft>
                        <a:buNone/>
                      </a:pPr>
                      <a:r>
                        <a:rPr b="1" lang="en-US" sz="1300"/>
                        <a:t>Individual License Required</a:t>
                      </a:r>
                      <a:endParaRPr b="1" sz="13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1300"/>
                        <a:t>Allowed by Parent </a:t>
                      </a:r>
                      <a:endParaRPr b="1" sz="1300"/>
                    </a:p>
                  </a:txBody>
                  <a:tcPr marT="91425" marB="91425" marR="91425" marL="91425" anchor="ctr"/>
                </a:tc>
                <a:tc>
                  <a:txBody>
                    <a:bodyPr/>
                    <a:lstStyle/>
                    <a:p>
                      <a:pPr indent="0" lvl="0" marL="0" rtl="0" algn="l">
                        <a:spcBef>
                          <a:spcPts val="0"/>
                        </a:spcBef>
                        <a:spcAft>
                          <a:spcPts val="0"/>
                        </a:spcAft>
                        <a:buNone/>
                      </a:pPr>
                      <a:r>
                        <a:rPr b="1" lang="en-US" sz="1300"/>
                        <a:t>Hours Evaluated By</a:t>
                      </a:r>
                      <a:endParaRPr b="1" sz="1300"/>
                    </a:p>
                  </a:txBody>
                  <a:tcPr marT="91425" marB="91425" marR="91425" marL="91425" anchor="ctr"/>
                </a:tc>
                <a:tc>
                  <a:txBody>
                    <a:bodyPr/>
                    <a:lstStyle/>
                    <a:p>
                      <a:pPr indent="0" lvl="0" marL="0" rtl="0" algn="l">
                        <a:spcBef>
                          <a:spcPts val="0"/>
                        </a:spcBef>
                        <a:spcAft>
                          <a:spcPts val="0"/>
                        </a:spcAft>
                        <a:buNone/>
                      </a:pPr>
                      <a:r>
                        <a:rPr b="1" lang="en-US" sz="1300"/>
                        <a:t>Limits </a:t>
                      </a:r>
                      <a:endParaRPr b="1" sz="1300"/>
                    </a:p>
                    <a:p>
                      <a:pPr indent="0" lvl="0" marL="0" rtl="0" algn="l">
                        <a:spcBef>
                          <a:spcPts val="0"/>
                        </a:spcBef>
                        <a:spcAft>
                          <a:spcPts val="0"/>
                        </a:spcAft>
                        <a:buNone/>
                      </a:pPr>
                      <a:r>
                        <a:rPr b="1" lang="en-US" sz="1300">
                          <a:solidFill>
                            <a:srgbClr val="0000FF"/>
                          </a:solidFill>
                        </a:rPr>
                        <a:t>(remember EPSDT)</a:t>
                      </a:r>
                      <a:endParaRPr b="1" sz="1300">
                        <a:solidFill>
                          <a:srgbClr val="0000FF"/>
                        </a:solidFill>
                      </a:endParaRPr>
                    </a:p>
                  </a:txBody>
                  <a:tcPr marT="91425" marB="91425" marR="91425" marL="91425" anchor="ctr"/>
                </a:tc>
              </a:tr>
              <a:tr h="971550">
                <a:tc>
                  <a:txBody>
                    <a:bodyPr/>
                    <a:lstStyle/>
                    <a:p>
                      <a:pPr indent="0" lvl="0" marL="0" rtl="0" algn="l">
                        <a:spcBef>
                          <a:spcPts val="0"/>
                        </a:spcBef>
                        <a:spcAft>
                          <a:spcPts val="0"/>
                        </a:spcAft>
                        <a:buNone/>
                      </a:pPr>
                      <a:r>
                        <a:rPr b="1" lang="en-US" sz="1300"/>
                        <a:t>CNA</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l">
                        <a:spcBef>
                          <a:spcPts val="0"/>
                        </a:spcBef>
                        <a:spcAft>
                          <a:spcPts val="0"/>
                        </a:spcAft>
                        <a:buNone/>
                      </a:pPr>
                      <a:r>
                        <a:rPr b="1" lang="en-US" sz="2200">
                          <a:solidFill>
                            <a:srgbClr val="38761D"/>
                          </a:solidFill>
                        </a:rPr>
                        <a:t>✓</a:t>
                      </a:r>
                      <a:endParaRPr b="1" sz="2200">
                        <a:solidFill>
                          <a:srgbClr val="38761D"/>
                        </a:solidFill>
                      </a:endParaRPr>
                    </a:p>
                    <a:p>
                      <a:pPr indent="0" lvl="0" marL="0" rtl="0" algn="l">
                        <a:spcBef>
                          <a:spcPts val="0"/>
                        </a:spcBef>
                        <a:spcAft>
                          <a:spcPts val="0"/>
                        </a:spcAft>
                        <a:buNone/>
                      </a:pPr>
                      <a:r>
                        <a:rPr lang="en-US" sz="1300"/>
                        <a:t>CNA level of care</a:t>
                      </a:r>
                      <a:endParaRPr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400">
                          <a:solidFill>
                            <a:srgbClr val="38761D"/>
                          </a:solidFill>
                        </a:rPr>
                        <a:t>✓</a:t>
                      </a:r>
                      <a:endParaRPr b="1" sz="24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sz="1300" u="sng">
                          <a:solidFill>
                            <a:schemeClr val="hlink"/>
                          </a:solidFill>
                          <a:hlinkClick r:id="rId3"/>
                        </a:rPr>
                        <a:t>PAT</a:t>
                      </a:r>
                      <a:r>
                        <a:rPr lang="en-US" sz="1300"/>
                        <a:t> - Home health agency nurse</a:t>
                      </a:r>
                      <a:endParaRPr sz="1300"/>
                    </a:p>
                  </a:txBody>
                  <a:tcPr marT="91425" marB="91425" marR="91425" marL="91425" anchor="ctr"/>
                </a:tc>
                <a:tc>
                  <a:txBody>
                    <a:bodyPr/>
                    <a:lstStyle/>
                    <a:p>
                      <a:pPr indent="0" lvl="0" marL="0" rtl="0" algn="l">
                        <a:spcBef>
                          <a:spcPts val="0"/>
                        </a:spcBef>
                        <a:spcAft>
                          <a:spcPts val="0"/>
                        </a:spcAft>
                        <a:buNone/>
                      </a:pPr>
                      <a:r>
                        <a:rPr lang="en-US" sz="1300"/>
                        <a:t>10.5hr/day</a:t>
                      </a:r>
                      <a:endParaRPr sz="1300"/>
                    </a:p>
                  </a:txBody>
                  <a:tcPr marT="91425" marB="91425" marR="91425" marL="91425" anchor="ctr"/>
                </a:tc>
              </a:tr>
              <a:tr h="971550">
                <a:tc>
                  <a:txBody>
                    <a:bodyPr/>
                    <a:lstStyle/>
                    <a:p>
                      <a:pPr indent="0" lvl="0" marL="0" rtl="0" algn="l">
                        <a:spcBef>
                          <a:spcPts val="0"/>
                        </a:spcBef>
                        <a:spcAft>
                          <a:spcPts val="0"/>
                        </a:spcAft>
                        <a:buNone/>
                      </a:pPr>
                      <a:r>
                        <a:rPr b="1" lang="en-US" sz="1300"/>
                        <a:t>PDN</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l">
                        <a:spcBef>
                          <a:spcPts val="0"/>
                        </a:spcBef>
                        <a:spcAft>
                          <a:spcPts val="0"/>
                        </a:spcAft>
                        <a:buNone/>
                      </a:pPr>
                      <a:r>
                        <a:rPr b="1" lang="en-US" sz="2200">
                          <a:solidFill>
                            <a:srgbClr val="38761D"/>
                          </a:solidFill>
                        </a:rPr>
                        <a:t>✓</a:t>
                      </a:r>
                      <a:endParaRPr b="1" sz="2200">
                        <a:solidFill>
                          <a:srgbClr val="38761D"/>
                        </a:solidFill>
                      </a:endParaRPr>
                    </a:p>
                    <a:p>
                      <a:pPr indent="0" lvl="0" marL="0" rtl="0" algn="l">
                        <a:spcBef>
                          <a:spcPts val="0"/>
                        </a:spcBef>
                        <a:spcAft>
                          <a:spcPts val="0"/>
                        </a:spcAft>
                        <a:buNone/>
                      </a:pPr>
                      <a:r>
                        <a:rPr lang="en-US" sz="1300"/>
                        <a:t>RN or LPN level of care</a:t>
                      </a:r>
                      <a:endParaRPr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400">
                          <a:solidFill>
                            <a:srgbClr val="38761D"/>
                          </a:solidFill>
                        </a:rPr>
                        <a:t>✓</a:t>
                      </a:r>
                      <a:endParaRPr b="1" sz="24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sz="1300"/>
                        <a:t>Home health agency nurse</a:t>
                      </a:r>
                      <a:endParaRPr sz="1300"/>
                    </a:p>
                  </a:txBody>
                  <a:tcPr marT="91425" marB="91425" marR="91425" marL="91425" anchor="ctr"/>
                </a:tc>
                <a:tc>
                  <a:txBody>
                    <a:bodyPr/>
                    <a:lstStyle/>
                    <a:p>
                      <a:pPr indent="0" lvl="0" marL="0" rtl="0" algn="l">
                        <a:spcBef>
                          <a:spcPts val="0"/>
                        </a:spcBef>
                        <a:spcAft>
                          <a:spcPts val="0"/>
                        </a:spcAft>
                        <a:buNone/>
                      </a:pPr>
                      <a:r>
                        <a:rPr lang="en-US" sz="1300"/>
                        <a:t>24 hr/day</a:t>
                      </a:r>
                      <a:endParaRPr sz="1300"/>
                    </a:p>
                  </a:txBody>
                  <a:tcPr marT="91425" marB="91425" marR="91425" marL="91425" anchor="ctr"/>
                </a:tc>
              </a:tr>
              <a:tr h="971550">
                <a:tc>
                  <a:txBody>
                    <a:bodyPr/>
                    <a:lstStyle/>
                    <a:p>
                      <a:pPr indent="0" lvl="0" marL="0" rtl="0" algn="l">
                        <a:spcBef>
                          <a:spcPts val="0"/>
                        </a:spcBef>
                        <a:spcAft>
                          <a:spcPts val="0"/>
                        </a:spcAft>
                        <a:buNone/>
                      </a:pPr>
                      <a:r>
                        <a:rPr b="1" lang="en-US" sz="1300"/>
                        <a:t>Intermittent Nursing</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tc>
                <a:tc>
                  <a:txBody>
                    <a:bodyPr/>
                    <a:lstStyle/>
                    <a:p>
                      <a:pPr indent="0" lvl="0" marL="0" rtl="0" algn="ctr">
                        <a:spcBef>
                          <a:spcPts val="0"/>
                        </a:spcBef>
                        <a:spcAft>
                          <a:spcPts val="0"/>
                        </a:spcAft>
                        <a:buNone/>
                      </a:pPr>
                      <a:r>
                        <a:rPr b="1" lang="en-US" sz="2400">
                          <a:solidFill>
                            <a:srgbClr val="38761D"/>
                          </a:solidFill>
                        </a:rPr>
                        <a:t>✓</a:t>
                      </a:r>
                      <a:endParaRPr b="1" sz="2400">
                        <a:solidFill>
                          <a:srgbClr val="38761D"/>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tc>
                <a:tc>
                  <a:txBody>
                    <a:bodyPr/>
                    <a:lstStyle/>
                    <a:p>
                      <a:pPr indent="0" lvl="0" marL="0" rtl="0" algn="l">
                        <a:spcBef>
                          <a:spcPts val="0"/>
                        </a:spcBef>
                        <a:spcAft>
                          <a:spcPts val="0"/>
                        </a:spcAft>
                        <a:buNone/>
                      </a:pPr>
                      <a:r>
                        <a:rPr lang="en-US" sz="1300" u="sng">
                          <a:solidFill>
                            <a:schemeClr val="hlink"/>
                          </a:solidFill>
                          <a:hlinkClick r:id="rId4"/>
                        </a:rPr>
                        <a:t>PAT</a:t>
                      </a:r>
                      <a:r>
                        <a:rPr lang="en-US" sz="1300"/>
                        <a:t> - Home health agency nurse</a:t>
                      </a:r>
                      <a:endParaRPr sz="1300"/>
                    </a:p>
                  </a:txBody>
                  <a:tcPr marT="91425" marB="91425" marR="91425" marL="91425" anchor="ctr"/>
                </a:tc>
                <a:tc>
                  <a:txBody>
                    <a:bodyPr/>
                    <a:lstStyle/>
                    <a:p>
                      <a:pPr indent="0" lvl="0" marL="0" rtl="0" algn="l">
                        <a:spcBef>
                          <a:spcPts val="0"/>
                        </a:spcBef>
                        <a:spcAft>
                          <a:spcPts val="0"/>
                        </a:spcAft>
                        <a:buNone/>
                      </a:pPr>
                      <a:r>
                        <a:rPr lang="en-US" sz="1300"/>
                        <a:t>4 visits daily</a:t>
                      </a:r>
                      <a:endParaRPr sz="1300"/>
                    </a:p>
                  </a:txBody>
                  <a:tcPr marT="91425" marB="91425" marR="91425" marL="91425" anchor="ctr"/>
                </a:tc>
              </a:tr>
              <a:tr h="839450">
                <a:tc>
                  <a:txBody>
                    <a:bodyPr/>
                    <a:lstStyle/>
                    <a:p>
                      <a:pPr indent="0" lvl="0" marL="0" rtl="0" algn="l">
                        <a:spcBef>
                          <a:spcPts val="0"/>
                        </a:spcBef>
                        <a:spcAft>
                          <a:spcPts val="0"/>
                        </a:spcAft>
                        <a:buNone/>
                      </a:pPr>
                      <a:r>
                        <a:rPr b="1" lang="en-US" sz="1300"/>
                        <a:t>Pediatric </a:t>
                      </a:r>
                      <a:r>
                        <a:rPr b="1" lang="en-US" sz="1300"/>
                        <a:t>Personal Care</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ctr">
                        <a:spcBef>
                          <a:spcPts val="0"/>
                        </a:spcBef>
                        <a:spcAft>
                          <a:spcPts val="0"/>
                        </a:spcAft>
                        <a:buNone/>
                      </a:pPr>
                      <a:r>
                        <a:rPr lang="en-US" sz="2400">
                          <a:solidFill>
                            <a:srgbClr val="FF0000"/>
                          </a:solidFill>
                        </a:rPr>
                        <a:t>🗶</a:t>
                      </a:r>
                      <a:endParaRPr sz="2400"/>
                    </a:p>
                  </a:txBody>
                  <a:tcPr marT="91425" marB="91425" marR="91425" marL="91425" anchor="ctr"/>
                </a:tc>
                <a:tc>
                  <a:txBody>
                    <a:bodyPr/>
                    <a:lstStyle/>
                    <a:p>
                      <a:pPr indent="0" lvl="0" marL="0" rtl="0" algn="ctr">
                        <a:spcBef>
                          <a:spcPts val="0"/>
                        </a:spcBef>
                        <a:spcAft>
                          <a:spcPts val="0"/>
                        </a:spcAft>
                        <a:buNone/>
                      </a:pPr>
                      <a:r>
                        <a:rPr lang="en-US" sz="2400">
                          <a:solidFill>
                            <a:srgbClr val="FF0000"/>
                          </a:solidFill>
                        </a:rPr>
                        <a:t>🗶</a:t>
                      </a:r>
                      <a:endParaRPr sz="24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2400">
                          <a:solidFill>
                            <a:srgbClr val="FF0000"/>
                          </a:solidFill>
                        </a:rPr>
                        <a:t>🗶</a:t>
                      </a:r>
                      <a:endParaRPr sz="2400"/>
                    </a:p>
                  </a:txBody>
                  <a:tcPr marT="91425" marB="91425" marR="91425" marL="91425" anchor="ctr"/>
                </a:tc>
                <a:tc>
                  <a:txBody>
                    <a:bodyPr/>
                    <a:lstStyle/>
                    <a:p>
                      <a:pPr indent="0" lvl="0" marL="0" rtl="0" algn="l">
                        <a:spcBef>
                          <a:spcPts val="0"/>
                        </a:spcBef>
                        <a:spcAft>
                          <a:spcPts val="0"/>
                        </a:spcAft>
                        <a:buNone/>
                      </a:pPr>
                      <a:r>
                        <a:rPr lang="en-US" sz="1300" u="sng">
                          <a:solidFill>
                            <a:schemeClr val="hlink"/>
                          </a:solidFill>
                          <a:hlinkClick r:id="rId5"/>
                        </a:rPr>
                        <a:t>PCAT</a:t>
                      </a:r>
                      <a:r>
                        <a:rPr lang="en-US" sz="1300"/>
                        <a:t> - Home health agency nurse</a:t>
                      </a:r>
                      <a:endParaRPr sz="1300"/>
                    </a:p>
                  </a:txBody>
                  <a:tcPr marT="91425" marB="91425" marR="91425" marL="91425" anchor="ctr"/>
                </a:tc>
                <a:tc>
                  <a:txBody>
                    <a:bodyPr/>
                    <a:lstStyle/>
                    <a:p>
                      <a:pPr indent="0" lvl="0" marL="0" rtl="0" algn="l">
                        <a:spcBef>
                          <a:spcPts val="0"/>
                        </a:spcBef>
                        <a:spcAft>
                          <a:spcPts val="0"/>
                        </a:spcAft>
                        <a:buNone/>
                      </a:pPr>
                      <a:r>
                        <a:rPr lang="en-US" sz="1300"/>
                        <a:t>8.5hr/day</a:t>
                      </a:r>
                      <a:endParaRPr sz="1300"/>
                    </a:p>
                  </a:txBody>
                  <a:tcPr marT="91425" marB="91425" marR="91425" marL="914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fb41241306_0_93"/>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Pediatric - Participant </a:t>
            </a:r>
            <a:r>
              <a:rPr lang="en-US">
                <a:extLst>
                  <a:ext uri="http://customooxmlschemas.google.com/">
                    <go:slidesCustomData xmlns:go="http://customooxmlschemas.google.com/" textRoundtripDataId="5"/>
                  </a:ext>
                </a:extLst>
              </a:rPr>
              <a:t>Directed</a:t>
            </a:r>
            <a:r>
              <a:rPr lang="en-US"/>
              <a:t> - IHSS</a:t>
            </a:r>
            <a:endParaRPr/>
          </a:p>
        </p:txBody>
      </p:sp>
      <p:graphicFrame>
        <p:nvGraphicFramePr>
          <p:cNvPr id="215" name="Google Shape;215;g2fb41241306_0_93"/>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593975"/>
                <a:gridCol w="1210425"/>
                <a:gridCol w="911150"/>
                <a:gridCol w="1239650"/>
                <a:gridCol w="1126675"/>
                <a:gridCol w="1702275"/>
                <a:gridCol w="1063150"/>
              </a:tblGrid>
              <a:tr h="971550">
                <a:tc>
                  <a:txBody>
                    <a:bodyPr/>
                    <a:lstStyle/>
                    <a:p>
                      <a:pPr indent="0" lvl="0" marL="0" rtl="0" algn="l">
                        <a:spcBef>
                          <a:spcPts val="0"/>
                        </a:spcBef>
                        <a:spcAft>
                          <a:spcPts val="0"/>
                        </a:spcAft>
                        <a:buNone/>
                      </a:pPr>
                      <a:r>
                        <a:rPr b="1" lang="en-US" sz="3900"/>
                        <a:t>IHSS</a:t>
                      </a:r>
                      <a:endParaRPr/>
                    </a:p>
                  </a:txBody>
                  <a:tcPr marT="91425" marB="91425" marR="91425" marL="91425" anchor="ctr"/>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nchor="ctr"/>
                </a:tc>
                <a:tc>
                  <a:txBody>
                    <a:bodyPr/>
                    <a:lstStyle/>
                    <a:p>
                      <a:pPr indent="0" lvl="0" marL="0" rtl="0" algn="l">
                        <a:spcBef>
                          <a:spcPts val="0"/>
                        </a:spcBef>
                        <a:spcAft>
                          <a:spcPts val="0"/>
                        </a:spcAft>
                        <a:buNone/>
                      </a:pPr>
                      <a:r>
                        <a:rPr b="1" lang="en-US"/>
                        <a:t>Skilled</a:t>
                      </a:r>
                      <a:endParaRPr b="1"/>
                    </a:p>
                  </a:txBody>
                  <a:tcPr marT="91425" marB="91425" marR="91425" marL="91425" anchor="ctr"/>
                </a:tc>
                <a:tc>
                  <a:txBody>
                    <a:bodyPr/>
                    <a:lstStyle/>
                    <a:p>
                      <a:pPr indent="0" lvl="0" marL="0" rtl="0" algn="l">
                        <a:spcBef>
                          <a:spcPts val="0"/>
                        </a:spcBef>
                        <a:spcAft>
                          <a:spcPts val="0"/>
                        </a:spcAft>
                        <a:buNone/>
                      </a:pPr>
                      <a:r>
                        <a:rPr b="1" lang="en-US"/>
                        <a:t>Individual License Required</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a:t>
                      </a:r>
                      <a:endParaRPr b="1"/>
                    </a:p>
                  </a:txBody>
                  <a:tcPr marT="91425" marB="91425" marR="91425" marL="91425" anchor="ctr"/>
                </a:tc>
                <a:tc>
                  <a:txBody>
                    <a:bodyPr/>
                    <a:lstStyle/>
                    <a:p>
                      <a:pPr indent="0" lvl="0" marL="0" rtl="0" algn="l">
                        <a:spcBef>
                          <a:spcPts val="0"/>
                        </a:spcBef>
                        <a:spcAft>
                          <a:spcPts val="0"/>
                        </a:spcAft>
                        <a:buNone/>
                      </a:pPr>
                      <a:r>
                        <a:rPr b="1" lang="en-US"/>
                        <a:t>Hours Evaluated By</a:t>
                      </a:r>
                      <a:endParaRPr b="1"/>
                    </a:p>
                  </a:txBody>
                  <a:tcPr marT="91425" marB="91425" marR="91425" marL="91425" anchor="ctr"/>
                </a:tc>
                <a:tc>
                  <a:txBody>
                    <a:bodyPr/>
                    <a:lstStyle/>
                    <a:p>
                      <a:pPr indent="0" lvl="0" marL="0" rtl="0" algn="l">
                        <a:spcBef>
                          <a:spcPts val="0"/>
                        </a:spcBef>
                        <a:spcAft>
                          <a:spcPts val="0"/>
                        </a:spcAft>
                        <a:buNone/>
                      </a:pPr>
                      <a:r>
                        <a:rPr b="1" lang="en-US"/>
                        <a:t>Limits</a:t>
                      </a:r>
                      <a:endParaRPr b="1">
                        <a:solidFill>
                          <a:srgbClr val="0000FF"/>
                        </a:solidFill>
                      </a:endParaRPr>
                    </a:p>
                  </a:txBody>
                  <a:tcPr marT="91425" marB="91425" marR="91425" marL="91425" anchor="ctr"/>
                </a:tc>
              </a:tr>
              <a:tr h="971550">
                <a:tc>
                  <a:txBody>
                    <a:bodyPr/>
                    <a:lstStyle/>
                    <a:p>
                      <a:pPr indent="0" lvl="0" marL="0" rtl="0" algn="l">
                        <a:spcBef>
                          <a:spcPts val="0"/>
                        </a:spcBef>
                        <a:spcAft>
                          <a:spcPts val="0"/>
                        </a:spcAft>
                        <a:buNone/>
                      </a:pPr>
                      <a:r>
                        <a:rPr b="1" lang="en-US" sz="1600"/>
                        <a:t>Health Maintenance Activities</a:t>
                      </a:r>
                      <a:endParaRPr b="1" sz="1600"/>
                    </a:p>
                  </a:txBody>
                  <a:tcPr marT="91425" marB="91425" marR="91425" marL="91425" anchor="ctr"/>
                </a:tc>
                <a:tc>
                  <a:txBody>
                    <a:bodyPr/>
                    <a:lstStyle/>
                    <a:p>
                      <a:pPr indent="0" lvl="0" marL="0" rtl="0" algn="l">
                        <a:spcBef>
                          <a:spcPts val="0"/>
                        </a:spcBef>
                        <a:spcAft>
                          <a:spcPts val="0"/>
                        </a:spcAft>
                        <a:buNone/>
                      </a:pPr>
                      <a:r>
                        <a:rPr lang="en-US"/>
                        <a:t>CHCBS Waiver Only</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RN, or LPN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c>
                  <a:txBody>
                    <a:bodyPr/>
                    <a:lstStyle/>
                    <a:p>
                      <a:pPr indent="0" lvl="0" marL="0" rtl="0" algn="l">
                        <a:spcBef>
                          <a:spcPts val="0"/>
                        </a:spcBef>
                        <a:spcAft>
                          <a:spcPts val="0"/>
                        </a:spcAft>
                        <a:buNone/>
                      </a:pPr>
                      <a:r>
                        <a:rPr lang="en-US"/>
                        <a:t>24 hr/day</a:t>
                      </a:r>
                      <a:endParaRPr/>
                    </a:p>
                  </a:txBody>
                  <a:tcPr marT="91425" marB="91425" marR="91425" marL="91425" anchor="ctr"/>
                </a:tc>
              </a:tr>
            </a:tbl>
          </a:graphicData>
        </a:graphic>
      </p:graphicFrame>
      <p:sp>
        <p:nvSpPr>
          <p:cNvPr id="216" name="Google Shape;216;g2fb41241306_0_93"/>
          <p:cNvSpPr txBox="1"/>
          <p:nvPr/>
        </p:nvSpPr>
        <p:spPr>
          <a:xfrm>
            <a:off x="311725" y="5000950"/>
            <a:ext cx="73974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u="sng">
                <a:solidFill>
                  <a:schemeClr val="hlink"/>
                </a:solidFill>
                <a:latin typeface="Roboto"/>
                <a:ea typeface="Roboto"/>
                <a:cs typeface="Roboto"/>
                <a:sym typeface="Roboto"/>
                <a:hlinkClick r:id="rId3"/>
              </a:rPr>
              <a:t>HMA Guide </a:t>
            </a:r>
            <a:endParaRPr sz="1700">
              <a:solidFill>
                <a:schemeClr val="dk2"/>
              </a:solidFill>
              <a:latin typeface="Roboto"/>
              <a:ea typeface="Roboto"/>
              <a:cs typeface="Roboto"/>
              <a:sym typeface="Roboto"/>
            </a:endParaRPr>
          </a:p>
          <a:p>
            <a:pPr indent="0" lvl="0" marL="0" rtl="0" algn="l">
              <a:spcBef>
                <a:spcPts val="0"/>
              </a:spcBef>
              <a:spcAft>
                <a:spcPts val="0"/>
              </a:spcAft>
              <a:buNone/>
            </a:pPr>
            <a:r>
              <a:t/>
            </a:r>
            <a:endParaRPr sz="1700">
              <a:solidFill>
                <a:schemeClr val="dk2"/>
              </a:solidFill>
              <a:latin typeface="Roboto"/>
              <a:ea typeface="Roboto"/>
              <a:cs typeface="Roboto"/>
              <a:sym typeface="Roboto"/>
            </a:endParaRPr>
          </a:p>
          <a:p>
            <a:pPr indent="0" lvl="0" marL="0" rtl="0" algn="l">
              <a:spcBef>
                <a:spcPts val="0"/>
              </a:spcBef>
              <a:spcAft>
                <a:spcPts val="0"/>
              </a:spcAft>
              <a:buNone/>
            </a:pPr>
            <a:r>
              <a:rPr lang="en-US" sz="1700" u="sng">
                <a:solidFill>
                  <a:schemeClr val="hlink"/>
                </a:solidFill>
                <a:latin typeface="Roboto"/>
                <a:ea typeface="Roboto"/>
                <a:cs typeface="Roboto"/>
                <a:sym typeface="Roboto"/>
                <a:hlinkClick r:id="rId4"/>
              </a:rPr>
              <a:t>IHSS Calculator</a:t>
            </a:r>
            <a:endParaRPr sz="1700">
              <a:solidFill>
                <a:schemeClr val="dk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fb41241306_0_104"/>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Pediatric - Waiver Services</a:t>
            </a:r>
            <a:endParaRPr/>
          </a:p>
        </p:txBody>
      </p:sp>
      <p:graphicFrame>
        <p:nvGraphicFramePr>
          <p:cNvPr id="222" name="Google Shape;222;g2fb41241306_0_104"/>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597300"/>
                <a:gridCol w="1205050"/>
                <a:gridCol w="955600"/>
                <a:gridCol w="1202450"/>
                <a:gridCol w="1071750"/>
                <a:gridCol w="1312650"/>
                <a:gridCol w="1517850"/>
              </a:tblGrid>
              <a:tr h="971550">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nchor="ctr"/>
                </a:tc>
                <a:tc>
                  <a:txBody>
                    <a:bodyPr/>
                    <a:lstStyle/>
                    <a:p>
                      <a:pPr indent="0" lvl="0" marL="0" rtl="0" algn="l">
                        <a:spcBef>
                          <a:spcPts val="0"/>
                        </a:spcBef>
                        <a:spcAft>
                          <a:spcPts val="0"/>
                        </a:spcAft>
                        <a:buNone/>
                      </a:pPr>
                      <a:r>
                        <a:rPr b="1" lang="en-US"/>
                        <a:t>Skilled</a:t>
                      </a:r>
                      <a:endParaRPr b="1"/>
                    </a:p>
                  </a:txBody>
                  <a:tcPr marT="91425" marB="91425" marR="91425" marL="91425" anchor="ctr"/>
                </a:tc>
                <a:tc>
                  <a:txBody>
                    <a:bodyPr/>
                    <a:lstStyle/>
                    <a:p>
                      <a:pPr indent="0" lvl="0" marL="0" rtl="0" algn="l">
                        <a:spcBef>
                          <a:spcPts val="0"/>
                        </a:spcBef>
                        <a:spcAft>
                          <a:spcPts val="0"/>
                        </a:spcAft>
                        <a:buNone/>
                      </a:pPr>
                      <a:r>
                        <a:rPr b="1" lang="en-US"/>
                        <a:t>Individual License Required</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a:t>
                      </a:r>
                      <a:endParaRPr b="1"/>
                    </a:p>
                  </a:txBody>
                  <a:tcPr marT="91425" marB="91425" marR="91425" marL="91425" anchor="ctr"/>
                </a:tc>
                <a:tc>
                  <a:txBody>
                    <a:bodyPr/>
                    <a:lstStyle/>
                    <a:p>
                      <a:pPr indent="0" lvl="0" marL="0" rtl="0" algn="l">
                        <a:spcBef>
                          <a:spcPts val="0"/>
                        </a:spcBef>
                        <a:spcAft>
                          <a:spcPts val="0"/>
                        </a:spcAft>
                        <a:buNone/>
                      </a:pPr>
                      <a:r>
                        <a:rPr b="1" lang="en-US"/>
                        <a:t>Hours Evaluated By</a:t>
                      </a:r>
                      <a:endParaRPr b="1"/>
                    </a:p>
                  </a:txBody>
                  <a:tcPr marT="91425" marB="91425" marR="91425" marL="91425" anchor="ctr"/>
                </a:tc>
                <a:tc>
                  <a:txBody>
                    <a:bodyPr/>
                    <a:lstStyle/>
                    <a:p>
                      <a:pPr indent="0" lvl="0" marL="0" rtl="0" algn="l">
                        <a:spcBef>
                          <a:spcPts val="0"/>
                        </a:spcBef>
                        <a:spcAft>
                          <a:spcPts val="0"/>
                        </a:spcAft>
                        <a:buNone/>
                      </a:pPr>
                      <a:r>
                        <a:rPr b="1" lang="en-US"/>
                        <a:t>Limits</a:t>
                      </a:r>
                      <a:endParaRPr b="1">
                        <a:solidFill>
                          <a:srgbClr val="0000FF"/>
                        </a:solidFill>
                      </a:endParaRPr>
                    </a:p>
                  </a:txBody>
                  <a:tcPr marT="91425" marB="91425" marR="91425" marL="91425" anchor="ctr">
                    <a:lnR cap="flat" cmpd="sng" w="9525">
                      <a:solidFill>
                        <a:srgbClr val="9E9E9E"/>
                      </a:solidFill>
                      <a:prstDash val="solid"/>
                      <a:round/>
                      <a:headEnd len="sm" w="sm" type="none"/>
                      <a:tailEnd len="sm" w="sm" type="none"/>
                    </a:lnR>
                  </a:tcPr>
                </a:tc>
              </a:tr>
              <a:tr h="971550">
                <a:tc>
                  <a:txBody>
                    <a:bodyPr/>
                    <a:lstStyle/>
                    <a:p>
                      <a:pPr indent="0" lvl="0" marL="0" rtl="0" algn="l">
                        <a:spcBef>
                          <a:spcPts val="0"/>
                        </a:spcBef>
                        <a:spcAft>
                          <a:spcPts val="0"/>
                        </a:spcAft>
                        <a:buNone/>
                      </a:pPr>
                      <a:r>
                        <a:rPr b="1" lang="en-US" sz="1600"/>
                        <a:t>Respite</a:t>
                      </a:r>
                      <a:endParaRPr b="1" sz="1600"/>
                    </a:p>
                  </a:txBody>
                  <a:tcPr marT="91425" marB="91425" marR="91425" marL="91425" anchor="ctr"/>
                </a:tc>
                <a:tc>
                  <a:txBody>
                    <a:bodyPr/>
                    <a:lstStyle/>
                    <a:p>
                      <a:pPr indent="0" lvl="0" marL="0" rtl="0" algn="l">
                        <a:spcBef>
                          <a:spcPts val="0"/>
                        </a:spcBef>
                        <a:spcAft>
                          <a:spcPts val="0"/>
                        </a:spcAft>
                        <a:buNone/>
                      </a:pPr>
                      <a:r>
                        <a:rPr lang="en-US"/>
                        <a:t>CES, CHRP, CLLI waivers</a:t>
                      </a:r>
                      <a:endParaRPr/>
                    </a:p>
                  </a:txBody>
                  <a:tcPr marT="91425" marB="91425" marR="91425" marL="91425" anchor="ctr"/>
                </a:tc>
                <a:tc>
                  <a:txBody>
                    <a:bodyPr/>
                    <a:lstStyle/>
                    <a:p>
                      <a:pPr indent="0" lvl="0" marL="0" rtl="0" algn="ctr">
                        <a:spcBef>
                          <a:spcPts val="0"/>
                        </a:spcBef>
                        <a:spcAft>
                          <a:spcPts val="0"/>
                        </a:spcAft>
                        <a:buNone/>
                      </a:pPr>
                      <a:r>
                        <a:rPr b="1" lang="en-US" sz="2500">
                          <a:solidFill>
                            <a:srgbClr val="38761D"/>
                          </a:solidFill>
                        </a:rPr>
                        <a:t>✓ </a:t>
                      </a:r>
                      <a:r>
                        <a:rPr b="1" lang="en-US" sz="1700">
                          <a:solidFill>
                            <a:schemeClr val="dk1"/>
                          </a:solidFill>
                        </a:rPr>
                        <a:t>or </a:t>
                      </a:r>
                      <a:r>
                        <a:rPr lang="en-US" sz="2500">
                          <a:solidFill>
                            <a:srgbClr val="FF0000"/>
                          </a:solidFill>
                        </a:rPr>
                        <a: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500">
                          <a:solidFill>
                            <a:srgbClr val="38761D"/>
                          </a:solidFill>
                        </a:rPr>
                        <a:t>✓ </a:t>
                      </a:r>
                      <a:r>
                        <a:rPr b="1" lang="en-US" sz="1700">
                          <a:solidFill>
                            <a:schemeClr val="dk1"/>
                          </a:solidFill>
                        </a:rPr>
                        <a:t>or </a:t>
                      </a: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c>
                  <a:txBody>
                    <a:bodyPr/>
                    <a:lstStyle/>
                    <a:p>
                      <a:pPr indent="0" lvl="0" marL="0" rtl="0" algn="l">
                        <a:spcBef>
                          <a:spcPts val="0"/>
                        </a:spcBef>
                        <a:spcAft>
                          <a:spcPts val="0"/>
                        </a:spcAft>
                        <a:buNone/>
                      </a:pPr>
                      <a:r>
                        <a:rPr lang="en-US"/>
                        <a:t>Different limits for each waiver </a:t>
                      </a:r>
                      <a:endParaRPr/>
                    </a:p>
                  </a:txBody>
                  <a:tcPr marT="91425" marB="91425" marR="91425" marL="91425" anchor="ctr">
                    <a:lnR cap="flat" cmpd="sng" w="9525">
                      <a:solidFill>
                        <a:srgbClr val="9E9E9E"/>
                      </a:solidFill>
                      <a:prstDash val="solid"/>
                      <a:round/>
                      <a:headEnd len="sm" w="sm" type="none"/>
                      <a:tailEnd len="sm" w="sm" type="none"/>
                    </a:lnR>
                  </a:tcPr>
                </a:tc>
              </a:tr>
              <a:tr h="971550">
                <a:tc>
                  <a:txBody>
                    <a:bodyPr/>
                    <a:lstStyle/>
                    <a:p>
                      <a:pPr indent="0" lvl="0" marL="0" rtl="0" algn="l">
                        <a:spcBef>
                          <a:spcPts val="0"/>
                        </a:spcBef>
                        <a:spcAft>
                          <a:spcPts val="0"/>
                        </a:spcAft>
                        <a:buNone/>
                      </a:pPr>
                      <a:r>
                        <a:rPr b="1" lang="en-US" sz="1600"/>
                        <a:t>Community Connector</a:t>
                      </a:r>
                      <a:endParaRPr b="1" sz="1600"/>
                    </a:p>
                  </a:txBody>
                  <a:tcPr marT="91425" marB="91425" marR="91425" marL="91425" anchor="ctr"/>
                </a:tc>
                <a:tc>
                  <a:txBody>
                    <a:bodyPr/>
                    <a:lstStyle/>
                    <a:p>
                      <a:pPr indent="0" lvl="0" marL="0" rtl="0" algn="l">
                        <a:spcBef>
                          <a:spcPts val="0"/>
                        </a:spcBef>
                        <a:spcAft>
                          <a:spcPts val="0"/>
                        </a:spcAft>
                        <a:buNone/>
                      </a:pPr>
                      <a:r>
                        <a:rPr lang="en-US"/>
                        <a:t>CES, CHRP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p>
                      <a:pPr indent="0" lvl="0" marL="0" rtl="0" algn="ctr">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c>
                  <a:txBody>
                    <a:bodyPr/>
                    <a:lstStyle/>
                    <a:p>
                      <a:pPr indent="0" lvl="0" marL="0" rtl="0" algn="l">
                        <a:spcBef>
                          <a:spcPts val="0"/>
                        </a:spcBef>
                        <a:spcAft>
                          <a:spcPts val="0"/>
                        </a:spcAft>
                        <a:buNone/>
                      </a:pPr>
                      <a:r>
                        <a:rPr lang="en-US"/>
                        <a:t>Average of 10 hours per week when provided by parent</a:t>
                      </a:r>
                      <a:endParaRPr/>
                    </a:p>
                  </a:txBody>
                  <a:tcPr marT="91425" marB="91425" marR="91425" marL="91425" anchor="ctr">
                    <a:lnR cap="flat" cmpd="sng" w="9525">
                      <a:solidFill>
                        <a:srgbClr val="9E9E9E"/>
                      </a:solidFill>
                      <a:prstDash val="solid"/>
                      <a:round/>
                      <a:headEnd len="sm" w="sm" type="none"/>
                      <a:tailEnd len="sm" w="sm" type="none"/>
                    </a:lnR>
                  </a:tcPr>
                </a:tc>
              </a:tr>
              <a:tr h="971550">
                <a:tc>
                  <a:txBody>
                    <a:bodyPr/>
                    <a:lstStyle/>
                    <a:p>
                      <a:pPr indent="0" lvl="0" marL="0" rtl="0" algn="l">
                        <a:spcBef>
                          <a:spcPts val="0"/>
                        </a:spcBef>
                        <a:spcAft>
                          <a:spcPts val="0"/>
                        </a:spcAft>
                        <a:buNone/>
                      </a:pPr>
                      <a:r>
                        <a:rPr b="1" lang="en-US" sz="1600"/>
                        <a:t>Homemaker - basic and enhanced</a:t>
                      </a:r>
                      <a:endParaRPr b="1" sz="1600"/>
                    </a:p>
                  </a:txBody>
                  <a:tcPr marT="91425" marB="91425" marR="91425" marL="91425" anchor="ctr"/>
                </a:tc>
                <a:tc>
                  <a:txBody>
                    <a:bodyPr/>
                    <a:lstStyle/>
                    <a:p>
                      <a:pPr indent="0" lvl="0" marL="0" rtl="0" algn="l">
                        <a:spcBef>
                          <a:spcPts val="0"/>
                        </a:spcBef>
                        <a:spcAft>
                          <a:spcPts val="0"/>
                        </a:spcAft>
                        <a:buNone/>
                      </a:pPr>
                      <a:r>
                        <a:rPr lang="en-US"/>
                        <a:t>CES waiver</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l">
                        <a:spcBef>
                          <a:spcPts val="0"/>
                        </a:spcBef>
                        <a:spcAft>
                          <a:spcPts val="0"/>
                        </a:spcAft>
                        <a:buNone/>
                      </a:pPr>
                      <a:r>
                        <a:rPr lang="en-US"/>
                        <a:t>Case Manager</a:t>
                      </a:r>
                      <a:endParaRPr/>
                    </a:p>
                  </a:txBody>
                  <a:tcPr marT="91425" marB="91425" marR="91425" marL="91425" anchor="ctr"/>
                </a:tc>
                <a:tc>
                  <a:txBody>
                    <a:bodyPr/>
                    <a:lstStyle/>
                    <a:p>
                      <a:pPr indent="0" lvl="0" marL="0" rtl="0" algn="l">
                        <a:spcBef>
                          <a:spcPts val="0"/>
                        </a:spcBef>
                        <a:spcAft>
                          <a:spcPts val="0"/>
                        </a:spcAft>
                        <a:buNone/>
                      </a:pPr>
                      <a:r>
                        <a:rPr lang="en-US"/>
                        <a:t>Average of 10 hours per week when provided by parent</a:t>
                      </a:r>
                      <a:endParaRPr/>
                    </a:p>
                  </a:txBody>
                  <a:tcPr marT="91425" marB="91425" marR="91425" marL="91425" anchor="ctr">
                    <a:lnR cap="flat" cmpd="sng" w="9525">
                      <a:solidFill>
                        <a:srgbClr val="9E9E9E"/>
                      </a:solidFill>
                      <a:prstDash val="solid"/>
                      <a:round/>
                      <a:headEnd len="sm" w="sm" type="none"/>
                      <a:tailEnd len="sm" w="sm" type="none"/>
                    </a:lnR>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fb41241306_0_113"/>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sz="4100"/>
              <a:t>Adult</a:t>
            </a:r>
            <a:r>
              <a:rPr lang="en-US" sz="4100"/>
              <a:t> Programs</a:t>
            </a:r>
            <a:endParaRPr sz="4100"/>
          </a:p>
          <a:p>
            <a:pPr indent="0" lvl="0" marL="0" rtl="0" algn="l">
              <a:spcBef>
                <a:spcPts val="0"/>
              </a:spcBef>
              <a:spcAft>
                <a:spcPts val="0"/>
              </a:spcAft>
              <a:buNone/>
            </a:pPr>
            <a:r>
              <a:rPr lang="en-US" sz="4100"/>
              <a:t>Ages 18 and older</a:t>
            </a:r>
            <a:endParaRPr sz="4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2fb41241306_0_0"/>
          <p:cNvSpPr txBox="1"/>
          <p:nvPr>
            <p:ph type="title"/>
          </p:nvPr>
        </p:nvSpPr>
        <p:spPr>
          <a:xfrm>
            <a:off x="335700" y="146100"/>
            <a:ext cx="422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4200"/>
              <a:t>Caregiver Conversations</a:t>
            </a:r>
            <a:endParaRPr sz="4200"/>
          </a:p>
        </p:txBody>
      </p:sp>
      <p:sp>
        <p:nvSpPr>
          <p:cNvPr id="76" name="Google Shape;76;g2fb41241306_0_0"/>
          <p:cNvSpPr txBox="1"/>
          <p:nvPr/>
        </p:nvSpPr>
        <p:spPr>
          <a:xfrm>
            <a:off x="587656" y="1330871"/>
            <a:ext cx="3868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Webinars on the first Thursday of every 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7:00 PM-8:30 PM</a:t>
            </a:r>
            <a:endParaRPr b="0" i="0" sz="1400" u="none" cap="none" strike="noStrike">
              <a:solidFill>
                <a:srgbClr val="000000"/>
              </a:solidFill>
              <a:latin typeface="Arial"/>
              <a:ea typeface="Arial"/>
              <a:cs typeface="Arial"/>
              <a:sym typeface="Arial"/>
            </a:endParaRPr>
          </a:p>
        </p:txBody>
      </p:sp>
      <p:sp>
        <p:nvSpPr>
          <p:cNvPr id="77" name="Google Shape;77;g2fb41241306_0_0"/>
          <p:cNvSpPr txBox="1"/>
          <p:nvPr/>
        </p:nvSpPr>
        <p:spPr>
          <a:xfrm>
            <a:off x="174250" y="2453175"/>
            <a:ext cx="4494900" cy="4300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800"/>
              <a:buFont typeface="Arial"/>
              <a:buNone/>
            </a:pPr>
            <a:r>
              <a:rPr b="0" i="0" lang="en-US" sz="1800" u="none" cap="none" strike="noStrike">
                <a:solidFill>
                  <a:schemeClr val="dk2"/>
                </a:solidFill>
                <a:latin typeface="Calibri"/>
                <a:ea typeface="Calibri"/>
                <a:cs typeface="Calibri"/>
                <a:sym typeface="Calibri"/>
              </a:rPr>
              <a:t>We know your time is precious we and are committed to providing information in a specific timeline.</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1800" u="none" cap="none" strike="noStrike">
                <a:solidFill>
                  <a:schemeClr val="dk2"/>
                </a:solidFill>
                <a:latin typeface="Calibri"/>
                <a:ea typeface="Calibri"/>
                <a:cs typeface="Calibri"/>
                <a:sym typeface="Calibri"/>
              </a:rPr>
              <a:t>Our timeline:</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0" lang="en-US" sz="1800" u="none" cap="none" strike="noStrike">
                <a:solidFill>
                  <a:schemeClr val="dk2"/>
                </a:solidFill>
                <a:latin typeface="Calibri"/>
                <a:ea typeface="Calibri"/>
                <a:cs typeface="Calibri"/>
                <a:sym typeface="Calibri"/>
              </a:rPr>
              <a:t>		7:00-7:</a:t>
            </a:r>
            <a:r>
              <a:rPr lang="en-US" sz="1800">
                <a:solidFill>
                  <a:schemeClr val="dk2"/>
                </a:solidFill>
                <a:latin typeface="Calibri"/>
                <a:ea typeface="Calibri"/>
                <a:cs typeface="Calibri"/>
                <a:sym typeface="Calibri"/>
              </a:rPr>
              <a:t>05</a:t>
            </a:r>
            <a:r>
              <a:rPr b="0" i="0" lang="en-US" sz="1800" u="none" cap="none" strike="noStrike">
                <a:solidFill>
                  <a:schemeClr val="dk2"/>
                </a:solidFill>
                <a:latin typeface="Calibri"/>
                <a:ea typeface="Calibri"/>
                <a:cs typeface="Calibri"/>
                <a:sym typeface="Calibri"/>
              </a:rPr>
              <a:t>  Intros and Overview</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0" lang="en-US" sz="1800" u="none" cap="none" strike="noStrike">
                <a:solidFill>
                  <a:schemeClr val="dk2"/>
                </a:solidFill>
                <a:latin typeface="Calibri"/>
                <a:ea typeface="Calibri"/>
                <a:cs typeface="Calibri"/>
                <a:sym typeface="Calibri"/>
              </a:rPr>
              <a:t>		7:</a:t>
            </a:r>
            <a:r>
              <a:rPr lang="en-US" sz="1800">
                <a:solidFill>
                  <a:schemeClr val="dk2"/>
                </a:solidFill>
                <a:latin typeface="Calibri"/>
                <a:ea typeface="Calibri"/>
                <a:cs typeface="Calibri"/>
                <a:sym typeface="Calibri"/>
              </a:rPr>
              <a:t>05</a:t>
            </a:r>
            <a:r>
              <a:rPr b="0" i="0" lang="en-US" sz="1800" u="none" cap="none" strike="noStrike">
                <a:solidFill>
                  <a:schemeClr val="dk2"/>
                </a:solidFill>
                <a:latin typeface="Calibri"/>
                <a:ea typeface="Calibri"/>
                <a:cs typeface="Calibri"/>
                <a:sym typeface="Calibri"/>
              </a:rPr>
              <a:t>-8:</a:t>
            </a:r>
            <a:r>
              <a:rPr lang="en-US" sz="1800">
                <a:solidFill>
                  <a:schemeClr val="dk2"/>
                </a:solidFill>
                <a:latin typeface="Calibri"/>
                <a:ea typeface="Calibri"/>
                <a:cs typeface="Calibri"/>
                <a:sym typeface="Calibri"/>
              </a:rPr>
              <a:t>15</a:t>
            </a:r>
            <a:r>
              <a:rPr b="0" i="0" lang="en-US" sz="1800" u="none" cap="none" strike="noStrike">
                <a:solidFill>
                  <a:schemeClr val="dk2"/>
                </a:solidFill>
                <a:latin typeface="Calibri"/>
                <a:ea typeface="Calibri"/>
                <a:cs typeface="Calibri"/>
                <a:sym typeface="Calibri"/>
              </a:rPr>
              <a:t> Information</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700"/>
              <a:buFont typeface="Arial"/>
              <a:buNone/>
            </a:pPr>
            <a:r>
              <a:rPr b="0" i="0" lang="en-US" sz="1800" u="none" cap="none" strike="noStrike">
                <a:solidFill>
                  <a:schemeClr val="dk2"/>
                </a:solidFill>
                <a:latin typeface="Calibri"/>
                <a:ea typeface="Calibri"/>
                <a:cs typeface="Calibri"/>
                <a:sym typeface="Calibri"/>
              </a:rPr>
              <a:t>		8:</a:t>
            </a:r>
            <a:r>
              <a:rPr lang="en-US" sz="1800">
                <a:solidFill>
                  <a:schemeClr val="dk2"/>
                </a:solidFill>
                <a:latin typeface="Calibri"/>
                <a:ea typeface="Calibri"/>
                <a:cs typeface="Calibri"/>
                <a:sym typeface="Calibri"/>
              </a:rPr>
              <a:t>15</a:t>
            </a:r>
            <a:r>
              <a:rPr b="0" i="0" lang="en-US" sz="1800" u="none" cap="none" strike="noStrike">
                <a:solidFill>
                  <a:schemeClr val="dk2"/>
                </a:solidFill>
                <a:latin typeface="Calibri"/>
                <a:ea typeface="Calibri"/>
                <a:cs typeface="Calibri"/>
                <a:sym typeface="Calibri"/>
              </a:rPr>
              <a:t>-8:30 Questions/Answers</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1800" u="none" cap="none" strike="noStrike">
                <a:solidFill>
                  <a:schemeClr val="dk2"/>
                </a:solidFill>
                <a:latin typeface="Calibri"/>
                <a:ea typeface="Calibri"/>
                <a:cs typeface="Calibri"/>
                <a:sym typeface="Calibri"/>
              </a:rPr>
              <a:t>NOTE: </a:t>
            </a:r>
            <a:r>
              <a:rPr b="0" i="0" lang="en-US" sz="1800" u="none" cap="none" strike="noStrike">
                <a:solidFill>
                  <a:schemeClr val="dk2"/>
                </a:solidFill>
                <a:latin typeface="Calibri"/>
                <a:ea typeface="Calibri"/>
                <a:cs typeface="Calibri"/>
                <a:sym typeface="Calibri"/>
              </a:rPr>
              <a:t>Please do not share private health information, as we are recording this webinar. If you have questions that are of a more private nature, one of our staff will connect with you, at another time.</a:t>
            </a:r>
            <a:endParaRPr b="0" i="0" sz="1800" u="none" cap="none" strike="noStrike">
              <a:solidFill>
                <a:schemeClr val="dk2"/>
              </a:solidFill>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1400"/>
              <a:buFont typeface="Arial"/>
              <a:buNone/>
            </a:pPr>
            <a:r>
              <a:rPr lang="en-US" sz="1800" u="sng">
                <a:solidFill>
                  <a:schemeClr val="hlink"/>
                </a:solidFill>
                <a:latin typeface="Calibri"/>
                <a:ea typeface="Calibri"/>
                <a:cs typeface="Calibri"/>
                <a:sym typeface="Calibri"/>
                <a:hlinkClick r:id="rId3"/>
              </a:rPr>
              <a:t>info@familyvoicesco.org</a:t>
            </a:r>
            <a:r>
              <a:rPr lang="en-US" sz="1800">
                <a:solidFill>
                  <a:schemeClr val="dk2"/>
                </a:solidFill>
                <a:latin typeface="Calibri"/>
                <a:ea typeface="Calibri"/>
                <a:cs typeface="Calibri"/>
                <a:sym typeface="Calibri"/>
              </a:rPr>
              <a:t>    303-877-1747</a:t>
            </a:r>
            <a:endParaRPr b="0" i="0" sz="1400" u="none" cap="none" strike="noStrike">
              <a:solidFill>
                <a:srgbClr val="000000"/>
              </a:solidFill>
              <a:latin typeface="Calibri"/>
              <a:ea typeface="Calibri"/>
              <a:cs typeface="Calibri"/>
              <a:sym typeface="Calibri"/>
            </a:endParaRPr>
          </a:p>
        </p:txBody>
      </p:sp>
      <p:pic>
        <p:nvPicPr>
          <p:cNvPr id="78" name="Google Shape;78;g2fb41241306_0_0"/>
          <p:cNvPicPr preferRelativeResize="0"/>
          <p:nvPr/>
        </p:nvPicPr>
        <p:blipFill rotWithShape="1">
          <a:blip r:embed="rId4">
            <a:alphaModFix/>
          </a:blip>
          <a:srcRect b="11067" l="28468" r="4516" t="10439"/>
          <a:stretch/>
        </p:blipFill>
        <p:spPr>
          <a:xfrm>
            <a:off x="4759975" y="105728"/>
            <a:ext cx="4384026" cy="6646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fb41241306_0_117"/>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a:t>
            </a:r>
            <a:r>
              <a:rPr lang="en-US"/>
              <a:t> - Home Health or Agency Based</a:t>
            </a:r>
            <a:endParaRPr/>
          </a:p>
        </p:txBody>
      </p:sp>
      <p:graphicFrame>
        <p:nvGraphicFramePr>
          <p:cNvPr id="233" name="Google Shape;233;g2fb41241306_0_117"/>
          <p:cNvGraphicFramePr/>
          <p:nvPr/>
        </p:nvGraphicFramePr>
        <p:xfrm>
          <a:off x="156263" y="1652375"/>
          <a:ext cx="3000000" cy="3000000"/>
        </p:xfrm>
        <a:graphic>
          <a:graphicData uri="http://schemas.openxmlformats.org/drawingml/2006/table">
            <a:tbl>
              <a:tblPr>
                <a:noFill/>
                <a:tableStyleId>{DFA60E73-C1CE-44B9-A99A-55030DFE42E4}</a:tableStyleId>
              </a:tblPr>
              <a:tblGrid>
                <a:gridCol w="1129325"/>
                <a:gridCol w="1125525"/>
                <a:gridCol w="1105250"/>
                <a:gridCol w="1182275"/>
                <a:gridCol w="1144325"/>
                <a:gridCol w="1822850"/>
                <a:gridCol w="1321975"/>
              </a:tblGrid>
              <a:tr h="971550">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nchor="ctr"/>
                </a:tc>
                <a:tc>
                  <a:txBody>
                    <a:bodyPr/>
                    <a:lstStyle/>
                    <a:p>
                      <a:pPr indent="0" lvl="0" marL="0" rtl="0" algn="l">
                        <a:spcBef>
                          <a:spcPts val="0"/>
                        </a:spcBef>
                        <a:spcAft>
                          <a:spcPts val="0"/>
                        </a:spcAft>
                        <a:buNone/>
                      </a:pPr>
                      <a:r>
                        <a:rPr b="1" lang="en-US"/>
                        <a:t>Skilled</a:t>
                      </a:r>
                      <a:endParaRPr b="1"/>
                    </a:p>
                  </a:txBody>
                  <a:tcPr marT="91425" marB="91425" marR="91425" marL="91425" anchor="ctr"/>
                </a:tc>
                <a:tc>
                  <a:txBody>
                    <a:bodyPr/>
                    <a:lstStyle/>
                    <a:p>
                      <a:pPr indent="0" lvl="0" marL="0" rtl="0" algn="l">
                        <a:spcBef>
                          <a:spcPts val="0"/>
                        </a:spcBef>
                        <a:spcAft>
                          <a:spcPts val="0"/>
                        </a:spcAft>
                        <a:buNone/>
                      </a:pPr>
                      <a:r>
                        <a:rPr b="1" lang="en-US"/>
                        <a:t>Individual License Required</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nchor="ctr"/>
                </a:tc>
                <a:tc>
                  <a:txBody>
                    <a:bodyPr/>
                    <a:lstStyle/>
                    <a:p>
                      <a:pPr indent="0" lvl="0" marL="0" rtl="0" algn="l">
                        <a:spcBef>
                          <a:spcPts val="0"/>
                        </a:spcBef>
                        <a:spcAft>
                          <a:spcPts val="0"/>
                        </a:spcAft>
                        <a:buNone/>
                      </a:pPr>
                      <a:r>
                        <a:rPr b="1" lang="en-US"/>
                        <a:t>Hours Evaluated By</a:t>
                      </a:r>
                      <a:endParaRPr b="1"/>
                    </a:p>
                  </a:txBody>
                  <a:tcPr marT="91425" marB="91425" marR="91425" marL="91425" anchor="ctr"/>
                </a:tc>
                <a:tc>
                  <a:txBody>
                    <a:bodyPr/>
                    <a:lstStyle/>
                    <a:p>
                      <a:pPr indent="0" lvl="0" marL="0" rtl="0" algn="l">
                        <a:spcBef>
                          <a:spcPts val="0"/>
                        </a:spcBef>
                        <a:spcAft>
                          <a:spcPts val="0"/>
                        </a:spcAft>
                        <a:buNone/>
                      </a:pPr>
                      <a:r>
                        <a:rPr b="1" lang="en-US"/>
                        <a:t>Limits </a:t>
                      </a:r>
                      <a:endParaRPr b="1"/>
                    </a:p>
                    <a:p>
                      <a:pPr indent="0" lvl="0" marL="0" rtl="0" algn="l">
                        <a:spcBef>
                          <a:spcPts val="0"/>
                        </a:spcBef>
                        <a:spcAft>
                          <a:spcPts val="0"/>
                        </a:spcAft>
                        <a:buNone/>
                      </a:pPr>
                      <a:r>
                        <a:rPr b="1" lang="en-US">
                          <a:solidFill>
                            <a:srgbClr val="0000FF"/>
                          </a:solidFill>
                        </a:rPr>
                        <a:t>(remember EPSDT for ages 18-20)</a:t>
                      </a:r>
                      <a:endParaRPr b="1">
                        <a:solidFill>
                          <a:srgbClr val="0000FF"/>
                        </a:solidFill>
                      </a:endParaRPr>
                    </a:p>
                  </a:txBody>
                  <a:tcPr marT="91425" marB="91425" marR="91425" marL="91425" anchor="ctr"/>
                </a:tc>
              </a:tr>
              <a:tr h="971550">
                <a:tc>
                  <a:txBody>
                    <a:bodyPr/>
                    <a:lstStyle/>
                    <a:p>
                      <a:pPr indent="0" lvl="0" marL="0" rtl="0" algn="l">
                        <a:spcBef>
                          <a:spcPts val="0"/>
                        </a:spcBef>
                        <a:spcAft>
                          <a:spcPts val="0"/>
                        </a:spcAft>
                        <a:buNone/>
                      </a:pPr>
                      <a:r>
                        <a:rPr b="1" lang="en-US" sz="1600"/>
                        <a:t>CNA</a:t>
                      </a:r>
                      <a:endParaRPr b="1" sz="1600"/>
                    </a:p>
                  </a:txBody>
                  <a:tcPr marT="91425" marB="91425" marR="91425" marL="91425" anchor="ctr"/>
                </a:tc>
                <a:tc>
                  <a:txBody>
                    <a:bodyPr/>
                    <a:lstStyle/>
                    <a:p>
                      <a:pPr indent="0" lvl="0" marL="0" rtl="0" algn="l">
                        <a:spcBef>
                          <a:spcPts val="0"/>
                        </a:spcBef>
                        <a:spcAft>
                          <a:spcPts val="0"/>
                        </a:spcAft>
                        <a:buNone/>
                      </a:pPr>
                      <a:r>
                        <a:rPr lang="en-US"/>
                        <a:t>State Plan with LTC</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Home health agency nurse</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tc>
              </a:tr>
              <a:tr h="971550">
                <a:tc>
                  <a:txBody>
                    <a:bodyPr/>
                    <a:lstStyle/>
                    <a:p>
                      <a:pPr indent="0" lvl="0" marL="0" rtl="0" algn="l">
                        <a:spcBef>
                          <a:spcPts val="0"/>
                        </a:spcBef>
                        <a:spcAft>
                          <a:spcPts val="0"/>
                        </a:spcAft>
                        <a:buNone/>
                      </a:pPr>
                      <a:r>
                        <a:rPr b="1" lang="en-US" sz="1600"/>
                        <a:t>PDN</a:t>
                      </a:r>
                      <a:endParaRPr b="1" sz="1600"/>
                    </a:p>
                  </a:txBody>
                  <a:tcPr marT="91425" marB="91425" marR="91425" marL="91425" anchor="ctr"/>
                </a:tc>
                <a:tc>
                  <a:txBody>
                    <a:bodyPr/>
                    <a:lstStyle/>
                    <a:p>
                      <a:pPr indent="0" lvl="0" marL="0" rtl="0" algn="l">
                        <a:spcBef>
                          <a:spcPts val="0"/>
                        </a:spcBef>
                        <a:spcAft>
                          <a:spcPts val="0"/>
                        </a:spcAft>
                        <a:buNone/>
                      </a:pPr>
                      <a:r>
                        <a:rPr lang="en-US"/>
                        <a:t>State Plan with LTC</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RN or LPN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Home health agency nurse</a:t>
                      </a:r>
                      <a:endParaRPr/>
                    </a:p>
                  </a:txBody>
                  <a:tcPr marT="91425" marB="91425" marR="91425" marL="91425" anchor="ctr"/>
                </a:tc>
                <a:tc>
                  <a:txBody>
                    <a:bodyPr/>
                    <a:lstStyle/>
                    <a:p>
                      <a:pPr indent="0" lvl="0" marL="0" rtl="0" algn="l">
                        <a:spcBef>
                          <a:spcPts val="0"/>
                        </a:spcBef>
                        <a:spcAft>
                          <a:spcPts val="0"/>
                        </a:spcAft>
                        <a:buNone/>
                      </a:pPr>
                      <a:r>
                        <a:rPr lang="en-US"/>
                        <a:t>23 hr/day</a:t>
                      </a:r>
                      <a:endParaRPr/>
                    </a:p>
                  </a:txBody>
                  <a:tcPr marT="91425" marB="91425" marR="91425" marL="91425" anchor="ctr"/>
                </a:tc>
              </a:tr>
              <a:tr h="971550">
                <a:tc>
                  <a:txBody>
                    <a:bodyPr/>
                    <a:lstStyle/>
                    <a:p>
                      <a:pPr indent="0" lvl="0" marL="0" rtl="0" algn="l">
                        <a:spcBef>
                          <a:spcPts val="0"/>
                        </a:spcBef>
                        <a:spcAft>
                          <a:spcPts val="0"/>
                        </a:spcAft>
                        <a:buNone/>
                      </a:pPr>
                      <a:r>
                        <a:rPr b="1" lang="en-US" sz="1600"/>
                        <a:t>Int. Nursing</a:t>
                      </a:r>
                      <a:endParaRPr b="1" sz="1600"/>
                    </a:p>
                  </a:txBody>
                  <a:tcPr marT="91425" marB="91425" marR="91425" marL="91425" anchor="ctr"/>
                </a:tc>
                <a:tc>
                  <a:txBody>
                    <a:bodyPr/>
                    <a:lstStyle/>
                    <a:p>
                      <a:pPr indent="0" lvl="0" marL="0" rtl="0" algn="l">
                        <a:spcBef>
                          <a:spcPts val="0"/>
                        </a:spcBef>
                        <a:spcAft>
                          <a:spcPts val="0"/>
                        </a:spcAft>
                        <a:buNone/>
                      </a:pPr>
                      <a:r>
                        <a:rPr lang="en-US"/>
                        <a:t>State Plan</a:t>
                      </a:r>
                      <a:endParaRPr/>
                    </a:p>
                    <a:p>
                      <a:pPr indent="0" lvl="0" marL="0" rtl="0" algn="l">
                        <a:spcBef>
                          <a:spcPts val="0"/>
                        </a:spcBef>
                        <a:spcAft>
                          <a:spcPts val="0"/>
                        </a:spcAft>
                        <a:buNone/>
                      </a:pPr>
                      <a:r>
                        <a:rPr lang="en-US"/>
                        <a:t>with LTC</a:t>
                      </a:r>
                      <a:endParaRPr/>
                    </a:p>
                  </a:txBody>
                  <a:tcPr marT="91425" marB="91425" marR="91425" marL="91425" anchor="ct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l">
                        <a:spcBef>
                          <a:spcPts val="0"/>
                        </a:spcBef>
                        <a:spcAft>
                          <a:spcPts val="0"/>
                        </a:spcAft>
                        <a:buNone/>
                      </a:pPr>
                      <a:r>
                        <a:rPr lang="en-US"/>
                        <a:t>Home health agency nurse</a:t>
                      </a:r>
                      <a:endParaRPr/>
                    </a:p>
                  </a:txBody>
                  <a:tcPr marT="91425" marB="91425" marR="91425" marL="91425" anchor="ctr"/>
                </a:tc>
                <a:tc>
                  <a:txBody>
                    <a:bodyPr/>
                    <a:lstStyle/>
                    <a:p>
                      <a:pPr indent="0" lvl="0" marL="0" rtl="0" algn="l">
                        <a:spcBef>
                          <a:spcPts val="0"/>
                        </a:spcBef>
                        <a:spcAft>
                          <a:spcPts val="0"/>
                        </a:spcAft>
                        <a:buNone/>
                      </a:pPr>
                      <a:r>
                        <a:rPr lang="en-US"/>
                        <a:t>4 visits daily</a:t>
                      </a:r>
                      <a:endParaRPr/>
                    </a:p>
                  </a:txBody>
                  <a:tcPr marT="91425" marB="91425" marR="91425" marL="91425" anchor="ctr"/>
                </a:tc>
              </a:tr>
              <a:tr h="971550">
                <a:tc>
                  <a:txBody>
                    <a:bodyPr/>
                    <a:lstStyle/>
                    <a:p>
                      <a:pPr indent="0" lvl="0" marL="0" rtl="0" algn="l">
                        <a:spcBef>
                          <a:spcPts val="0"/>
                        </a:spcBef>
                        <a:spcAft>
                          <a:spcPts val="0"/>
                        </a:spcAft>
                        <a:buNone/>
                      </a:pPr>
                      <a:r>
                        <a:rPr b="1" lang="en-US" sz="1600"/>
                        <a:t>Pediatric Personal</a:t>
                      </a:r>
                      <a:r>
                        <a:rPr b="1" lang="en-US" sz="1600"/>
                        <a:t> Care</a:t>
                      </a:r>
                      <a:endParaRPr b="1" sz="1600"/>
                    </a:p>
                  </a:txBody>
                  <a:tcPr marT="91425" marB="91425" marR="91425" marL="91425" anchor="ctr"/>
                </a:tc>
                <a:tc>
                  <a:txBody>
                    <a:bodyPr/>
                    <a:lstStyle/>
                    <a:p>
                      <a:pPr indent="0" lvl="0" marL="0" rtl="0" algn="l">
                        <a:spcBef>
                          <a:spcPts val="0"/>
                        </a:spcBef>
                        <a:spcAft>
                          <a:spcPts val="0"/>
                        </a:spcAft>
                        <a:buNone/>
                      </a:pPr>
                      <a:r>
                        <a:rPr lang="en-US"/>
                        <a:t>State Plan</a:t>
                      </a:r>
                      <a:endParaRPr/>
                    </a:p>
                    <a:p>
                      <a:pPr indent="0" lvl="0" marL="0" rtl="0" algn="l">
                        <a:spcBef>
                          <a:spcPts val="0"/>
                        </a:spcBef>
                        <a:spcAft>
                          <a:spcPts val="0"/>
                        </a:spcAft>
                        <a:buNone/>
                      </a:pPr>
                      <a:r>
                        <a:rPr lang="en-US">
                          <a:solidFill>
                            <a:srgbClr val="0000FF"/>
                          </a:solidFill>
                        </a:rPr>
                        <a:t>ONLY ages 18-20</a:t>
                      </a:r>
                      <a:endParaRPr>
                        <a:solidFill>
                          <a:srgbClr val="0000FF"/>
                        </a:solidFill>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a:p>
                  </a:txBody>
                  <a:tcPr marT="91425" marB="91425" marR="91425" marL="91425" anchor="ctr"/>
                </a:tc>
                <a:tc>
                  <a:txBody>
                    <a:bodyPr/>
                    <a:lstStyle/>
                    <a:p>
                      <a:pPr indent="0" lvl="0" marL="0" rtl="0" algn="l">
                        <a:spcBef>
                          <a:spcPts val="0"/>
                        </a:spcBef>
                        <a:spcAft>
                          <a:spcPts val="0"/>
                        </a:spcAft>
                        <a:buNone/>
                      </a:pPr>
                      <a:r>
                        <a:rPr lang="en-US" u="sng">
                          <a:solidFill>
                            <a:schemeClr val="hlink"/>
                          </a:solidFill>
                          <a:hlinkClick r:id="rId3"/>
                        </a:rPr>
                        <a:t>PCAT</a:t>
                      </a:r>
                      <a:r>
                        <a:rPr lang="en-US"/>
                        <a:t> - Home health agency nurse</a:t>
                      </a:r>
                      <a:endParaRPr/>
                    </a:p>
                  </a:txBody>
                  <a:tcPr marT="91425" marB="91425" marR="91425" marL="91425" anchor="ctr"/>
                </a:tc>
                <a:tc>
                  <a:txBody>
                    <a:bodyPr/>
                    <a:lstStyle/>
                    <a:p>
                      <a:pPr indent="0" lvl="0" marL="0" rtl="0" algn="l">
                        <a:spcBef>
                          <a:spcPts val="0"/>
                        </a:spcBef>
                        <a:spcAft>
                          <a:spcPts val="0"/>
                        </a:spcAft>
                        <a:buNone/>
                      </a:pPr>
                      <a:r>
                        <a:rPr lang="en-US"/>
                        <a:t>8.5hr/day</a:t>
                      </a:r>
                      <a:endParaRPr/>
                    </a:p>
                  </a:txBody>
                  <a:tcPr marT="91425" marB="91425" marR="91425" marL="91425"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fb41241306_0_122"/>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 </a:t>
            </a:r>
            <a:r>
              <a:rPr lang="en-US">
                <a:extLst>
                  <a:ext uri="http://customooxmlschemas.google.com/">
                    <go:slidesCustomData xmlns:go="http://customooxmlschemas.google.com/" textRoundtripDataId="6"/>
                  </a:ext>
                </a:extLst>
              </a:rPr>
              <a:t>Participant</a:t>
            </a:r>
            <a:r>
              <a:rPr lang="en-US"/>
              <a:t> Directed - IHSS</a:t>
            </a:r>
            <a:endParaRPr/>
          </a:p>
        </p:txBody>
      </p:sp>
      <p:graphicFrame>
        <p:nvGraphicFramePr>
          <p:cNvPr id="239" name="Google Shape;239;g2fb41241306_0_122"/>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690750"/>
                <a:gridCol w="1186275"/>
                <a:gridCol w="1074775"/>
                <a:gridCol w="1251250"/>
                <a:gridCol w="1422175"/>
                <a:gridCol w="2275225"/>
              </a:tblGrid>
              <a:tr h="971550">
                <a:tc>
                  <a:txBody>
                    <a:bodyPr/>
                    <a:lstStyle/>
                    <a:p>
                      <a:pPr indent="0" lvl="0" marL="0" rtl="0" algn="l">
                        <a:spcBef>
                          <a:spcPts val="0"/>
                        </a:spcBef>
                        <a:spcAft>
                          <a:spcPts val="0"/>
                        </a:spcAft>
                        <a:buNone/>
                      </a:pPr>
                      <a:r>
                        <a:rPr b="1" lang="en-US" sz="3900"/>
                        <a:t>IHSS</a:t>
                      </a:r>
                      <a:endParaRPr b="1" sz="3900"/>
                    </a:p>
                  </a:txBody>
                  <a:tcPr marT="91425" marB="91425" marR="91425" marL="91425"/>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tc>
                <a:tc>
                  <a:txBody>
                    <a:bodyPr/>
                    <a:lstStyle/>
                    <a:p>
                      <a:pPr indent="0" lvl="0" marL="0" rtl="0" algn="l">
                        <a:spcBef>
                          <a:spcPts val="0"/>
                        </a:spcBef>
                        <a:spcAft>
                          <a:spcPts val="0"/>
                        </a:spcAft>
                        <a:buNone/>
                      </a:pPr>
                      <a:r>
                        <a:rPr b="1" lang="en-US"/>
                        <a:t>Skilled</a:t>
                      </a:r>
                      <a:endParaRPr b="1"/>
                    </a:p>
                  </a:txBody>
                  <a:tcPr marT="91425" marB="91425" marR="91425" marL="91425"/>
                </a:tc>
                <a:tc>
                  <a:txBody>
                    <a:bodyPr/>
                    <a:lstStyle/>
                    <a:p>
                      <a:pPr indent="0" lvl="0" marL="0" rtl="0" algn="l">
                        <a:spcBef>
                          <a:spcPts val="0"/>
                        </a:spcBef>
                        <a:spcAft>
                          <a:spcPts val="0"/>
                        </a:spcAft>
                        <a:buNone/>
                      </a:pPr>
                      <a:r>
                        <a:rPr b="1" lang="en-US"/>
                        <a:t>Individual License Required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tc>
                <a:tc>
                  <a:txBody>
                    <a:bodyPr/>
                    <a:lstStyle/>
                    <a:p>
                      <a:pPr indent="0" lvl="0" marL="0" rtl="0" algn="l">
                        <a:spcBef>
                          <a:spcPts val="0"/>
                        </a:spcBef>
                        <a:spcAft>
                          <a:spcPts val="0"/>
                        </a:spcAft>
                        <a:buNone/>
                      </a:pPr>
                      <a:r>
                        <a:rPr b="1" lang="en-US"/>
                        <a:t>Hours Evaluated By</a:t>
                      </a:r>
                      <a:endParaRPr b="1"/>
                    </a:p>
                  </a:txBody>
                  <a:tcPr marT="91425" marB="91425" marR="91425" marL="91425"/>
                </a:tc>
              </a:tr>
              <a:tr h="971550">
                <a:tc>
                  <a:txBody>
                    <a:bodyPr/>
                    <a:lstStyle/>
                    <a:p>
                      <a:pPr indent="0" lvl="0" marL="0" rtl="0" algn="l">
                        <a:spcBef>
                          <a:spcPts val="0"/>
                        </a:spcBef>
                        <a:spcAft>
                          <a:spcPts val="0"/>
                        </a:spcAft>
                        <a:buNone/>
                      </a:pPr>
                      <a:r>
                        <a:rPr b="1" lang="en-US" sz="1600"/>
                        <a:t>Health Maintenance Activities</a:t>
                      </a:r>
                      <a:endParaRPr b="1" sz="1600"/>
                    </a:p>
                  </a:txBody>
                  <a:tcPr marT="91425" marB="91425" marR="91425" marL="91425"/>
                </a:tc>
                <a:tc>
                  <a:txBody>
                    <a:bodyPr/>
                    <a:lstStyle/>
                    <a:p>
                      <a:pPr indent="0" lvl="0" marL="0" rtl="0" algn="l">
                        <a:spcBef>
                          <a:spcPts val="0"/>
                        </a:spcBef>
                        <a:spcAft>
                          <a:spcPts val="0"/>
                        </a:spcAft>
                        <a:buNone/>
                      </a:pPr>
                      <a:r>
                        <a:rPr lang="en-US"/>
                        <a:t>EBD or CIH Waivers</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RN, or LPN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r>
              <a:tr h="971550">
                <a:tc>
                  <a:txBody>
                    <a:bodyPr/>
                    <a:lstStyle/>
                    <a:p>
                      <a:pPr indent="0" lvl="0" marL="0" rtl="0" algn="l">
                        <a:spcBef>
                          <a:spcPts val="0"/>
                        </a:spcBef>
                        <a:spcAft>
                          <a:spcPts val="0"/>
                        </a:spcAft>
                        <a:buNone/>
                      </a:pPr>
                      <a:r>
                        <a:rPr b="1" lang="en-US" sz="1600"/>
                        <a:t>Personal Care</a:t>
                      </a:r>
                      <a:endParaRPr b="1" sz="1600"/>
                    </a:p>
                  </a:txBody>
                  <a:tcPr marT="91425" marB="91425" marR="91425" marL="91425"/>
                </a:tc>
                <a:tc>
                  <a:txBody>
                    <a:bodyPr/>
                    <a:lstStyle/>
                    <a:p>
                      <a:pPr indent="0" lvl="0" marL="0" rtl="0" algn="l">
                        <a:spcBef>
                          <a:spcPts val="0"/>
                        </a:spcBef>
                        <a:spcAft>
                          <a:spcPts val="0"/>
                        </a:spcAft>
                        <a:buNone/>
                      </a:pPr>
                      <a:r>
                        <a:rPr lang="en-US"/>
                        <a:t>EBD or CIH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r>
              <a:tr h="971550">
                <a:tc>
                  <a:txBody>
                    <a:bodyPr/>
                    <a:lstStyle/>
                    <a:p>
                      <a:pPr indent="0" lvl="0" marL="0" rtl="0" algn="l">
                        <a:spcBef>
                          <a:spcPts val="0"/>
                        </a:spcBef>
                        <a:spcAft>
                          <a:spcPts val="0"/>
                        </a:spcAft>
                        <a:buNone/>
                      </a:pPr>
                      <a:r>
                        <a:rPr b="1" lang="en-US" sz="1600"/>
                        <a:t>Homemaker</a:t>
                      </a:r>
                      <a:endParaRPr b="1" sz="1600"/>
                    </a:p>
                  </a:txBody>
                  <a:tcPr marT="91425" marB="91425" marR="91425" marL="91425"/>
                </a:tc>
                <a:tc>
                  <a:txBody>
                    <a:bodyPr/>
                    <a:lstStyle/>
                    <a:p>
                      <a:pPr indent="0" lvl="0" marL="0" rtl="0" algn="l">
                        <a:spcBef>
                          <a:spcPts val="0"/>
                        </a:spcBef>
                        <a:spcAft>
                          <a:spcPts val="0"/>
                        </a:spcAft>
                        <a:buNone/>
                      </a:pPr>
                      <a:r>
                        <a:rPr lang="en-US"/>
                        <a:t>EBD or CIH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r>
            </a:tbl>
          </a:graphicData>
        </a:graphic>
      </p:graphicFrame>
      <p:sp>
        <p:nvSpPr>
          <p:cNvPr id="240" name="Google Shape;240;g2fb41241306_0_122"/>
          <p:cNvSpPr txBox="1"/>
          <p:nvPr/>
        </p:nvSpPr>
        <p:spPr>
          <a:xfrm>
            <a:off x="452050" y="6274725"/>
            <a:ext cx="739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u="sng">
                <a:solidFill>
                  <a:schemeClr val="hlink"/>
                </a:solidFill>
                <a:latin typeface="Roboto"/>
                <a:ea typeface="Roboto"/>
                <a:cs typeface="Roboto"/>
                <a:sym typeface="Roboto"/>
                <a:hlinkClick r:id="rId3"/>
              </a:rPr>
              <a:t>IHSS Calculator</a:t>
            </a:r>
            <a:endParaRPr sz="1600">
              <a:solidFill>
                <a:schemeClr val="dk2"/>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fb41241306_0_133"/>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 </a:t>
            </a:r>
            <a:r>
              <a:rPr lang="en-US">
                <a:extLst>
                  <a:ext uri="http://customooxmlschemas.google.com/">
                    <go:slidesCustomData xmlns:go="http://customooxmlschemas.google.com/" textRoundtripDataId="7"/>
                  </a:ext>
                </a:extLst>
              </a:rPr>
              <a:t>Participant</a:t>
            </a:r>
            <a:r>
              <a:rPr lang="en-US"/>
              <a:t> Directed - CDASS</a:t>
            </a:r>
            <a:endParaRPr/>
          </a:p>
        </p:txBody>
      </p:sp>
      <p:graphicFrame>
        <p:nvGraphicFramePr>
          <p:cNvPr id="246" name="Google Shape;246;g2fb41241306_0_133"/>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476050"/>
                <a:gridCol w="1022825"/>
                <a:gridCol w="1195125"/>
                <a:gridCol w="1066700"/>
                <a:gridCol w="1157200"/>
                <a:gridCol w="1852375"/>
                <a:gridCol w="1061250"/>
              </a:tblGrid>
              <a:tr h="971550">
                <a:tc>
                  <a:txBody>
                    <a:bodyPr/>
                    <a:lstStyle/>
                    <a:p>
                      <a:pPr indent="0" lvl="0" marL="0" rtl="0" algn="l">
                        <a:spcBef>
                          <a:spcPts val="0"/>
                        </a:spcBef>
                        <a:spcAft>
                          <a:spcPts val="0"/>
                        </a:spcAft>
                        <a:buNone/>
                      </a:pPr>
                      <a:r>
                        <a:rPr b="1" lang="en-US" sz="2900"/>
                        <a:t>CDASS</a:t>
                      </a:r>
                      <a:endParaRPr b="1" sz="2900"/>
                    </a:p>
                  </a:txBody>
                  <a:tcPr marT="91425" marB="91425" marR="91425" marL="91425"/>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tc>
                <a:tc>
                  <a:txBody>
                    <a:bodyPr/>
                    <a:lstStyle/>
                    <a:p>
                      <a:pPr indent="0" lvl="0" marL="0" rtl="0" algn="l">
                        <a:spcBef>
                          <a:spcPts val="0"/>
                        </a:spcBef>
                        <a:spcAft>
                          <a:spcPts val="0"/>
                        </a:spcAft>
                        <a:buNone/>
                      </a:pPr>
                      <a:r>
                        <a:rPr b="1" lang="en-US"/>
                        <a:t>Skilled</a:t>
                      </a:r>
                      <a:endParaRPr b="1"/>
                    </a:p>
                  </a:txBody>
                  <a:tcPr marT="91425" marB="91425" marR="91425" marL="91425"/>
                </a:tc>
                <a:tc>
                  <a:txBody>
                    <a:bodyPr/>
                    <a:lstStyle/>
                    <a:p>
                      <a:pPr indent="0" lvl="0" marL="0" rtl="0" algn="l">
                        <a:spcBef>
                          <a:spcPts val="0"/>
                        </a:spcBef>
                        <a:spcAft>
                          <a:spcPts val="0"/>
                        </a:spcAft>
                        <a:buNone/>
                      </a:pPr>
                      <a:r>
                        <a:rPr b="1" lang="en-US"/>
                        <a:t>Individual License Required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tc>
                <a:tc>
                  <a:txBody>
                    <a:bodyPr/>
                    <a:lstStyle/>
                    <a:p>
                      <a:pPr indent="0" lvl="0" marL="0" rtl="0" algn="l">
                        <a:spcBef>
                          <a:spcPts val="0"/>
                        </a:spcBef>
                        <a:spcAft>
                          <a:spcPts val="0"/>
                        </a:spcAft>
                        <a:buNone/>
                      </a:pPr>
                      <a:r>
                        <a:rPr b="1" lang="en-US"/>
                        <a:t>Hours Evaluated By</a:t>
                      </a:r>
                      <a:endParaRPr b="1"/>
                    </a:p>
                  </a:txBody>
                  <a:tcPr marT="91425" marB="91425" marR="91425" marL="91425"/>
                </a:tc>
                <a:tc>
                  <a:txBody>
                    <a:bodyPr/>
                    <a:lstStyle/>
                    <a:p>
                      <a:pPr indent="0" lvl="0" marL="0" rtl="0" algn="l">
                        <a:spcBef>
                          <a:spcPts val="0"/>
                        </a:spcBef>
                        <a:spcAft>
                          <a:spcPts val="0"/>
                        </a:spcAft>
                        <a:buNone/>
                      </a:pPr>
                      <a:r>
                        <a:rPr b="1" lang="en-US"/>
                        <a:t>Limits</a:t>
                      </a:r>
                      <a:endParaRPr b="1">
                        <a:solidFill>
                          <a:srgbClr val="0000FF"/>
                        </a:solidFill>
                      </a:endParaRPr>
                    </a:p>
                  </a:txBody>
                  <a:tcPr marT="91425" marB="91425" marR="91425" marL="91425"/>
                </a:tc>
              </a:tr>
              <a:tr h="971550">
                <a:tc>
                  <a:txBody>
                    <a:bodyPr/>
                    <a:lstStyle/>
                    <a:p>
                      <a:pPr indent="0" lvl="0" marL="0" rtl="0" algn="l">
                        <a:spcBef>
                          <a:spcPts val="0"/>
                        </a:spcBef>
                        <a:spcAft>
                          <a:spcPts val="0"/>
                        </a:spcAft>
                        <a:buNone/>
                      </a:pPr>
                      <a:r>
                        <a:rPr b="1" lang="en-US" sz="1600"/>
                        <a:t>Health Maintenance Activities</a:t>
                      </a:r>
                      <a:endParaRPr b="1" sz="1600"/>
                    </a:p>
                  </a:txBody>
                  <a:tcPr marT="91425" marB="91425" marR="91425" marL="91425"/>
                </a:tc>
                <a:tc>
                  <a:txBody>
                    <a:bodyPr/>
                    <a:lstStyle/>
                    <a:p>
                      <a:pPr indent="0" lvl="0" marL="0" rtl="0" algn="l">
                        <a:spcBef>
                          <a:spcPts val="0"/>
                        </a:spcBef>
                        <a:spcAft>
                          <a:spcPts val="0"/>
                        </a:spcAft>
                        <a:buNone/>
                      </a:pPr>
                      <a:r>
                        <a:rPr lang="en-US"/>
                        <a:t>BI, CMHS, CIH, EBD, and SLS Waivers</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RN, or LPN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c rowSpan="3">
                  <a:txBody>
                    <a:bodyPr/>
                    <a:lstStyle/>
                    <a:p>
                      <a:pPr indent="0" lvl="0" marL="0" rtl="0" algn="l">
                        <a:spcBef>
                          <a:spcPts val="0"/>
                        </a:spcBef>
                        <a:spcAft>
                          <a:spcPts val="0"/>
                        </a:spcAft>
                        <a:buNone/>
                      </a:pPr>
                      <a:r>
                        <a:rPr lang="en-US"/>
                        <a:t>Overall waiver budget limitations and CDASS monthly budget allocation</a:t>
                      </a:r>
                      <a:endParaRPr/>
                    </a:p>
                  </a:txBody>
                  <a:tcPr marT="91425" marB="91425" marR="91425" marL="91425" anchor="ctr"/>
                </a:tc>
              </a:tr>
              <a:tr h="971550">
                <a:tc>
                  <a:txBody>
                    <a:bodyPr/>
                    <a:lstStyle/>
                    <a:p>
                      <a:pPr indent="0" lvl="0" marL="0" rtl="0" algn="l">
                        <a:spcBef>
                          <a:spcPts val="0"/>
                        </a:spcBef>
                        <a:spcAft>
                          <a:spcPts val="0"/>
                        </a:spcAft>
                        <a:buNone/>
                      </a:pPr>
                      <a:r>
                        <a:rPr b="1" lang="en-US" sz="1600"/>
                        <a:t>Personal Care</a:t>
                      </a:r>
                      <a:endParaRPr b="1" sz="1600"/>
                    </a:p>
                  </a:txBody>
                  <a:tcPr marT="91425" marB="91425" marR="91425" marL="91425"/>
                </a:tc>
                <a:tc>
                  <a:txBody>
                    <a:bodyPr/>
                    <a:lstStyle/>
                    <a:p>
                      <a:pPr indent="0" lvl="0" marL="0" rtl="0" algn="l">
                        <a:spcBef>
                          <a:spcPts val="0"/>
                        </a:spcBef>
                        <a:spcAft>
                          <a:spcPts val="0"/>
                        </a:spcAft>
                        <a:buNone/>
                      </a:pPr>
                      <a:r>
                        <a:rPr lang="en-US"/>
                        <a:t>BI, CMHS, CIH, EBD, and SLS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c vMerge="1"/>
              </a:tr>
              <a:tr h="971550">
                <a:tc>
                  <a:txBody>
                    <a:bodyPr/>
                    <a:lstStyle/>
                    <a:p>
                      <a:pPr indent="0" lvl="0" marL="0" rtl="0" algn="l">
                        <a:spcBef>
                          <a:spcPts val="0"/>
                        </a:spcBef>
                        <a:spcAft>
                          <a:spcPts val="0"/>
                        </a:spcAft>
                        <a:buNone/>
                      </a:pPr>
                      <a:r>
                        <a:rPr b="1" lang="en-US" sz="1600"/>
                        <a:t>Homemaker</a:t>
                      </a:r>
                      <a:endParaRPr b="1" sz="1600"/>
                    </a:p>
                  </a:txBody>
                  <a:tcPr marT="91425" marB="91425" marR="91425" marL="91425"/>
                </a:tc>
                <a:tc>
                  <a:txBody>
                    <a:bodyPr/>
                    <a:lstStyle/>
                    <a:p>
                      <a:pPr indent="0" lvl="0" marL="0" rtl="0" algn="l">
                        <a:spcBef>
                          <a:spcPts val="0"/>
                        </a:spcBef>
                        <a:spcAft>
                          <a:spcPts val="0"/>
                        </a:spcAft>
                        <a:buNone/>
                      </a:pPr>
                      <a:r>
                        <a:rPr lang="en-US"/>
                        <a:t>BI, CMHS, CIH, EBD, and SLS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c vMerge="1"/>
              </a:tr>
            </a:tbl>
          </a:graphicData>
        </a:graphic>
      </p:graphicFrame>
      <p:sp>
        <p:nvSpPr>
          <p:cNvPr id="247" name="Google Shape;247;g2fb41241306_0_133"/>
          <p:cNvSpPr txBox="1"/>
          <p:nvPr/>
        </p:nvSpPr>
        <p:spPr>
          <a:xfrm>
            <a:off x="387850" y="6272375"/>
            <a:ext cx="739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u="sng">
                <a:solidFill>
                  <a:schemeClr val="hlink"/>
                </a:solidFill>
                <a:latin typeface="Roboto"/>
                <a:ea typeface="Roboto"/>
                <a:cs typeface="Roboto"/>
                <a:sym typeface="Roboto"/>
                <a:hlinkClick r:id="rId3"/>
              </a:rPr>
              <a:t>CDASS Task Worksheet</a:t>
            </a:r>
            <a:r>
              <a:rPr lang="en-US" sz="1600"/>
              <a:t>                       </a:t>
            </a:r>
            <a:r>
              <a:rPr lang="en-US" sz="1500" u="sng">
                <a:solidFill>
                  <a:schemeClr val="hlink"/>
                </a:solidFill>
                <a:latin typeface="Roboto"/>
                <a:ea typeface="Roboto"/>
                <a:cs typeface="Roboto"/>
                <a:sym typeface="Roboto"/>
                <a:hlinkClick r:id="rId4"/>
              </a:rPr>
              <a:t>Monthly Allocation Worksheet</a:t>
            </a:r>
            <a:endParaRPr sz="1500">
              <a:solidFill>
                <a:schemeClr val="dk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fb41241306_0_128"/>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a:t>
            </a:r>
            <a:r>
              <a:rPr lang="en-US"/>
              <a:t> - Waiver Services</a:t>
            </a:r>
            <a:endParaRPr/>
          </a:p>
        </p:txBody>
      </p:sp>
      <p:graphicFrame>
        <p:nvGraphicFramePr>
          <p:cNvPr id="253" name="Google Shape;253;g2fb41241306_0_128"/>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711175"/>
                <a:gridCol w="1405275"/>
                <a:gridCol w="1316825"/>
                <a:gridCol w="1364325"/>
                <a:gridCol w="1143150"/>
                <a:gridCol w="1917300"/>
              </a:tblGrid>
              <a:tr h="826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tc>
                <a:tc>
                  <a:txBody>
                    <a:bodyPr/>
                    <a:lstStyle/>
                    <a:p>
                      <a:pPr indent="0" lvl="0" marL="0" rtl="0" algn="l">
                        <a:spcBef>
                          <a:spcPts val="0"/>
                        </a:spcBef>
                        <a:spcAft>
                          <a:spcPts val="0"/>
                        </a:spcAft>
                        <a:buNone/>
                      </a:pPr>
                      <a:r>
                        <a:rPr b="1" lang="en-US"/>
                        <a:t>Skilled</a:t>
                      </a:r>
                      <a:endParaRPr b="1"/>
                    </a:p>
                  </a:txBody>
                  <a:tcPr marT="91425" marB="91425" marR="91425" marL="91425"/>
                </a:tc>
                <a:tc>
                  <a:txBody>
                    <a:bodyPr/>
                    <a:lstStyle/>
                    <a:p>
                      <a:pPr indent="0" lvl="0" marL="0" rtl="0" algn="l">
                        <a:spcBef>
                          <a:spcPts val="0"/>
                        </a:spcBef>
                        <a:spcAft>
                          <a:spcPts val="0"/>
                        </a:spcAft>
                        <a:buNone/>
                      </a:pPr>
                      <a:r>
                        <a:rPr b="1" lang="en-US"/>
                        <a:t>Individual License Required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tc>
                <a:tc>
                  <a:txBody>
                    <a:bodyPr/>
                    <a:lstStyle/>
                    <a:p>
                      <a:pPr indent="0" lvl="0" marL="0" rtl="0" algn="l">
                        <a:spcBef>
                          <a:spcPts val="0"/>
                        </a:spcBef>
                        <a:spcAft>
                          <a:spcPts val="0"/>
                        </a:spcAft>
                        <a:buNone/>
                      </a:pPr>
                      <a:r>
                        <a:rPr b="1" lang="en-US"/>
                        <a:t>Hours Evaluated By</a:t>
                      </a:r>
                      <a:endParaRPr b="1"/>
                    </a:p>
                  </a:txBody>
                  <a:tcPr marT="91425" marB="91425" marR="91425" marL="91425"/>
                </a:tc>
              </a:tr>
              <a:tr h="826000">
                <a:tc>
                  <a:txBody>
                    <a:bodyPr/>
                    <a:lstStyle/>
                    <a:p>
                      <a:pPr indent="0" lvl="0" marL="0" rtl="0" algn="l">
                        <a:spcBef>
                          <a:spcPts val="0"/>
                        </a:spcBef>
                        <a:spcAft>
                          <a:spcPts val="0"/>
                        </a:spcAft>
                        <a:buNone/>
                      </a:pPr>
                      <a:r>
                        <a:rPr b="1" lang="en-US" sz="1600"/>
                        <a:t>Respite</a:t>
                      </a:r>
                      <a:endParaRPr b="1" sz="1600"/>
                    </a:p>
                  </a:txBody>
                  <a:tcPr marT="91425" marB="91425" marR="91425" marL="91425"/>
                </a:tc>
                <a:tc>
                  <a:txBody>
                    <a:bodyPr/>
                    <a:lstStyle/>
                    <a:p>
                      <a:pPr indent="0" lvl="0" marL="0" rtl="0" algn="l">
                        <a:spcBef>
                          <a:spcPts val="0"/>
                        </a:spcBef>
                        <a:spcAft>
                          <a:spcPts val="0"/>
                        </a:spcAft>
                        <a:buNone/>
                      </a:pPr>
                      <a:r>
                        <a:rPr lang="en-US"/>
                        <a:t>SLS, EBD, CIH, BI, or CMHS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r>
              <a:tr h="826000">
                <a:tc>
                  <a:txBody>
                    <a:bodyPr/>
                    <a:lstStyle/>
                    <a:p>
                      <a:pPr indent="0" lvl="0" marL="0" rtl="0" algn="l">
                        <a:spcBef>
                          <a:spcPts val="0"/>
                        </a:spcBef>
                        <a:spcAft>
                          <a:spcPts val="0"/>
                        </a:spcAft>
                        <a:buNone/>
                      </a:pPr>
                      <a:r>
                        <a:rPr b="1" lang="en-US" sz="1600"/>
                        <a:t>Supported </a:t>
                      </a:r>
                      <a:r>
                        <a:rPr b="1" lang="en-US" sz="1600"/>
                        <a:t>Community Connections</a:t>
                      </a:r>
                      <a:endParaRPr b="1" sz="1600"/>
                    </a:p>
                  </a:txBody>
                  <a:tcPr marT="91425" marB="91425" marR="91425" marL="91425"/>
                </a:tc>
                <a:tc>
                  <a:txBody>
                    <a:bodyPr/>
                    <a:lstStyle/>
                    <a:p>
                      <a:pPr indent="0" lvl="0" marL="0" rtl="0" algn="l">
                        <a:spcBef>
                          <a:spcPts val="0"/>
                        </a:spcBef>
                        <a:spcAft>
                          <a:spcPts val="0"/>
                        </a:spcAft>
                        <a:buNone/>
                      </a:pPr>
                      <a:r>
                        <a:rPr lang="en-US"/>
                        <a:t>DD and SLS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p>
                      <a:pPr indent="0" lvl="0" marL="0" rtl="0" algn="ctr">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r>
              <a:tr h="826000">
                <a:tc>
                  <a:txBody>
                    <a:bodyPr/>
                    <a:lstStyle/>
                    <a:p>
                      <a:pPr indent="0" lvl="0" marL="0" rtl="0" algn="l">
                        <a:spcBef>
                          <a:spcPts val="0"/>
                        </a:spcBef>
                        <a:spcAft>
                          <a:spcPts val="0"/>
                        </a:spcAft>
                        <a:buNone/>
                      </a:pPr>
                      <a:r>
                        <a:rPr b="1" lang="en-US" sz="1600"/>
                        <a:t>Homemaker - enhanced and basic</a:t>
                      </a:r>
                      <a:endParaRPr b="1" sz="1600"/>
                    </a:p>
                  </a:txBody>
                  <a:tcPr marT="91425" marB="91425" marR="91425" marL="91425"/>
                </a:tc>
                <a:tc>
                  <a:txBody>
                    <a:bodyPr/>
                    <a:lstStyle/>
                    <a:p>
                      <a:pPr indent="0" lvl="0" marL="0" rtl="0" algn="l">
                        <a:spcBef>
                          <a:spcPts val="0"/>
                        </a:spcBef>
                        <a:spcAft>
                          <a:spcPts val="0"/>
                        </a:spcAft>
                        <a:buNone/>
                      </a:pPr>
                      <a:r>
                        <a:rPr lang="en-US"/>
                        <a:t>CMHS, CIH, EBD, and SLS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l">
                        <a:spcBef>
                          <a:spcPts val="0"/>
                        </a:spcBef>
                        <a:spcAft>
                          <a:spcPts val="0"/>
                        </a:spcAft>
                        <a:buNone/>
                      </a:pPr>
                      <a:r>
                        <a:rPr lang="en-US"/>
                        <a:t>Case Manager</a:t>
                      </a:r>
                      <a:endParaRPr/>
                    </a:p>
                  </a:txBody>
                  <a:tcPr marT="91425" marB="91425" marR="91425" marL="91425" anchor="ctr"/>
                </a:tc>
              </a:tr>
              <a:tr h="826000">
                <a:tc>
                  <a:txBody>
                    <a:bodyPr/>
                    <a:lstStyle/>
                    <a:p>
                      <a:pPr indent="0" lvl="0" marL="0" rtl="0" algn="l">
                        <a:spcBef>
                          <a:spcPts val="0"/>
                        </a:spcBef>
                        <a:spcAft>
                          <a:spcPts val="0"/>
                        </a:spcAft>
                        <a:buNone/>
                      </a:pPr>
                      <a:r>
                        <a:rPr b="1" lang="en-US" sz="1600"/>
                        <a:t>Personal Care</a:t>
                      </a:r>
                      <a:endParaRPr b="1" sz="1600"/>
                    </a:p>
                  </a:txBody>
                  <a:tcPr marT="91425" marB="91425" marR="91425" marL="91425"/>
                </a:tc>
                <a:tc>
                  <a:txBody>
                    <a:bodyPr/>
                    <a:lstStyle/>
                    <a:p>
                      <a:pPr indent="0" lvl="0" marL="0" rtl="0" algn="l">
                        <a:spcBef>
                          <a:spcPts val="0"/>
                        </a:spcBef>
                        <a:spcAft>
                          <a:spcPts val="0"/>
                        </a:spcAft>
                        <a:buNone/>
                      </a:pPr>
                      <a:r>
                        <a:rPr lang="en-US"/>
                        <a:t>SLS, EBD, CIH, BI, or CMHS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tc>
                <a:tc>
                  <a:txBody>
                    <a:bodyPr/>
                    <a:lstStyle/>
                    <a:p>
                      <a:pPr indent="0" lvl="0" marL="0" rtl="0" algn="l">
                        <a:spcBef>
                          <a:spcPts val="0"/>
                        </a:spcBef>
                        <a:spcAft>
                          <a:spcPts val="0"/>
                        </a:spcAft>
                        <a:buNone/>
                      </a:pPr>
                      <a:r>
                        <a:rPr lang="en-US"/>
                        <a:t>Case Manager</a:t>
                      </a:r>
                      <a:endParaRPr/>
                    </a:p>
                  </a:txBody>
                  <a:tcPr marT="91425" marB="91425" marR="91425" marL="91425" anchor="ctr"/>
                </a:tc>
              </a:tr>
              <a:tr h="744800">
                <a:tc>
                  <a:txBody>
                    <a:bodyPr/>
                    <a:lstStyle/>
                    <a:p>
                      <a:pPr indent="0" lvl="0" marL="0" rtl="0" algn="l">
                        <a:spcBef>
                          <a:spcPts val="0"/>
                        </a:spcBef>
                        <a:spcAft>
                          <a:spcPts val="0"/>
                        </a:spcAft>
                        <a:buNone/>
                      </a:pPr>
                      <a:r>
                        <a:rPr b="1" lang="en-US" sz="1600"/>
                        <a:t>Residential</a:t>
                      </a:r>
                      <a:endParaRPr b="1" sz="1600"/>
                    </a:p>
                  </a:txBody>
                  <a:tcPr marT="91425" marB="91425" marR="91425" marL="91425"/>
                </a:tc>
                <a:tc>
                  <a:txBody>
                    <a:bodyPr/>
                    <a:lstStyle/>
                    <a:p>
                      <a:pPr indent="0" lvl="0" marL="0" rtl="0" algn="l">
                        <a:spcBef>
                          <a:spcPts val="0"/>
                        </a:spcBef>
                        <a:spcAft>
                          <a:spcPts val="0"/>
                        </a:spcAft>
                        <a:buNone/>
                      </a:pPr>
                      <a:r>
                        <a:rPr lang="en-US"/>
                        <a:t>DD waiver</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tc>
                <a:tc>
                  <a:txBody>
                    <a:bodyPr/>
                    <a:lstStyle/>
                    <a:p>
                      <a:pPr indent="0" lvl="0" marL="0" rtl="0" algn="l">
                        <a:spcBef>
                          <a:spcPts val="0"/>
                        </a:spcBef>
                        <a:spcAft>
                          <a:spcPts val="0"/>
                        </a:spcAft>
                        <a:buNone/>
                      </a:pPr>
                      <a:r>
                        <a:rPr lang="en-US"/>
                        <a:t>24/7 - rate determined by SIS Level</a:t>
                      </a:r>
                      <a:endParaRPr/>
                    </a:p>
                  </a:txBody>
                  <a:tcPr marT="91425" marB="91425" marR="91425" marL="91425"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fc32bfa23d_0_37"/>
          <p:cNvSpPr txBox="1"/>
          <p:nvPr>
            <p:ph type="title"/>
          </p:nvPr>
        </p:nvSpPr>
        <p:spPr>
          <a:xfrm>
            <a:off x="311725" y="667900"/>
            <a:ext cx="3706500" cy="334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600"/>
              <a:t>Demonstrating</a:t>
            </a:r>
            <a:endParaRPr sz="3600"/>
          </a:p>
          <a:p>
            <a:pPr indent="0" lvl="0" marL="0" rtl="0" algn="l">
              <a:spcBef>
                <a:spcPts val="0"/>
              </a:spcBef>
              <a:spcAft>
                <a:spcPts val="0"/>
              </a:spcAft>
              <a:buNone/>
            </a:pPr>
            <a:r>
              <a:rPr lang="en-US" sz="3600"/>
              <a:t>Need</a:t>
            </a:r>
            <a:endParaRPr sz="3600"/>
          </a:p>
        </p:txBody>
      </p:sp>
      <p:sp>
        <p:nvSpPr>
          <p:cNvPr id="259" name="Google Shape;259;g2fc32bfa23d_0_37"/>
          <p:cNvSpPr txBox="1"/>
          <p:nvPr>
            <p:ph idx="1" type="body"/>
          </p:nvPr>
        </p:nvSpPr>
        <p:spPr>
          <a:xfrm>
            <a:off x="4708900" y="715150"/>
            <a:ext cx="4166400" cy="3250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US" sz="2000"/>
              <a:t>Disability Related</a:t>
            </a:r>
            <a:endParaRPr sz="2000"/>
          </a:p>
          <a:p>
            <a:pPr indent="-355600" lvl="0" marL="457200" rtl="0" algn="l">
              <a:spcBef>
                <a:spcPts val="0"/>
              </a:spcBef>
              <a:spcAft>
                <a:spcPts val="0"/>
              </a:spcAft>
              <a:buSzPts val="2000"/>
              <a:buChar char="●"/>
            </a:pPr>
            <a:r>
              <a:rPr lang="en-US" sz="2000"/>
              <a:t>Necessary</a:t>
            </a:r>
            <a:endParaRPr sz="2000"/>
          </a:p>
          <a:p>
            <a:pPr indent="-355600" lvl="0" marL="457200" rtl="0" algn="l">
              <a:spcBef>
                <a:spcPts val="0"/>
              </a:spcBef>
              <a:spcAft>
                <a:spcPts val="0"/>
              </a:spcAft>
              <a:buSzPts val="2000"/>
              <a:buChar char="●"/>
            </a:pPr>
            <a:r>
              <a:rPr lang="en-US" sz="2000"/>
              <a:t>Reasonable</a:t>
            </a:r>
            <a:endParaRPr sz="2000"/>
          </a:p>
          <a:p>
            <a:pPr indent="-355600" lvl="0" marL="457200" rtl="0" algn="l">
              <a:spcBef>
                <a:spcPts val="0"/>
              </a:spcBef>
              <a:spcAft>
                <a:spcPts val="0"/>
              </a:spcAft>
              <a:buSzPts val="2000"/>
              <a:buChar char="●"/>
            </a:pPr>
            <a:r>
              <a:rPr lang="en-US" sz="2000"/>
              <a:t>Appropriate (age and developmentally)</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US" sz="2000"/>
              <a:t>Skilled vs unskilled</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fc32bfa23d_0_23"/>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Duplicative</a:t>
            </a:r>
            <a:endParaRPr/>
          </a:p>
        </p:txBody>
      </p:sp>
      <p:sp>
        <p:nvSpPr>
          <p:cNvPr id="265" name="Google Shape;265;g2fc32bfa23d_0_23"/>
          <p:cNvSpPr txBox="1"/>
          <p:nvPr>
            <p:ph idx="1" type="body"/>
          </p:nvPr>
        </p:nvSpPr>
        <p:spPr>
          <a:xfrm>
            <a:off x="311700" y="1994750"/>
            <a:ext cx="8520600" cy="4101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sz="1700"/>
              <a:t>“Members who receive services through the waiver are also eligible for all Health First Colorado covered services as long as they are not </a:t>
            </a:r>
            <a:r>
              <a:rPr b="1" lang="en-US" sz="1700"/>
              <a:t>duplicative</a:t>
            </a:r>
            <a:r>
              <a:rPr lang="en-US"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Duplicative - same service at the same time </a:t>
            </a:r>
            <a:endParaRPr sz="1700"/>
          </a:p>
          <a:p>
            <a:pPr indent="0" lvl="0" marL="0" rtl="0" algn="l">
              <a:spcBef>
                <a:spcPts val="0"/>
              </a:spcBef>
              <a:spcAft>
                <a:spcPts val="0"/>
              </a:spcAft>
              <a:buNone/>
            </a:pPr>
            <a:r>
              <a:rPr lang="en-US" sz="1700"/>
              <a:t>(ex. respite billing for feeding dinner and CNA billing for feeding dinner)</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DD Waiver </a:t>
            </a:r>
            <a:endParaRPr sz="1700"/>
          </a:p>
          <a:p>
            <a:pPr indent="-336550" lvl="0" marL="457200" rtl="0" algn="l">
              <a:spcBef>
                <a:spcPts val="0"/>
              </a:spcBef>
              <a:spcAft>
                <a:spcPts val="0"/>
              </a:spcAft>
              <a:buSzPts val="1700"/>
              <a:buChar char="●"/>
            </a:pPr>
            <a:r>
              <a:rPr lang="en-US" sz="1700"/>
              <a:t>residential rate covers all ADLs and </a:t>
            </a:r>
            <a:endParaRPr sz="1700"/>
          </a:p>
          <a:p>
            <a:pPr indent="0" lvl="0" marL="457200" rtl="0" algn="l">
              <a:spcBef>
                <a:spcPts val="0"/>
              </a:spcBef>
              <a:spcAft>
                <a:spcPts val="0"/>
              </a:spcAft>
              <a:buNone/>
            </a:pPr>
            <a:r>
              <a:rPr lang="en-US" sz="1700"/>
              <a:t>homemaker 24hrs a day, 7 days a week</a:t>
            </a:r>
            <a:endParaRPr sz="1700"/>
          </a:p>
          <a:p>
            <a:pPr indent="-336550" lvl="0" marL="457200" rtl="0" algn="l">
              <a:spcBef>
                <a:spcPts val="0"/>
              </a:spcBef>
              <a:spcAft>
                <a:spcPts val="0"/>
              </a:spcAft>
              <a:buSzPts val="1700"/>
              <a:buChar char="●"/>
            </a:pPr>
            <a:r>
              <a:rPr lang="en-US" sz="1700"/>
              <a:t>CNA, HMA, personal care, homemaker, </a:t>
            </a:r>
            <a:endParaRPr sz="1700"/>
          </a:p>
          <a:p>
            <a:pPr indent="0" lvl="0" marL="457200" rtl="0" algn="l">
              <a:spcBef>
                <a:spcPts val="0"/>
              </a:spcBef>
              <a:spcAft>
                <a:spcPts val="0"/>
              </a:spcAft>
              <a:buNone/>
            </a:pPr>
            <a:r>
              <a:rPr lang="en-US" sz="1700"/>
              <a:t>respite would all be duplicative of residential</a:t>
            </a:r>
            <a:endParaRPr sz="1700"/>
          </a:p>
          <a:p>
            <a:pPr indent="0" lvl="0" marL="0" rtl="0" algn="l">
              <a:spcBef>
                <a:spcPts val="0"/>
              </a:spcBef>
              <a:spcAft>
                <a:spcPts val="0"/>
              </a:spcAft>
              <a:buNone/>
            </a:pPr>
            <a:r>
              <a:t/>
            </a:r>
            <a:endParaRPr sz="1700"/>
          </a:p>
        </p:txBody>
      </p:sp>
      <p:pic>
        <p:nvPicPr>
          <p:cNvPr id="266" name="Google Shape;266;g2fc32bfa23d_0_23" title="HD wallpaper: twin baby photo, twins, smile, child, cute, boys ..."/>
          <p:cNvPicPr preferRelativeResize="0"/>
          <p:nvPr/>
        </p:nvPicPr>
        <p:blipFill>
          <a:blip r:embed="rId3">
            <a:alphaModFix/>
          </a:blip>
          <a:stretch>
            <a:fillRect/>
          </a:stretch>
        </p:blipFill>
        <p:spPr>
          <a:xfrm>
            <a:off x="5422175" y="4383575"/>
            <a:ext cx="3721825" cy="24744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fc32bfa23d_0_29"/>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Pros and Cons of Parent Provided</a:t>
            </a:r>
            <a:endParaRPr/>
          </a:p>
        </p:txBody>
      </p:sp>
      <p:sp>
        <p:nvSpPr>
          <p:cNvPr id="272" name="Google Shape;272;g2fc32bfa23d_0_29"/>
          <p:cNvSpPr txBox="1"/>
          <p:nvPr>
            <p:ph idx="1" type="body"/>
          </p:nvPr>
        </p:nvSpPr>
        <p:spPr>
          <a:xfrm>
            <a:off x="1081350" y="2007600"/>
            <a:ext cx="3230100" cy="410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2100"/>
              <a:t>Pros</a:t>
            </a:r>
            <a:endParaRPr b="1" sz="2100"/>
          </a:p>
          <a:p>
            <a:pPr indent="-330200" lvl="0" marL="457200" rtl="0" algn="l">
              <a:spcBef>
                <a:spcPts val="0"/>
              </a:spcBef>
              <a:spcAft>
                <a:spcPts val="0"/>
              </a:spcAft>
              <a:buSzPts val="1600"/>
              <a:buChar char="●"/>
            </a:pPr>
            <a:r>
              <a:rPr lang="en-US" sz="1600"/>
              <a:t>Financial Stability</a:t>
            </a:r>
            <a:endParaRPr sz="1600"/>
          </a:p>
          <a:p>
            <a:pPr indent="-330200" lvl="0" marL="457200" rtl="0" algn="l">
              <a:spcBef>
                <a:spcPts val="0"/>
              </a:spcBef>
              <a:spcAft>
                <a:spcPts val="0"/>
              </a:spcAft>
              <a:buSzPts val="1600"/>
              <a:buChar char="●"/>
            </a:pPr>
            <a:r>
              <a:rPr lang="en-US" sz="1600"/>
              <a:t>Dependability</a:t>
            </a:r>
            <a:endParaRPr sz="1600"/>
          </a:p>
          <a:p>
            <a:pPr indent="-330200" lvl="0" marL="457200" rtl="0" algn="l">
              <a:spcBef>
                <a:spcPts val="0"/>
              </a:spcBef>
              <a:spcAft>
                <a:spcPts val="0"/>
              </a:spcAft>
              <a:buSzPts val="1600"/>
              <a:buChar char="●"/>
            </a:pPr>
            <a:r>
              <a:rPr lang="en-US" sz="1600"/>
              <a:t>Ease of Training</a:t>
            </a:r>
            <a:endParaRPr sz="1600"/>
          </a:p>
          <a:p>
            <a:pPr indent="-330200" lvl="0" marL="457200" rtl="0" algn="l">
              <a:spcBef>
                <a:spcPts val="0"/>
              </a:spcBef>
              <a:spcAft>
                <a:spcPts val="0"/>
              </a:spcAft>
              <a:buSzPts val="1600"/>
              <a:buChar char="●"/>
            </a:pPr>
            <a:r>
              <a:rPr lang="en-US" sz="1600"/>
              <a:t>Love!</a:t>
            </a:r>
            <a:endParaRPr sz="1600"/>
          </a:p>
        </p:txBody>
      </p:sp>
      <p:sp>
        <p:nvSpPr>
          <p:cNvPr id="273" name="Google Shape;273;g2fc32bfa23d_0_29"/>
          <p:cNvSpPr txBox="1"/>
          <p:nvPr>
            <p:ph idx="2" type="body"/>
          </p:nvPr>
        </p:nvSpPr>
        <p:spPr>
          <a:xfrm>
            <a:off x="5473550" y="2007600"/>
            <a:ext cx="3358800" cy="410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2100"/>
              <a:t>Cons</a:t>
            </a:r>
            <a:endParaRPr sz="1600"/>
          </a:p>
          <a:p>
            <a:pPr indent="-330200" lvl="0" marL="457200" rtl="0" algn="l">
              <a:spcBef>
                <a:spcPts val="0"/>
              </a:spcBef>
              <a:spcAft>
                <a:spcPts val="0"/>
              </a:spcAft>
              <a:buSzPts val="1600"/>
              <a:buChar char="●"/>
            </a:pPr>
            <a:r>
              <a:rPr lang="en-US" sz="1600"/>
              <a:t>Isolation</a:t>
            </a:r>
            <a:endParaRPr sz="1600"/>
          </a:p>
          <a:p>
            <a:pPr indent="-330200" lvl="0" marL="457200" rtl="0" algn="l">
              <a:spcBef>
                <a:spcPts val="0"/>
              </a:spcBef>
              <a:spcAft>
                <a:spcPts val="0"/>
              </a:spcAft>
              <a:buSzPts val="1600"/>
              <a:buChar char="●"/>
            </a:pPr>
            <a:r>
              <a:rPr lang="en-US" sz="1600"/>
              <a:t>Burn Out</a:t>
            </a:r>
            <a:endParaRPr sz="1600"/>
          </a:p>
          <a:p>
            <a:pPr indent="-330200" lvl="0" marL="457200" rtl="0" algn="l">
              <a:spcBef>
                <a:spcPts val="0"/>
              </a:spcBef>
              <a:spcAft>
                <a:spcPts val="0"/>
              </a:spcAft>
              <a:buSzPts val="1600"/>
              <a:buChar char="●"/>
            </a:pPr>
            <a:r>
              <a:rPr lang="en-US" sz="1600"/>
              <a:t>Less Independent</a:t>
            </a:r>
            <a:endParaRPr sz="1600"/>
          </a:p>
          <a:p>
            <a:pPr indent="-330200" lvl="0" marL="457200" rtl="0" algn="l">
              <a:spcBef>
                <a:spcPts val="0"/>
              </a:spcBef>
              <a:spcAft>
                <a:spcPts val="0"/>
              </a:spcAft>
              <a:buSzPts val="1600"/>
              <a:buChar char="●"/>
            </a:pPr>
            <a:r>
              <a:rPr lang="en-US" sz="1600"/>
              <a:t>Fewer Perspectives</a:t>
            </a:r>
            <a:endParaRPr sz="1600"/>
          </a:p>
        </p:txBody>
      </p:sp>
      <p:pic>
        <p:nvPicPr>
          <p:cNvPr id="274" name="Google Shape;274;g2fc32bfa23d_0_29" title="File:Thumb up icon.svg - Wikipedia"/>
          <p:cNvPicPr preferRelativeResize="0"/>
          <p:nvPr/>
        </p:nvPicPr>
        <p:blipFill>
          <a:blip r:embed="rId3">
            <a:alphaModFix/>
          </a:blip>
          <a:stretch>
            <a:fillRect/>
          </a:stretch>
        </p:blipFill>
        <p:spPr>
          <a:xfrm>
            <a:off x="683225" y="3845075"/>
            <a:ext cx="2517176" cy="2517176"/>
          </a:xfrm>
          <a:prstGeom prst="rect">
            <a:avLst/>
          </a:prstGeom>
          <a:noFill/>
          <a:ln>
            <a:noFill/>
          </a:ln>
        </p:spPr>
      </p:pic>
      <p:pic>
        <p:nvPicPr>
          <p:cNvPr id="275" name="Google Shape;275;g2fc32bfa23d_0_29" title="File:Thumb down icon.svg - Wikipedia"/>
          <p:cNvPicPr preferRelativeResize="0"/>
          <p:nvPr/>
        </p:nvPicPr>
        <p:blipFill>
          <a:blip r:embed="rId4">
            <a:alphaModFix/>
          </a:blip>
          <a:stretch>
            <a:fillRect/>
          </a:stretch>
        </p:blipFill>
        <p:spPr>
          <a:xfrm>
            <a:off x="5291209" y="3845079"/>
            <a:ext cx="2517176" cy="251716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fb41241306_0_109"/>
          <p:cNvSpPr txBox="1"/>
          <p:nvPr>
            <p:ph type="title"/>
          </p:nvPr>
        </p:nvSpPr>
        <p:spPr>
          <a:xfrm>
            <a:off x="311700" y="719633"/>
            <a:ext cx="8520600" cy="1710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sz="4933"/>
              <a:t>Community First Choice</a:t>
            </a:r>
            <a:endParaRPr sz="4933"/>
          </a:p>
          <a:p>
            <a:pPr indent="0" lvl="0" marL="0" rtl="0" algn="l">
              <a:spcBef>
                <a:spcPts val="0"/>
              </a:spcBef>
              <a:spcAft>
                <a:spcPts val="0"/>
              </a:spcAft>
              <a:buNone/>
            </a:pPr>
            <a:r>
              <a:rPr lang="en-US"/>
              <a:t>Upcoming Changes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3377"/>
              <a:t>DRAFT PLAN </a:t>
            </a:r>
            <a:endParaRPr sz="3377"/>
          </a:p>
          <a:p>
            <a:pPr indent="0" lvl="0" marL="0" rtl="0" algn="l">
              <a:spcBef>
                <a:spcPts val="0"/>
              </a:spcBef>
              <a:spcAft>
                <a:spcPts val="0"/>
              </a:spcAft>
              <a:buNone/>
            </a:pPr>
            <a:r>
              <a:rPr lang="en-US" sz="3377"/>
              <a:t>- details are not finalized!</a:t>
            </a:r>
            <a:endParaRPr sz="3377"/>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2fc03173721_0_141"/>
          <p:cNvPicPr preferRelativeResize="0"/>
          <p:nvPr/>
        </p:nvPicPr>
        <p:blipFill rotWithShape="1">
          <a:blip r:embed="rId3">
            <a:alphaModFix/>
          </a:blip>
          <a:srcRect b="0" l="0" r="0" t="0"/>
          <a:stretch/>
        </p:blipFill>
        <p:spPr>
          <a:xfrm>
            <a:off x="4717538" y="3107524"/>
            <a:ext cx="4350974" cy="3148350"/>
          </a:xfrm>
          <a:prstGeom prst="rect">
            <a:avLst/>
          </a:prstGeom>
          <a:noFill/>
          <a:ln>
            <a:noFill/>
          </a:ln>
        </p:spPr>
      </p:pic>
      <p:sp>
        <p:nvSpPr>
          <p:cNvPr id="286" name="Google Shape;286;g2fc03173721_0_141"/>
          <p:cNvSpPr txBox="1"/>
          <p:nvPr>
            <p:ph type="title"/>
          </p:nvPr>
        </p:nvSpPr>
        <p:spPr>
          <a:xfrm>
            <a:off x="457200" y="9058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Upcoming Changes cont.</a:t>
            </a:r>
            <a:endParaRPr/>
          </a:p>
        </p:txBody>
      </p:sp>
      <p:sp>
        <p:nvSpPr>
          <p:cNvPr id="287" name="Google Shape;287;g2fc03173721_0_141"/>
          <p:cNvSpPr txBox="1"/>
          <p:nvPr>
            <p:ph idx="1" type="body"/>
          </p:nvPr>
        </p:nvSpPr>
        <p:spPr>
          <a:xfrm>
            <a:off x="182150" y="1233600"/>
            <a:ext cx="7988400" cy="4892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60"/>
              </a:spcBef>
              <a:spcAft>
                <a:spcPts val="0"/>
              </a:spcAft>
              <a:buSzPts val="1800"/>
              <a:buNone/>
            </a:pPr>
            <a:r>
              <a:rPr b="1" lang="en-US" sz="2500"/>
              <a:t>Community First Choice (CFC)</a:t>
            </a:r>
            <a:endParaRPr b="1" sz="2500"/>
          </a:p>
          <a:p>
            <a:pPr indent="-342900" lvl="0" marL="457200" rtl="0" algn="l">
              <a:lnSpc>
                <a:spcPct val="115000"/>
              </a:lnSpc>
              <a:spcBef>
                <a:spcPts val="1200"/>
              </a:spcBef>
              <a:spcAft>
                <a:spcPts val="0"/>
              </a:spcAft>
              <a:buSzPts val="1800"/>
              <a:buChar char="●"/>
            </a:pPr>
            <a:r>
              <a:rPr lang="en-US" sz="1800"/>
              <a:t>Transition some services from HCBS waivers to be available to any Medicaid member who meets the level of care needs regardless of how they access Medicaid</a:t>
            </a:r>
            <a:endParaRPr sz="1800"/>
          </a:p>
          <a:p>
            <a:pPr indent="-342900" lvl="0" marL="457200" rtl="0" algn="l">
              <a:lnSpc>
                <a:spcPct val="115000"/>
              </a:lnSpc>
              <a:spcBef>
                <a:spcPts val="0"/>
              </a:spcBef>
              <a:spcAft>
                <a:spcPts val="0"/>
              </a:spcAft>
              <a:buSzPts val="1800"/>
              <a:buChar char="●"/>
            </a:pPr>
            <a:r>
              <a:rPr lang="en-US" sz="1800"/>
              <a:t>Services transitioning:</a:t>
            </a:r>
            <a:endParaRPr sz="1800"/>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8"/>
                  </a:ext>
                </a:extLst>
              </a:rPr>
              <a:t>Personal Care</a:t>
            </a:r>
            <a:endParaRPr sz="1400">
              <a:solidFill>
                <a:srgbClr val="000000"/>
              </a:solidFill>
              <a:highlight>
                <a:srgbClr val="FFFFFF"/>
              </a:highlight>
              <a:extLst>
                <a:ext uri="http://customooxmlschemas.google.com/">
                  <go:slidesCustomData xmlns:go="http://customooxmlschemas.google.com/" textRoundtripDataId="9"/>
                </a:ext>
              </a:extLst>
            </a:endParaRPr>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10"/>
                  </a:ext>
                </a:extLst>
              </a:rPr>
              <a:t>Homemaker (basic and habilitative)</a:t>
            </a:r>
            <a:endParaRPr sz="1400">
              <a:solidFill>
                <a:srgbClr val="000000"/>
              </a:solidFill>
              <a:highlight>
                <a:srgbClr val="FFFFFF"/>
              </a:highlight>
              <a:extLst>
                <a:ext uri="http://customooxmlschemas.google.com/">
                  <go:slidesCustomData xmlns:go="http://customooxmlschemas.google.com/" textRoundtripDataId="11"/>
                </a:ext>
              </a:extLst>
            </a:endParaRPr>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12"/>
                  </a:ext>
                </a:extLst>
              </a:rPr>
              <a:t>Health Maintenance Activities </a:t>
            </a:r>
            <a:endParaRPr sz="1400">
              <a:solidFill>
                <a:srgbClr val="000000"/>
              </a:solidFill>
              <a:highlight>
                <a:srgbClr val="FFFFFF"/>
              </a:highlight>
              <a:extLst>
                <a:ext uri="http://customooxmlschemas.google.com/">
                  <go:slidesCustomData xmlns:go="http://customooxmlschemas.google.com/" textRoundtripDataId="13"/>
                </a:ext>
              </a:extLst>
            </a:endParaRPr>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14"/>
                  </a:ext>
                </a:extLst>
              </a:rPr>
              <a:t>Acquisition, Maintenance, and Enhancement </a:t>
            </a:r>
            <a:endParaRPr sz="1400">
              <a:solidFill>
                <a:srgbClr val="000000"/>
              </a:solidFill>
              <a:highlight>
                <a:srgbClr val="FFFFFF"/>
              </a:highlight>
              <a:extLst>
                <a:ext uri="http://customooxmlschemas.google.com/">
                  <go:slidesCustomData xmlns:go="http://customooxmlschemas.google.com/" textRoundtripDataId="15"/>
                </a:ext>
              </a:extLst>
            </a:endParaRPr>
          </a:p>
          <a:p>
            <a:pPr indent="0" lvl="0" marL="914400" rtl="0" algn="l">
              <a:spcBef>
                <a:spcPts val="0"/>
              </a:spcBef>
              <a:spcAft>
                <a:spcPts val="0"/>
              </a:spcAft>
              <a:buNone/>
            </a:pPr>
            <a:r>
              <a:rPr lang="en-US" sz="1400">
                <a:solidFill>
                  <a:srgbClr val="000000"/>
                </a:solidFill>
                <a:highlight>
                  <a:srgbClr val="FFFFFF"/>
                </a:highlight>
                <a:extLst>
                  <a:ext uri="http://customooxmlschemas.google.com/">
                    <go:slidesCustomData xmlns:go="http://customooxmlschemas.google.com/" textRoundtripDataId="16"/>
                  </a:ext>
                </a:extLst>
              </a:rPr>
              <a:t>of Skills (AME) </a:t>
            </a:r>
            <a:endParaRPr sz="1400">
              <a:solidFill>
                <a:srgbClr val="000000"/>
              </a:solidFill>
              <a:highlight>
                <a:srgbClr val="FFFFFF"/>
              </a:highlight>
              <a:extLst>
                <a:ext uri="http://customooxmlschemas.google.com/">
                  <go:slidesCustomData xmlns:go="http://customooxmlschemas.google.com/" textRoundtripDataId="17"/>
                </a:ext>
              </a:extLst>
            </a:endParaRPr>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18"/>
                  </a:ext>
                </a:extLst>
              </a:rPr>
              <a:t>Personal Emergency Response Systems and </a:t>
            </a:r>
            <a:endParaRPr sz="1400">
              <a:solidFill>
                <a:srgbClr val="000000"/>
              </a:solidFill>
              <a:highlight>
                <a:srgbClr val="FFFFFF"/>
              </a:highlight>
              <a:extLst>
                <a:ext uri="http://customooxmlschemas.google.com/">
                  <go:slidesCustomData xmlns:go="http://customooxmlschemas.google.com/" textRoundtripDataId="19"/>
                </a:ext>
              </a:extLst>
            </a:endParaRPr>
          </a:p>
          <a:p>
            <a:pPr indent="0" lvl="0" marL="914400" rtl="0" algn="l">
              <a:spcBef>
                <a:spcPts val="0"/>
              </a:spcBef>
              <a:spcAft>
                <a:spcPts val="0"/>
              </a:spcAft>
              <a:buNone/>
            </a:pPr>
            <a:r>
              <a:rPr lang="en-US" sz="1400">
                <a:solidFill>
                  <a:srgbClr val="000000"/>
                </a:solidFill>
                <a:highlight>
                  <a:srgbClr val="FFFFFF"/>
                </a:highlight>
                <a:extLst>
                  <a:ext uri="http://customooxmlschemas.google.com/">
                    <go:slidesCustomData xmlns:go="http://customooxmlschemas.google.com/" textRoundtripDataId="20"/>
                  </a:ext>
                </a:extLst>
              </a:rPr>
              <a:t>Medication Reminders </a:t>
            </a:r>
            <a:endParaRPr sz="1400">
              <a:solidFill>
                <a:srgbClr val="000000"/>
              </a:solidFill>
              <a:highlight>
                <a:srgbClr val="FFFFFF"/>
              </a:highlight>
              <a:extLst>
                <a:ext uri="http://customooxmlschemas.google.com/">
                  <go:slidesCustomData xmlns:go="http://customooxmlschemas.google.com/" textRoundtripDataId="21"/>
                </a:ext>
              </a:extLst>
            </a:endParaRPr>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22"/>
                  </a:ext>
                </a:extLst>
              </a:rPr>
              <a:t>Transition Setup </a:t>
            </a:r>
            <a:endParaRPr sz="1400">
              <a:solidFill>
                <a:srgbClr val="000000"/>
              </a:solidFill>
              <a:highlight>
                <a:srgbClr val="FFFFFF"/>
              </a:highlight>
              <a:extLst>
                <a:ext uri="http://customooxmlschemas.google.com/">
                  <go:slidesCustomData xmlns:go="http://customooxmlschemas.google.com/" textRoundtripDataId="23"/>
                </a:ext>
              </a:extLst>
            </a:endParaRPr>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24"/>
                  </a:ext>
                </a:extLst>
              </a:rPr>
              <a:t>Home Delivered Meals </a:t>
            </a:r>
            <a:endParaRPr sz="1400">
              <a:solidFill>
                <a:srgbClr val="000000"/>
              </a:solidFill>
              <a:highlight>
                <a:srgbClr val="FFFFFF"/>
              </a:highlight>
              <a:extLst>
                <a:ext uri="http://customooxmlschemas.google.com/">
                  <go:slidesCustomData xmlns:go="http://customooxmlschemas.google.com/" textRoundtripDataId="25"/>
                </a:ext>
              </a:extLst>
            </a:endParaRPr>
          </a:p>
          <a:p>
            <a:pPr indent="-317500" lvl="1" marL="914400" rtl="0" algn="l">
              <a:spcBef>
                <a:spcPts val="0"/>
              </a:spcBef>
              <a:spcAft>
                <a:spcPts val="0"/>
              </a:spcAft>
              <a:buClr>
                <a:srgbClr val="000000"/>
              </a:buClr>
              <a:buSzPts val="1400"/>
              <a:buChar char="○"/>
            </a:pPr>
            <a:r>
              <a:rPr lang="en-US" sz="1400">
                <a:solidFill>
                  <a:srgbClr val="000000"/>
                </a:solidFill>
                <a:highlight>
                  <a:srgbClr val="FFFFFF"/>
                </a:highlight>
                <a:extLst>
                  <a:ext uri="http://customooxmlschemas.google.com/">
                    <go:slidesCustomData xmlns:go="http://customooxmlschemas.google.com/" textRoundtripDataId="26"/>
                  </a:ext>
                </a:extLst>
              </a:rPr>
              <a:t>Remote Supports and Remote Supports Technology </a:t>
            </a:r>
            <a:endParaRPr sz="1400"/>
          </a:p>
          <a:p>
            <a:pPr indent="-342900" lvl="0" marL="457200" rtl="0" algn="l">
              <a:lnSpc>
                <a:spcPct val="115000"/>
              </a:lnSpc>
              <a:spcBef>
                <a:spcPts val="0"/>
              </a:spcBef>
              <a:spcAft>
                <a:spcPts val="0"/>
              </a:spcAft>
              <a:buSzPts val="1800"/>
              <a:buChar char="●"/>
            </a:pPr>
            <a:r>
              <a:rPr lang="en-US" sz="1800"/>
              <a:t>Will roll out 7/1/2025 - 6/30/2026</a:t>
            </a:r>
            <a:endParaRPr sz="1800"/>
          </a:p>
        </p:txBody>
      </p:sp>
      <p:sp>
        <p:nvSpPr>
          <p:cNvPr id="288" name="Google Shape;288;g2fc03173721_0_141"/>
          <p:cNvSpPr txBox="1"/>
          <p:nvPr/>
        </p:nvSpPr>
        <p:spPr>
          <a:xfrm>
            <a:off x="4317700" y="6354600"/>
            <a:ext cx="475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Roboto"/>
                <a:ea typeface="Roboto"/>
                <a:cs typeface="Roboto"/>
                <a:sym typeface="Roboto"/>
                <a:hlinkClick r:id="rId4"/>
              </a:rPr>
              <a:t>https://hcpf.colorado.gov/community-first-choice-option</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fc03173721_0_308"/>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sz="4100"/>
              <a:t>Children’s Programs</a:t>
            </a:r>
            <a:endParaRPr sz="4100"/>
          </a:p>
          <a:p>
            <a:pPr indent="0" lvl="0" marL="0" rtl="0" algn="l">
              <a:spcBef>
                <a:spcPts val="0"/>
              </a:spcBef>
              <a:spcAft>
                <a:spcPts val="0"/>
              </a:spcAft>
              <a:buNone/>
            </a:pPr>
            <a:r>
              <a:rPr lang="en-US" sz="4100"/>
              <a:t>Ages 0-18</a:t>
            </a:r>
            <a:endParaRPr sz="4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2fb41241306_0_83"/>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Definitions</a:t>
            </a:r>
            <a:endParaRPr/>
          </a:p>
        </p:txBody>
      </p:sp>
      <p:sp>
        <p:nvSpPr>
          <p:cNvPr id="84" name="Google Shape;84;g2fb41241306_0_83"/>
          <p:cNvSpPr txBox="1"/>
          <p:nvPr>
            <p:ph idx="1" type="body"/>
          </p:nvPr>
        </p:nvSpPr>
        <p:spPr>
          <a:xfrm>
            <a:off x="311700" y="2007600"/>
            <a:ext cx="7434900" cy="410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CDASS -  Consumer Directed Attendant Support Services</a:t>
            </a:r>
            <a:endParaRPr/>
          </a:p>
          <a:p>
            <a:pPr indent="0" lvl="0" marL="0" rtl="0" algn="l">
              <a:spcBef>
                <a:spcPts val="0"/>
              </a:spcBef>
              <a:spcAft>
                <a:spcPts val="0"/>
              </a:spcAft>
              <a:buNone/>
            </a:pPr>
            <a:r>
              <a:rPr lang="en-US"/>
              <a:t>CNA - Certified Nursing Assistant</a:t>
            </a:r>
            <a:endParaRPr/>
          </a:p>
          <a:p>
            <a:pPr indent="0" lvl="0" marL="0" rtl="0" algn="l">
              <a:spcBef>
                <a:spcPts val="0"/>
              </a:spcBef>
              <a:spcAft>
                <a:spcPts val="0"/>
              </a:spcAft>
              <a:buNone/>
            </a:pPr>
            <a:r>
              <a:rPr lang="en-US"/>
              <a:t>CMA - Case Management Agency</a:t>
            </a:r>
            <a:endParaRPr/>
          </a:p>
          <a:p>
            <a:pPr indent="0" lvl="0" marL="0" rtl="0" algn="l">
              <a:spcBef>
                <a:spcPts val="0"/>
              </a:spcBef>
              <a:spcAft>
                <a:spcPts val="0"/>
              </a:spcAft>
              <a:buNone/>
            </a:pPr>
            <a:r>
              <a:rPr lang="en-US"/>
              <a:t>DD - Developmental Disabilities</a:t>
            </a:r>
            <a:endParaRPr/>
          </a:p>
          <a:p>
            <a:pPr indent="0" lvl="0" marL="0" rtl="0" algn="l">
              <a:spcBef>
                <a:spcPts val="0"/>
              </a:spcBef>
              <a:spcAft>
                <a:spcPts val="0"/>
              </a:spcAft>
              <a:buNone/>
            </a:pPr>
            <a:r>
              <a:rPr lang="en-US"/>
              <a:t>EPSDT - Early, Periodic, Screening, Diagnostic, and Treatment</a:t>
            </a:r>
            <a:endParaRPr/>
          </a:p>
          <a:p>
            <a:pPr indent="0" lvl="0" marL="0" rtl="0" algn="l">
              <a:spcBef>
                <a:spcPts val="0"/>
              </a:spcBef>
              <a:spcAft>
                <a:spcPts val="0"/>
              </a:spcAft>
              <a:buNone/>
            </a:pPr>
            <a:r>
              <a:rPr lang="en-US"/>
              <a:t>HCBS - Home and Community Based Services</a:t>
            </a:r>
            <a:endParaRPr/>
          </a:p>
          <a:p>
            <a:pPr indent="0" lvl="0" marL="0" rtl="0" algn="l">
              <a:spcBef>
                <a:spcPts val="0"/>
              </a:spcBef>
              <a:spcAft>
                <a:spcPts val="0"/>
              </a:spcAft>
              <a:buNone/>
            </a:pPr>
            <a:r>
              <a:rPr lang="en-US"/>
              <a:t>HMA - Health Maintenance Activities</a:t>
            </a:r>
            <a:endParaRPr/>
          </a:p>
          <a:p>
            <a:pPr indent="0" lvl="0" marL="0" rtl="0" algn="l">
              <a:spcBef>
                <a:spcPts val="0"/>
              </a:spcBef>
              <a:spcAft>
                <a:spcPts val="0"/>
              </a:spcAft>
              <a:buNone/>
            </a:pPr>
            <a:r>
              <a:rPr lang="en-US"/>
              <a:t>IHSS - In Home Support Services</a:t>
            </a:r>
            <a:endParaRPr/>
          </a:p>
          <a:p>
            <a:pPr indent="0" lvl="0" marL="0" rtl="0" algn="l">
              <a:spcBef>
                <a:spcPts val="0"/>
              </a:spcBef>
              <a:spcAft>
                <a:spcPts val="0"/>
              </a:spcAft>
              <a:buNone/>
            </a:pPr>
            <a:r>
              <a:rPr lang="en-US"/>
              <a:t>LTC - Long Term Care</a:t>
            </a:r>
            <a:endParaRPr/>
          </a:p>
          <a:p>
            <a:pPr indent="0" lvl="0" marL="0" rtl="0" algn="l">
              <a:spcBef>
                <a:spcPts val="0"/>
              </a:spcBef>
              <a:spcAft>
                <a:spcPts val="0"/>
              </a:spcAft>
              <a:buNone/>
            </a:pPr>
            <a:r>
              <a:rPr lang="en-US"/>
              <a:t>LPN - Licensed Practical Nurse</a:t>
            </a:r>
            <a:endParaRPr/>
          </a:p>
          <a:p>
            <a:pPr indent="0" lvl="0" marL="0" rtl="0" algn="l">
              <a:spcBef>
                <a:spcPts val="0"/>
              </a:spcBef>
              <a:spcAft>
                <a:spcPts val="0"/>
              </a:spcAft>
              <a:buNone/>
            </a:pPr>
            <a:r>
              <a:rPr lang="en-US">
                <a:extLst>
                  <a:ext uri="http://customooxmlschemas.google.com/">
                    <go:slidesCustomData xmlns:go="http://customooxmlschemas.google.com/" textRoundtripDataId="0"/>
                  </a:ext>
                </a:extLst>
              </a:rPr>
              <a:t>PAR</a:t>
            </a:r>
            <a:r>
              <a:rPr lang="en-US"/>
              <a:t> - Prior Authorization Request</a:t>
            </a:r>
            <a:endParaRPr/>
          </a:p>
          <a:p>
            <a:pPr indent="0" lvl="0" marL="0" rtl="0" algn="l">
              <a:spcBef>
                <a:spcPts val="0"/>
              </a:spcBef>
              <a:spcAft>
                <a:spcPts val="0"/>
              </a:spcAft>
              <a:buNone/>
            </a:pPr>
            <a:r>
              <a:rPr lang="en-US"/>
              <a:t>PAT - Pediatric Assessment Tool</a:t>
            </a:r>
            <a:endParaRPr/>
          </a:p>
          <a:p>
            <a:pPr indent="0" lvl="0" marL="0" rtl="0" algn="l">
              <a:spcBef>
                <a:spcPts val="0"/>
              </a:spcBef>
              <a:spcAft>
                <a:spcPts val="0"/>
              </a:spcAft>
              <a:buNone/>
            </a:pPr>
            <a:r>
              <a:rPr lang="en-US"/>
              <a:t>PASA - Program Approved Service Agency</a:t>
            </a:r>
            <a:endParaRPr/>
          </a:p>
          <a:p>
            <a:pPr indent="0" lvl="0" marL="0" rtl="0" algn="l">
              <a:spcBef>
                <a:spcPts val="0"/>
              </a:spcBef>
              <a:spcAft>
                <a:spcPts val="0"/>
              </a:spcAft>
              <a:buNone/>
            </a:pPr>
            <a:r>
              <a:rPr lang="en-US"/>
              <a:t>PCAT - (Pediatric) Personal Care Assessment Tool</a:t>
            </a:r>
            <a:endParaRPr/>
          </a:p>
          <a:p>
            <a:pPr indent="0" lvl="0" marL="0" rtl="0" algn="l">
              <a:spcBef>
                <a:spcPts val="0"/>
              </a:spcBef>
              <a:spcAft>
                <a:spcPts val="0"/>
              </a:spcAft>
              <a:buNone/>
            </a:pPr>
            <a:r>
              <a:rPr lang="en-US"/>
              <a:t>PDN - Private Duty Nursing</a:t>
            </a:r>
            <a:endParaRPr/>
          </a:p>
          <a:p>
            <a:pPr indent="0" lvl="0" marL="0" rtl="0" algn="l">
              <a:spcBef>
                <a:spcPts val="0"/>
              </a:spcBef>
              <a:spcAft>
                <a:spcPts val="0"/>
              </a:spcAft>
              <a:buNone/>
            </a:pPr>
            <a:r>
              <a:rPr lang="en-US"/>
              <a:t>RN - </a:t>
            </a:r>
            <a:r>
              <a:rPr lang="en-US"/>
              <a:t>Registered</a:t>
            </a:r>
            <a:r>
              <a:rPr lang="en-US"/>
              <a:t> Nurse</a:t>
            </a:r>
            <a:endParaRPr/>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fc03173721_0_312"/>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299" name="Google Shape;299;g2fc03173721_0_312"/>
          <p:cNvSpPr txBox="1"/>
          <p:nvPr>
            <p:ph type="title"/>
          </p:nvPr>
        </p:nvSpPr>
        <p:spPr>
          <a:xfrm>
            <a:off x="311700"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Pediatric - Home Health or Agency Based</a:t>
            </a:r>
            <a:endParaRPr/>
          </a:p>
        </p:txBody>
      </p:sp>
      <p:graphicFrame>
        <p:nvGraphicFramePr>
          <p:cNvPr id="300" name="Google Shape;300;g2fc03173721_0_312"/>
          <p:cNvGraphicFramePr/>
          <p:nvPr/>
        </p:nvGraphicFramePr>
        <p:xfrm>
          <a:off x="78088" y="1652375"/>
          <a:ext cx="3000000" cy="3000000"/>
        </p:xfrm>
        <a:graphic>
          <a:graphicData uri="http://schemas.openxmlformats.org/drawingml/2006/table">
            <a:tbl>
              <a:tblPr>
                <a:noFill/>
                <a:tableStyleId>{DFA60E73-C1CE-44B9-A99A-55030DFE42E4}</a:tableStyleId>
              </a:tblPr>
              <a:tblGrid>
                <a:gridCol w="1110775"/>
                <a:gridCol w="1051275"/>
                <a:gridCol w="869825"/>
                <a:gridCol w="1066775"/>
                <a:gridCol w="870300"/>
                <a:gridCol w="1608400"/>
                <a:gridCol w="1108900"/>
                <a:gridCol w="1301550"/>
              </a:tblGrid>
              <a:tr h="971550">
                <a:tc>
                  <a:txBody>
                    <a:bodyPr/>
                    <a:lstStyle/>
                    <a:p>
                      <a:pPr indent="0" lvl="0" marL="0" rtl="0" algn="l">
                        <a:spcBef>
                          <a:spcPts val="0"/>
                        </a:spcBef>
                        <a:spcAft>
                          <a:spcPts val="0"/>
                        </a:spcAft>
                        <a:buNone/>
                      </a:pPr>
                      <a:r>
                        <a:t/>
                      </a:r>
                      <a:endParaRPr sz="1300"/>
                    </a:p>
                  </a:txBody>
                  <a:tcPr marT="91425" marB="91425" marR="91425" marL="91425" anchor="ctr"/>
                </a:tc>
                <a:tc>
                  <a:txBody>
                    <a:bodyPr/>
                    <a:lstStyle/>
                    <a:p>
                      <a:pPr indent="0" lvl="0" marL="0" rtl="0" algn="l">
                        <a:spcBef>
                          <a:spcPts val="0"/>
                        </a:spcBef>
                        <a:spcAft>
                          <a:spcPts val="0"/>
                        </a:spcAft>
                        <a:buNone/>
                      </a:pPr>
                      <a:r>
                        <a:rPr b="1" lang="en-US" sz="1300"/>
                        <a:t>Eligible</a:t>
                      </a:r>
                      <a:endParaRPr b="1" sz="1300"/>
                    </a:p>
                    <a:p>
                      <a:pPr indent="0" lvl="0" marL="0" rtl="0" algn="l">
                        <a:spcBef>
                          <a:spcPts val="0"/>
                        </a:spcBef>
                        <a:spcAft>
                          <a:spcPts val="0"/>
                        </a:spcAft>
                        <a:buNone/>
                      </a:pPr>
                      <a:r>
                        <a:rPr b="1" lang="en-US" sz="1300"/>
                        <a:t>Programs</a:t>
                      </a:r>
                      <a:endParaRPr b="1" sz="1300"/>
                    </a:p>
                  </a:txBody>
                  <a:tcPr marT="91425" marB="91425" marR="91425" marL="91425" anchor="ctr"/>
                </a:tc>
                <a:tc>
                  <a:txBody>
                    <a:bodyPr/>
                    <a:lstStyle/>
                    <a:p>
                      <a:pPr indent="0" lvl="0" marL="0" rtl="0" algn="l">
                        <a:spcBef>
                          <a:spcPts val="0"/>
                        </a:spcBef>
                        <a:spcAft>
                          <a:spcPts val="0"/>
                        </a:spcAft>
                        <a:buNone/>
                      </a:pPr>
                      <a:r>
                        <a:rPr b="1" lang="en-US" sz="1300"/>
                        <a:t>Skilled</a:t>
                      </a:r>
                      <a:endParaRPr b="1" sz="1300"/>
                    </a:p>
                  </a:txBody>
                  <a:tcPr marT="91425" marB="91425" marR="91425" marL="91425" anchor="ctr"/>
                </a:tc>
                <a:tc>
                  <a:txBody>
                    <a:bodyPr/>
                    <a:lstStyle/>
                    <a:p>
                      <a:pPr indent="0" lvl="0" marL="0" rtl="0" algn="l">
                        <a:spcBef>
                          <a:spcPts val="0"/>
                        </a:spcBef>
                        <a:spcAft>
                          <a:spcPts val="0"/>
                        </a:spcAft>
                        <a:buNone/>
                      </a:pPr>
                      <a:r>
                        <a:rPr b="1" lang="en-US" sz="1300"/>
                        <a:t>Individual License Required</a:t>
                      </a:r>
                      <a:endParaRPr b="1" sz="13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1300"/>
                        <a:t>Allowed by Parent </a:t>
                      </a:r>
                      <a:endParaRPr b="1" sz="1300"/>
                    </a:p>
                  </a:txBody>
                  <a:tcPr marT="91425" marB="91425" marR="91425" marL="91425" anchor="ctr"/>
                </a:tc>
                <a:tc>
                  <a:txBody>
                    <a:bodyPr/>
                    <a:lstStyle/>
                    <a:p>
                      <a:pPr indent="0" lvl="0" marL="0" rtl="0" algn="l">
                        <a:spcBef>
                          <a:spcPts val="0"/>
                        </a:spcBef>
                        <a:spcAft>
                          <a:spcPts val="0"/>
                        </a:spcAft>
                        <a:buNone/>
                      </a:pPr>
                      <a:r>
                        <a:rPr b="1" lang="en-US" sz="1300"/>
                        <a:t>Hours Evaluated By</a:t>
                      </a:r>
                      <a:endParaRPr b="1" sz="1300"/>
                    </a:p>
                  </a:txBody>
                  <a:tcPr marT="91425" marB="91425" marR="91425" marL="91425" anchor="ctr"/>
                </a:tc>
                <a:tc>
                  <a:txBody>
                    <a:bodyPr/>
                    <a:lstStyle/>
                    <a:p>
                      <a:pPr indent="0" lvl="0" marL="0" rtl="0" algn="l">
                        <a:spcBef>
                          <a:spcPts val="0"/>
                        </a:spcBef>
                        <a:spcAft>
                          <a:spcPts val="0"/>
                        </a:spcAft>
                        <a:buNone/>
                      </a:pPr>
                      <a:r>
                        <a:rPr b="1" lang="en-US" sz="1300"/>
                        <a:t>Limits </a:t>
                      </a:r>
                      <a:endParaRPr b="1" sz="1300"/>
                    </a:p>
                    <a:p>
                      <a:pPr indent="0" lvl="0" marL="0" rtl="0" algn="l">
                        <a:spcBef>
                          <a:spcPts val="0"/>
                        </a:spcBef>
                        <a:spcAft>
                          <a:spcPts val="0"/>
                        </a:spcAft>
                        <a:buNone/>
                      </a:pPr>
                      <a:r>
                        <a:rPr b="1" lang="en-US" sz="1300">
                          <a:solidFill>
                            <a:srgbClr val="0000FF"/>
                          </a:solidFill>
                        </a:rPr>
                        <a:t>(remember EPSDT)</a:t>
                      </a:r>
                      <a:endParaRPr b="1" sz="1300">
                        <a:solidFill>
                          <a:srgbClr val="0000FF"/>
                        </a:solidFill>
                      </a:endParaRPr>
                    </a:p>
                  </a:txBody>
                  <a:tcPr marT="91425" marB="91425" marR="91425" marL="91425" anchor="ctr"/>
                </a:tc>
                <a:tc>
                  <a:txBody>
                    <a:bodyPr/>
                    <a:lstStyle/>
                    <a:p>
                      <a:pPr indent="0" lvl="0" marL="0" rtl="0" algn="l">
                        <a:spcBef>
                          <a:spcPts val="0"/>
                        </a:spcBef>
                        <a:spcAft>
                          <a:spcPts val="0"/>
                        </a:spcAft>
                        <a:buNone/>
                      </a:pPr>
                      <a:r>
                        <a:rPr b="1" lang="en-US" sz="1300"/>
                        <a:t>Difficulty of Care Eligible</a:t>
                      </a:r>
                      <a:endParaRPr b="1" sz="1300"/>
                    </a:p>
                  </a:txBody>
                  <a:tcPr marT="91425" marB="91425" marR="91425" marL="91425" anchor="ctr"/>
                </a:tc>
              </a:tr>
              <a:tr h="971550">
                <a:tc>
                  <a:txBody>
                    <a:bodyPr/>
                    <a:lstStyle/>
                    <a:p>
                      <a:pPr indent="0" lvl="0" marL="0" rtl="0" algn="l">
                        <a:spcBef>
                          <a:spcPts val="0"/>
                        </a:spcBef>
                        <a:spcAft>
                          <a:spcPts val="0"/>
                        </a:spcAft>
                        <a:buNone/>
                      </a:pPr>
                      <a:r>
                        <a:rPr b="1" lang="en-US" sz="1300"/>
                        <a:t>CNA</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l">
                        <a:spcBef>
                          <a:spcPts val="0"/>
                        </a:spcBef>
                        <a:spcAft>
                          <a:spcPts val="0"/>
                        </a:spcAft>
                        <a:buNone/>
                      </a:pPr>
                      <a:r>
                        <a:rPr b="1" lang="en-US" sz="2200">
                          <a:solidFill>
                            <a:srgbClr val="38761D"/>
                          </a:solidFill>
                        </a:rPr>
                        <a:t>✓</a:t>
                      </a:r>
                      <a:endParaRPr b="1" sz="2200">
                        <a:solidFill>
                          <a:srgbClr val="38761D"/>
                        </a:solidFill>
                      </a:endParaRPr>
                    </a:p>
                    <a:p>
                      <a:pPr indent="0" lvl="0" marL="0" rtl="0" algn="l">
                        <a:spcBef>
                          <a:spcPts val="0"/>
                        </a:spcBef>
                        <a:spcAft>
                          <a:spcPts val="0"/>
                        </a:spcAft>
                        <a:buNone/>
                      </a:pPr>
                      <a:r>
                        <a:rPr lang="en-US" sz="1300"/>
                        <a:t>CNA level of care</a:t>
                      </a:r>
                      <a:endParaRPr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400">
                          <a:solidFill>
                            <a:srgbClr val="38761D"/>
                          </a:solidFill>
                        </a:rPr>
                        <a:t>✓</a:t>
                      </a:r>
                      <a:endParaRPr b="1" sz="24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sz="1300">
                          <a:highlight>
                            <a:srgbClr val="FFFF00"/>
                          </a:highlight>
                        </a:rPr>
                        <a:t>Skilled Nurse </a:t>
                      </a:r>
                      <a:r>
                        <a:rPr lang="en-US" sz="1300">
                          <a:highlight>
                            <a:srgbClr val="FFFF00"/>
                          </a:highlight>
                          <a:extLst>
                            <a:ext uri="http://customooxmlschemas.google.com/">
                              <go:slidesCustomData xmlns:go="http://customooxmlschemas.google.com/" textRoundtripDataId="27"/>
                            </a:ext>
                          </a:extLst>
                        </a:rPr>
                        <a:t>Assessor</a:t>
                      </a:r>
                      <a:endParaRPr sz="1300">
                        <a:highlight>
                          <a:srgbClr val="FFFF00"/>
                        </a:highlight>
                      </a:endParaRPr>
                    </a:p>
                  </a:txBody>
                  <a:tcPr marT="91425" marB="91425" marR="91425" marL="91425" anchor="ctr"/>
                </a:tc>
                <a:tc>
                  <a:txBody>
                    <a:bodyPr/>
                    <a:lstStyle/>
                    <a:p>
                      <a:pPr indent="0" lvl="0" marL="0" rtl="0" algn="l">
                        <a:spcBef>
                          <a:spcPts val="0"/>
                        </a:spcBef>
                        <a:spcAft>
                          <a:spcPts val="0"/>
                        </a:spcAft>
                        <a:buNone/>
                      </a:pPr>
                      <a:r>
                        <a:rPr lang="en-US" sz="1300"/>
                        <a:t>10.5hr/day</a:t>
                      </a:r>
                      <a:endParaRPr sz="1300"/>
                    </a:p>
                  </a:txBody>
                  <a:tcPr marT="91425" marB="91425" marR="91425" marL="91425" anchor="ctr"/>
                </a:tc>
                <a:tc>
                  <a:txBody>
                    <a:bodyPr/>
                    <a:lstStyle/>
                    <a:p>
                      <a:pPr indent="0" lvl="0" marL="0" rtl="0" algn="l">
                        <a:spcBef>
                          <a:spcPts val="0"/>
                        </a:spcBef>
                        <a:spcAft>
                          <a:spcPts val="0"/>
                        </a:spcAft>
                        <a:buNone/>
                      </a:pPr>
                      <a:r>
                        <a:rPr lang="en-US" sz="1300"/>
                        <a:t>only if CNA recipient is on a waiver</a:t>
                      </a:r>
                      <a:endParaRPr sz="1300"/>
                    </a:p>
                  </a:txBody>
                  <a:tcPr marT="91425" marB="91425" marR="91425" marL="91425" anchor="ctr"/>
                </a:tc>
              </a:tr>
              <a:tr h="971550">
                <a:tc>
                  <a:txBody>
                    <a:bodyPr/>
                    <a:lstStyle/>
                    <a:p>
                      <a:pPr indent="0" lvl="0" marL="0" rtl="0" algn="l">
                        <a:spcBef>
                          <a:spcPts val="0"/>
                        </a:spcBef>
                        <a:spcAft>
                          <a:spcPts val="0"/>
                        </a:spcAft>
                        <a:buNone/>
                      </a:pPr>
                      <a:r>
                        <a:rPr b="1" lang="en-US" sz="1300"/>
                        <a:t>PDN</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l">
                        <a:spcBef>
                          <a:spcPts val="0"/>
                        </a:spcBef>
                        <a:spcAft>
                          <a:spcPts val="0"/>
                        </a:spcAft>
                        <a:buNone/>
                      </a:pPr>
                      <a:r>
                        <a:rPr b="1" lang="en-US" sz="2200">
                          <a:solidFill>
                            <a:srgbClr val="38761D"/>
                          </a:solidFill>
                        </a:rPr>
                        <a:t>✓</a:t>
                      </a:r>
                      <a:endParaRPr b="1" sz="2200">
                        <a:solidFill>
                          <a:srgbClr val="38761D"/>
                        </a:solidFill>
                      </a:endParaRPr>
                    </a:p>
                    <a:p>
                      <a:pPr indent="0" lvl="0" marL="0" rtl="0" algn="l">
                        <a:spcBef>
                          <a:spcPts val="0"/>
                        </a:spcBef>
                        <a:spcAft>
                          <a:spcPts val="0"/>
                        </a:spcAft>
                        <a:buNone/>
                      </a:pPr>
                      <a:r>
                        <a:rPr lang="en-US" sz="1300"/>
                        <a:t>RN or LPN level of care</a:t>
                      </a:r>
                      <a:endParaRPr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400">
                          <a:solidFill>
                            <a:srgbClr val="38761D"/>
                          </a:solidFill>
                        </a:rPr>
                        <a:t>✓</a:t>
                      </a:r>
                      <a:endParaRPr b="1" sz="24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sz="1300">
                          <a:highlight>
                            <a:srgbClr val="FFFF00"/>
                          </a:highlight>
                        </a:rPr>
                        <a:t>Skilled Nurse Assessor</a:t>
                      </a:r>
                      <a:endParaRPr sz="1300"/>
                    </a:p>
                  </a:txBody>
                  <a:tcPr marT="91425" marB="91425" marR="91425" marL="91425" anchor="ctr"/>
                </a:tc>
                <a:tc>
                  <a:txBody>
                    <a:bodyPr/>
                    <a:lstStyle/>
                    <a:p>
                      <a:pPr indent="0" lvl="0" marL="0" rtl="0" algn="l">
                        <a:spcBef>
                          <a:spcPts val="0"/>
                        </a:spcBef>
                        <a:spcAft>
                          <a:spcPts val="0"/>
                        </a:spcAft>
                        <a:buNone/>
                      </a:pPr>
                      <a:r>
                        <a:rPr lang="en-US" sz="1300"/>
                        <a:t>24 hr/day</a:t>
                      </a:r>
                      <a:endParaRPr sz="1300"/>
                    </a:p>
                  </a:txBody>
                  <a:tcPr marT="91425" marB="91425" marR="91425" marL="91425" anchor="ctr"/>
                </a:tc>
                <a:tc>
                  <a:txBody>
                    <a:bodyPr/>
                    <a:lstStyle/>
                    <a:p>
                      <a:pPr indent="0" lvl="0" marL="0" rtl="0" algn="l">
                        <a:spcBef>
                          <a:spcPts val="0"/>
                        </a:spcBef>
                        <a:spcAft>
                          <a:spcPts val="0"/>
                        </a:spcAft>
                        <a:buNone/>
                      </a:pPr>
                      <a:r>
                        <a:rPr lang="en-US" sz="2400">
                          <a:solidFill>
                            <a:srgbClr val="FF0000"/>
                          </a:solidFill>
                        </a:rPr>
                        <a:t>🗶</a:t>
                      </a:r>
                      <a:endParaRPr sz="2400"/>
                    </a:p>
                  </a:txBody>
                  <a:tcPr marT="91425" marB="91425" marR="91425" marL="91425" anchor="ctr"/>
                </a:tc>
              </a:tr>
              <a:tr h="971550">
                <a:tc>
                  <a:txBody>
                    <a:bodyPr/>
                    <a:lstStyle/>
                    <a:p>
                      <a:pPr indent="0" lvl="0" marL="0" rtl="0" algn="l">
                        <a:spcBef>
                          <a:spcPts val="0"/>
                        </a:spcBef>
                        <a:spcAft>
                          <a:spcPts val="0"/>
                        </a:spcAft>
                        <a:buNone/>
                      </a:pPr>
                      <a:r>
                        <a:rPr b="1" lang="en-US" sz="1300"/>
                        <a:t>Intermittent Nursing</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tc>
                <a:tc>
                  <a:txBody>
                    <a:bodyPr/>
                    <a:lstStyle/>
                    <a:p>
                      <a:pPr indent="0" lvl="0" marL="0" rtl="0" algn="ctr">
                        <a:spcBef>
                          <a:spcPts val="0"/>
                        </a:spcBef>
                        <a:spcAft>
                          <a:spcPts val="0"/>
                        </a:spcAft>
                        <a:buNone/>
                      </a:pPr>
                      <a:r>
                        <a:rPr b="1" lang="en-US" sz="2400">
                          <a:solidFill>
                            <a:srgbClr val="38761D"/>
                          </a:solidFill>
                        </a:rPr>
                        <a:t>✓</a:t>
                      </a:r>
                      <a:endParaRPr b="1" sz="2400">
                        <a:solidFill>
                          <a:srgbClr val="38761D"/>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400">
                          <a:solidFill>
                            <a:srgbClr val="38761D"/>
                          </a:solidFill>
                        </a:rPr>
                        <a:t>✓</a:t>
                      </a:r>
                      <a:endParaRPr sz="2400"/>
                    </a:p>
                  </a:txBody>
                  <a:tcPr marT="91425" marB="91425" marR="91425" marL="91425" anchor="ctr"/>
                </a:tc>
                <a:tc>
                  <a:txBody>
                    <a:bodyPr/>
                    <a:lstStyle/>
                    <a:p>
                      <a:pPr indent="0" lvl="0" marL="0" rtl="0" algn="l">
                        <a:spcBef>
                          <a:spcPts val="0"/>
                        </a:spcBef>
                        <a:spcAft>
                          <a:spcPts val="0"/>
                        </a:spcAft>
                        <a:buNone/>
                      </a:pPr>
                      <a:r>
                        <a:rPr lang="en-US" sz="1300">
                          <a:highlight>
                            <a:srgbClr val="FFFF00"/>
                          </a:highlight>
                        </a:rPr>
                        <a:t>Skilled Nurse Assessor</a:t>
                      </a:r>
                      <a:endParaRPr sz="1300"/>
                    </a:p>
                  </a:txBody>
                  <a:tcPr marT="91425" marB="91425" marR="91425" marL="91425" anchor="ctr"/>
                </a:tc>
                <a:tc>
                  <a:txBody>
                    <a:bodyPr/>
                    <a:lstStyle/>
                    <a:p>
                      <a:pPr indent="0" lvl="0" marL="0" rtl="0" algn="l">
                        <a:spcBef>
                          <a:spcPts val="0"/>
                        </a:spcBef>
                        <a:spcAft>
                          <a:spcPts val="0"/>
                        </a:spcAft>
                        <a:buNone/>
                      </a:pPr>
                      <a:r>
                        <a:rPr lang="en-US" sz="1300"/>
                        <a:t>4 visits daily</a:t>
                      </a:r>
                      <a:endParaRPr sz="1300"/>
                    </a:p>
                  </a:txBody>
                  <a:tcPr marT="91425" marB="91425" marR="91425" marL="91425" anchor="ctr"/>
                </a:tc>
                <a:tc>
                  <a:txBody>
                    <a:bodyPr/>
                    <a:lstStyle/>
                    <a:p>
                      <a:pPr indent="0" lvl="0" marL="0" rtl="0" algn="l">
                        <a:spcBef>
                          <a:spcPts val="0"/>
                        </a:spcBef>
                        <a:spcAft>
                          <a:spcPts val="0"/>
                        </a:spcAft>
                        <a:buNone/>
                      </a:pPr>
                      <a:r>
                        <a:rPr lang="en-US" sz="2400">
                          <a:solidFill>
                            <a:srgbClr val="FF0000"/>
                          </a:solidFill>
                        </a:rPr>
                        <a:t>🗶</a:t>
                      </a:r>
                      <a:endParaRPr sz="2400"/>
                    </a:p>
                  </a:txBody>
                  <a:tcPr marT="91425" marB="91425" marR="91425" marL="91425" anchor="ctr"/>
                </a:tc>
              </a:tr>
              <a:tr h="971550">
                <a:tc>
                  <a:txBody>
                    <a:bodyPr/>
                    <a:lstStyle/>
                    <a:p>
                      <a:pPr indent="0" lvl="0" marL="0" rtl="0" algn="l">
                        <a:spcBef>
                          <a:spcPts val="0"/>
                        </a:spcBef>
                        <a:spcAft>
                          <a:spcPts val="0"/>
                        </a:spcAft>
                        <a:buNone/>
                      </a:pPr>
                      <a:r>
                        <a:rPr b="1" lang="en-US" sz="1300"/>
                        <a:t>Pediatric Personal Care</a:t>
                      </a:r>
                      <a:endParaRPr b="1" sz="1300"/>
                    </a:p>
                  </a:txBody>
                  <a:tcPr marT="91425" marB="91425" marR="91425" marL="91425" anchor="ctr"/>
                </a:tc>
                <a:tc>
                  <a:txBody>
                    <a:bodyPr/>
                    <a:lstStyle/>
                    <a:p>
                      <a:pPr indent="0" lvl="0" marL="0" rtl="0" algn="l">
                        <a:spcBef>
                          <a:spcPts val="0"/>
                        </a:spcBef>
                        <a:spcAft>
                          <a:spcPts val="0"/>
                        </a:spcAft>
                        <a:buNone/>
                      </a:pPr>
                      <a:r>
                        <a:rPr lang="en-US" sz="1300"/>
                        <a:t>State Plan</a:t>
                      </a:r>
                      <a:endParaRPr sz="1300"/>
                    </a:p>
                  </a:txBody>
                  <a:tcPr marT="91425" marB="91425" marR="91425" marL="91425" anchor="ctr"/>
                </a:tc>
                <a:tc>
                  <a:txBody>
                    <a:bodyPr/>
                    <a:lstStyle/>
                    <a:p>
                      <a:pPr indent="0" lvl="0" marL="0" rtl="0" algn="ctr">
                        <a:spcBef>
                          <a:spcPts val="0"/>
                        </a:spcBef>
                        <a:spcAft>
                          <a:spcPts val="0"/>
                        </a:spcAft>
                        <a:buNone/>
                      </a:pPr>
                      <a:r>
                        <a:rPr lang="en-US" sz="2400">
                          <a:solidFill>
                            <a:srgbClr val="FF0000"/>
                          </a:solidFill>
                        </a:rPr>
                        <a:t>🗶</a:t>
                      </a:r>
                      <a:endParaRPr sz="2400"/>
                    </a:p>
                  </a:txBody>
                  <a:tcPr marT="91425" marB="91425" marR="91425" marL="91425" anchor="ctr"/>
                </a:tc>
                <a:tc>
                  <a:txBody>
                    <a:bodyPr/>
                    <a:lstStyle/>
                    <a:p>
                      <a:pPr indent="0" lvl="0" marL="0" rtl="0" algn="ctr">
                        <a:spcBef>
                          <a:spcPts val="0"/>
                        </a:spcBef>
                        <a:spcAft>
                          <a:spcPts val="0"/>
                        </a:spcAft>
                        <a:buNone/>
                      </a:pPr>
                      <a:r>
                        <a:rPr lang="en-US" sz="2400">
                          <a:solidFill>
                            <a:srgbClr val="FF0000"/>
                          </a:solidFill>
                        </a:rPr>
                        <a:t>🗶</a:t>
                      </a:r>
                      <a:endParaRPr sz="24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2400">
                          <a:solidFill>
                            <a:srgbClr val="FF0000"/>
                          </a:solidFill>
                        </a:rPr>
                        <a:t>🗶</a:t>
                      </a:r>
                      <a:endParaRPr sz="2400"/>
                    </a:p>
                  </a:txBody>
                  <a:tcPr marT="91425" marB="91425" marR="91425" marL="91425" anchor="ctr"/>
                </a:tc>
                <a:tc>
                  <a:txBody>
                    <a:bodyPr/>
                    <a:lstStyle/>
                    <a:p>
                      <a:pPr indent="0" lvl="0" marL="0" rtl="0" algn="l">
                        <a:spcBef>
                          <a:spcPts val="0"/>
                        </a:spcBef>
                        <a:spcAft>
                          <a:spcPts val="0"/>
                        </a:spcAft>
                        <a:buNone/>
                      </a:pPr>
                      <a:r>
                        <a:rPr lang="en-US" sz="1300" u="sng">
                          <a:solidFill>
                            <a:schemeClr val="hlink"/>
                          </a:solidFill>
                          <a:hlinkClick r:id="rId3"/>
                        </a:rPr>
                        <a:t>PCAT</a:t>
                      </a:r>
                      <a:r>
                        <a:rPr lang="en-US" sz="1300"/>
                        <a:t> - Home health agency nurse</a:t>
                      </a:r>
                      <a:endParaRPr sz="1300"/>
                    </a:p>
                  </a:txBody>
                  <a:tcPr marT="91425" marB="91425" marR="91425" marL="91425" anchor="ctr"/>
                </a:tc>
                <a:tc>
                  <a:txBody>
                    <a:bodyPr/>
                    <a:lstStyle/>
                    <a:p>
                      <a:pPr indent="0" lvl="0" marL="0" rtl="0" algn="l">
                        <a:spcBef>
                          <a:spcPts val="0"/>
                        </a:spcBef>
                        <a:spcAft>
                          <a:spcPts val="0"/>
                        </a:spcAft>
                        <a:buNone/>
                      </a:pPr>
                      <a:r>
                        <a:rPr lang="en-US" sz="1300"/>
                        <a:t>8.5hr/day</a:t>
                      </a:r>
                      <a:endParaRPr sz="1300"/>
                    </a:p>
                  </a:txBody>
                  <a:tcPr marT="91425" marB="91425" marR="91425" marL="91425" anchor="ctr"/>
                </a:tc>
                <a:tc>
                  <a:txBody>
                    <a:bodyPr/>
                    <a:lstStyle/>
                    <a:p>
                      <a:pPr indent="0" lvl="0" marL="0" rtl="0" algn="l">
                        <a:spcBef>
                          <a:spcPts val="0"/>
                        </a:spcBef>
                        <a:spcAft>
                          <a:spcPts val="0"/>
                        </a:spcAft>
                        <a:buNone/>
                      </a:pPr>
                      <a:r>
                        <a:rPr lang="en-US" sz="1300"/>
                        <a:t>only if care provider lives with recipient</a:t>
                      </a:r>
                      <a:endParaRPr sz="1300"/>
                    </a:p>
                  </a:txBody>
                  <a:tcPr marT="91425" marB="91425" marR="91425" marL="91425" anchor="ctr"/>
                </a:tc>
              </a:tr>
            </a:tbl>
          </a:graphicData>
        </a:graphic>
      </p:graphicFrame>
      <p:sp>
        <p:nvSpPr>
          <p:cNvPr id="301" name="Google Shape;301;g2fc03173721_0_312"/>
          <p:cNvSpPr txBox="1"/>
          <p:nvPr/>
        </p:nvSpPr>
        <p:spPr>
          <a:xfrm>
            <a:off x="10392300" y="5142225"/>
            <a:ext cx="3788700" cy="12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Roboto"/>
              <a:ea typeface="Roboto"/>
              <a:cs typeface="Roboto"/>
              <a:sym typeface="Roboto"/>
            </a:endParaRPr>
          </a:p>
        </p:txBody>
      </p:sp>
      <p:sp>
        <p:nvSpPr>
          <p:cNvPr id="302" name="Google Shape;302;g2fc03173721_0_312"/>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fc03173721_0_317"/>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308" name="Google Shape;308;g2fc03173721_0_317"/>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Pediatric - Participant Directed IHSS</a:t>
            </a:r>
            <a:endParaRPr/>
          </a:p>
        </p:txBody>
      </p:sp>
      <p:graphicFrame>
        <p:nvGraphicFramePr>
          <p:cNvPr id="309" name="Google Shape;309;g2fc03173721_0_317"/>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577800"/>
                <a:gridCol w="912825"/>
                <a:gridCol w="1187200"/>
                <a:gridCol w="1097525"/>
                <a:gridCol w="1073575"/>
                <a:gridCol w="1856175"/>
                <a:gridCol w="1052350"/>
              </a:tblGrid>
              <a:tr h="971550">
                <a:tc>
                  <a:txBody>
                    <a:bodyPr/>
                    <a:lstStyle/>
                    <a:p>
                      <a:pPr indent="0" lvl="0" marL="0" rtl="0" algn="l">
                        <a:spcBef>
                          <a:spcPts val="0"/>
                        </a:spcBef>
                        <a:spcAft>
                          <a:spcPts val="0"/>
                        </a:spcAft>
                        <a:buNone/>
                      </a:pPr>
                      <a:r>
                        <a:rPr b="1" lang="en-US" sz="3900"/>
                        <a:t>IHSS</a:t>
                      </a:r>
                      <a:endParaRPr/>
                    </a:p>
                  </a:txBody>
                  <a:tcPr marT="91425" marB="91425" marR="91425" marL="91425" anchor="ctr"/>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nchor="ctr"/>
                </a:tc>
                <a:tc>
                  <a:txBody>
                    <a:bodyPr/>
                    <a:lstStyle/>
                    <a:p>
                      <a:pPr indent="0" lvl="0" marL="0" rtl="0" algn="l">
                        <a:spcBef>
                          <a:spcPts val="0"/>
                        </a:spcBef>
                        <a:spcAft>
                          <a:spcPts val="0"/>
                        </a:spcAft>
                        <a:buNone/>
                      </a:pPr>
                      <a:r>
                        <a:rPr b="1" lang="en-US"/>
                        <a:t>Skilled</a:t>
                      </a:r>
                      <a:endParaRPr b="1"/>
                    </a:p>
                  </a:txBody>
                  <a:tcPr marT="91425" marB="91425" marR="91425" marL="91425" anchor="ctr"/>
                </a:tc>
                <a:tc>
                  <a:txBody>
                    <a:bodyPr/>
                    <a:lstStyle/>
                    <a:p>
                      <a:pPr indent="0" lvl="0" marL="0" rtl="0" algn="l">
                        <a:spcBef>
                          <a:spcPts val="0"/>
                        </a:spcBef>
                        <a:spcAft>
                          <a:spcPts val="0"/>
                        </a:spcAft>
                        <a:buNone/>
                      </a:pPr>
                      <a:r>
                        <a:rPr b="1" lang="en-US"/>
                        <a:t>Individual License Required</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a:t>
                      </a:r>
                      <a:endParaRPr b="1"/>
                    </a:p>
                  </a:txBody>
                  <a:tcPr marT="91425" marB="91425" marR="91425" marL="91425" anchor="ctr"/>
                </a:tc>
                <a:tc>
                  <a:txBody>
                    <a:bodyPr/>
                    <a:lstStyle/>
                    <a:p>
                      <a:pPr indent="0" lvl="0" marL="0" rtl="0" algn="l">
                        <a:spcBef>
                          <a:spcPts val="0"/>
                        </a:spcBef>
                        <a:spcAft>
                          <a:spcPts val="0"/>
                        </a:spcAft>
                        <a:buNone/>
                      </a:pPr>
                      <a:r>
                        <a:rPr b="1" lang="en-US"/>
                        <a:t>Hours Evaluated By</a:t>
                      </a:r>
                      <a:endParaRPr b="1"/>
                    </a:p>
                  </a:txBody>
                  <a:tcPr marT="91425" marB="91425" marR="91425" marL="91425" anchor="ctr"/>
                </a:tc>
                <a:tc>
                  <a:txBody>
                    <a:bodyPr/>
                    <a:lstStyle/>
                    <a:p>
                      <a:pPr indent="0" lvl="0" marL="0" rtl="0" algn="l">
                        <a:spcBef>
                          <a:spcPts val="0"/>
                        </a:spcBef>
                        <a:spcAft>
                          <a:spcPts val="0"/>
                        </a:spcAft>
                        <a:buNone/>
                      </a:pPr>
                      <a:r>
                        <a:rPr b="1" lang="en-US"/>
                        <a:t>Difficulty of Care Eligible</a:t>
                      </a:r>
                      <a:endParaRPr b="1"/>
                    </a:p>
                  </a:txBody>
                  <a:tcPr marT="91425" marB="91425" marR="91425" marL="91425" anchor="ctr"/>
                </a:tc>
              </a:tr>
              <a:tr h="971550">
                <a:tc>
                  <a:txBody>
                    <a:bodyPr/>
                    <a:lstStyle/>
                    <a:p>
                      <a:pPr indent="0" lvl="0" marL="0" rtl="0" algn="l">
                        <a:spcBef>
                          <a:spcPts val="0"/>
                        </a:spcBef>
                        <a:spcAft>
                          <a:spcPts val="0"/>
                        </a:spcAft>
                        <a:buNone/>
                      </a:pPr>
                      <a:r>
                        <a:rPr b="1" lang="en-US" sz="1600"/>
                        <a:t>Health Maintenance Activities</a:t>
                      </a:r>
                      <a:endParaRPr b="1" sz="16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highlight>
                            <a:srgbClr val="FFFF00"/>
                          </a:highlight>
                        </a:rPr>
                        <a:t>State Plan with CFC</a:t>
                      </a:r>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RN, or LPN level of care</a:t>
                      </a:r>
                      <a:endParaRPr/>
                    </a:p>
                  </a:txBody>
                  <a:tcPr marT="91425" marB="91425" marR="91425" marL="91425"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highlight>
                            <a:srgbClr val="FFFF00"/>
                          </a:highlight>
                        </a:rPr>
                        <a:t>Skilled Nurse Assessor</a:t>
                      </a:r>
                      <a:r>
                        <a:rPr lang="en-US"/>
                        <a:t> </a:t>
                      </a:r>
                      <a:endParaRPr/>
                    </a:p>
                  </a:txBody>
                  <a:tcPr marT="91425" marB="91425" marR="91425" marL="91425" anchor="ctr">
                    <a:lnB cap="flat" cmpd="sng" w="9525">
                      <a:solidFill>
                        <a:srgbClr val="9E9E9E"/>
                      </a:solidFill>
                      <a:prstDash val="solid"/>
                      <a:round/>
                      <a:headEnd len="sm" w="sm" type="none"/>
                      <a:tailEnd len="sm" w="sm" type="none"/>
                    </a:lnB>
                  </a:tcPr>
                </a:tc>
                <a:tc rowSpan="3">
                  <a:txBody>
                    <a:bodyPr/>
                    <a:lstStyle/>
                    <a:p>
                      <a:pPr indent="0" lvl="0" marL="0" rtl="0" algn="l">
                        <a:spcBef>
                          <a:spcPts val="0"/>
                        </a:spcBef>
                        <a:spcAft>
                          <a:spcPts val="0"/>
                        </a:spcAft>
                        <a:buNone/>
                      </a:pPr>
                      <a:r>
                        <a:rPr lang="en-US">
                          <a:highlight>
                            <a:srgbClr val="FFFF00"/>
                          </a:highlight>
                        </a:rPr>
                        <a:t>Yes, assuming HCPF gets IRS approval, if care provider lives with recipient</a:t>
                      </a:r>
                      <a:endParaRPr>
                        <a:highlight>
                          <a:srgbClr val="FFFF00"/>
                        </a:highlight>
                      </a:endParaRPr>
                    </a:p>
                  </a:txBody>
                  <a:tcPr marT="91425" marB="91425" marR="91425" marL="91425" anchor="ctr"/>
                </a:tc>
              </a:tr>
              <a:tr h="971550">
                <a:tc>
                  <a:txBody>
                    <a:bodyPr/>
                    <a:lstStyle/>
                    <a:p>
                      <a:pPr indent="0" lvl="0" marL="0" rtl="0" algn="l">
                        <a:spcBef>
                          <a:spcPts val="0"/>
                        </a:spcBef>
                        <a:spcAft>
                          <a:spcPts val="0"/>
                        </a:spcAft>
                        <a:buNone/>
                      </a:pPr>
                      <a:r>
                        <a:rPr b="1" lang="en-US" sz="1600">
                          <a:highlight>
                            <a:srgbClr val="FFFF00"/>
                          </a:highlight>
                        </a:rPr>
                        <a:t>Personal Care</a:t>
                      </a:r>
                      <a:endParaRPr b="1" sz="1600">
                        <a:highlight>
                          <a:srgbClr val="FFFF00"/>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highlight>
                            <a:srgbClr val="FFFF00"/>
                          </a:highlight>
                        </a:rPr>
                        <a:t>State Plan with CFC</a:t>
                      </a:r>
                      <a:endParaRPr>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highlight>
                            <a:srgbClr val="FFFF00"/>
                          </a:highlight>
                        </a:rPr>
                        <a:t>🗶</a:t>
                      </a:r>
                      <a:endParaRPr b="1" sz="2500">
                        <a:solidFill>
                          <a:srgbClr val="38761D"/>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highlight>
                            <a:srgbClr val="FFFF00"/>
                          </a:highlight>
                        </a:rPr>
                        <a:t>🗶</a:t>
                      </a:r>
                      <a:endParaRPr sz="2500">
                        <a:solidFill>
                          <a:srgbClr val="FF0000"/>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highlight>
                            <a:srgbClr val="FFFF00"/>
                          </a:highlight>
                        </a:rPr>
                        <a:t>✓</a:t>
                      </a:r>
                      <a:endParaRPr b="1" sz="2500">
                        <a:solidFill>
                          <a:srgbClr val="38761D"/>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highlight>
                            <a:srgbClr val="FFFF00"/>
                          </a:highlight>
                        </a:rPr>
                        <a:t>Case Manager </a:t>
                      </a:r>
                      <a:endParaRPr>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971550">
                <a:tc>
                  <a:txBody>
                    <a:bodyPr/>
                    <a:lstStyle/>
                    <a:p>
                      <a:pPr indent="0" lvl="0" marL="0" rtl="0" algn="l">
                        <a:spcBef>
                          <a:spcPts val="0"/>
                        </a:spcBef>
                        <a:spcAft>
                          <a:spcPts val="0"/>
                        </a:spcAft>
                        <a:buNone/>
                      </a:pPr>
                      <a:r>
                        <a:rPr b="1" lang="en-US" sz="1600">
                          <a:highlight>
                            <a:srgbClr val="FFFF00"/>
                          </a:highlight>
                        </a:rPr>
                        <a:t>Homemaker</a:t>
                      </a:r>
                      <a:endParaRPr b="1" sz="1600">
                        <a:highlight>
                          <a:srgbClr val="FFFF00"/>
                        </a:high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highlight>
                            <a:srgbClr val="FFFF00"/>
                          </a:highlight>
                        </a:rPr>
                        <a:t>State Plan with CFC</a:t>
                      </a:r>
                      <a:endParaRPr>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highlight>
                            <a:srgbClr val="FFFF00"/>
                          </a:highlight>
                        </a:rPr>
                        <a:t>🗶</a:t>
                      </a:r>
                      <a:endParaRPr b="1" sz="2500">
                        <a:solidFill>
                          <a:srgbClr val="38761D"/>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highlight>
                            <a:srgbClr val="FFFF00"/>
                          </a:highlight>
                        </a:rPr>
                        <a:t>🗶</a:t>
                      </a:r>
                      <a:endParaRPr sz="2500">
                        <a:solidFill>
                          <a:srgbClr val="FF0000"/>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highlight>
                            <a:srgbClr val="FFFF00"/>
                          </a:highlight>
                        </a:rPr>
                        <a:t>✓</a:t>
                      </a:r>
                      <a:endParaRPr b="1" sz="2500">
                        <a:solidFill>
                          <a:srgbClr val="38761D"/>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highlight>
                            <a:srgbClr val="FFFF00"/>
                          </a:highlight>
                        </a:rPr>
                        <a:t>Case Manager </a:t>
                      </a:r>
                      <a:endParaRPr>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
        <p:nvSpPr>
          <p:cNvPr id="310" name="Google Shape;310;g2fc03173721_0_317"/>
          <p:cNvSpPr txBox="1"/>
          <p:nvPr/>
        </p:nvSpPr>
        <p:spPr>
          <a:xfrm>
            <a:off x="311725" y="6254000"/>
            <a:ext cx="7397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u="sng">
                <a:solidFill>
                  <a:schemeClr val="hlink"/>
                </a:solidFill>
                <a:latin typeface="Roboto"/>
                <a:ea typeface="Roboto"/>
                <a:cs typeface="Roboto"/>
                <a:sym typeface="Roboto"/>
                <a:hlinkClick r:id="rId3"/>
              </a:rPr>
              <a:t>HMA Guide </a:t>
            </a:r>
            <a:r>
              <a:rPr lang="en-US"/>
              <a:t>                                              </a:t>
            </a:r>
            <a:r>
              <a:rPr lang="en-US" sz="1700" u="sng">
                <a:solidFill>
                  <a:schemeClr val="hlink"/>
                </a:solidFill>
                <a:latin typeface="Roboto"/>
                <a:ea typeface="Roboto"/>
                <a:cs typeface="Roboto"/>
                <a:sym typeface="Roboto"/>
                <a:hlinkClick r:id="rId4"/>
              </a:rPr>
              <a:t>IHSS Calculator</a:t>
            </a:r>
            <a:endParaRPr sz="1700">
              <a:solidFill>
                <a:schemeClr val="dk2"/>
              </a:solidFill>
              <a:latin typeface="Roboto"/>
              <a:ea typeface="Roboto"/>
              <a:cs typeface="Roboto"/>
              <a:sym typeface="Roboto"/>
            </a:endParaRPr>
          </a:p>
        </p:txBody>
      </p:sp>
      <p:sp>
        <p:nvSpPr>
          <p:cNvPr id="311" name="Google Shape;311;g2fc03173721_0_317"/>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fc03173721_0_360"/>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317" name="Google Shape;317;g2fc03173721_0_360"/>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Pediatric - </a:t>
            </a:r>
            <a:r>
              <a:rPr lang="en-US"/>
              <a:t>Participant Directed - CDASS</a:t>
            </a:r>
            <a:endParaRPr/>
          </a:p>
        </p:txBody>
      </p:sp>
      <p:graphicFrame>
        <p:nvGraphicFramePr>
          <p:cNvPr id="318" name="Google Shape;318;g2fc03173721_0_360"/>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476050"/>
                <a:gridCol w="1022825"/>
                <a:gridCol w="1195125"/>
                <a:gridCol w="1066700"/>
                <a:gridCol w="1157200"/>
                <a:gridCol w="1852375"/>
                <a:gridCol w="1061250"/>
              </a:tblGrid>
              <a:tr h="971550">
                <a:tc>
                  <a:txBody>
                    <a:bodyPr/>
                    <a:lstStyle/>
                    <a:p>
                      <a:pPr indent="0" lvl="0" marL="0" rtl="0" algn="l">
                        <a:spcBef>
                          <a:spcPts val="0"/>
                        </a:spcBef>
                        <a:spcAft>
                          <a:spcPts val="0"/>
                        </a:spcAft>
                        <a:buNone/>
                      </a:pPr>
                      <a:r>
                        <a:rPr b="1" lang="en-US" sz="2900">
                          <a:highlight>
                            <a:srgbClr val="FFFF00"/>
                          </a:highlight>
                        </a:rPr>
                        <a:t>CDASS</a:t>
                      </a:r>
                      <a:endParaRPr b="1" sz="2900">
                        <a:highlight>
                          <a:srgbClr val="FFFF00"/>
                        </a:highlight>
                      </a:endParaRPr>
                    </a:p>
                  </a:txBody>
                  <a:tcPr marT="91425" marB="91425" marR="91425" marL="91425"/>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tc>
                <a:tc>
                  <a:txBody>
                    <a:bodyPr/>
                    <a:lstStyle/>
                    <a:p>
                      <a:pPr indent="0" lvl="0" marL="0" rtl="0" algn="l">
                        <a:spcBef>
                          <a:spcPts val="0"/>
                        </a:spcBef>
                        <a:spcAft>
                          <a:spcPts val="0"/>
                        </a:spcAft>
                        <a:buNone/>
                      </a:pPr>
                      <a:r>
                        <a:rPr b="1" lang="en-US"/>
                        <a:t>Skilled</a:t>
                      </a:r>
                      <a:endParaRPr b="1"/>
                    </a:p>
                  </a:txBody>
                  <a:tcPr marT="91425" marB="91425" marR="91425" marL="91425"/>
                </a:tc>
                <a:tc>
                  <a:txBody>
                    <a:bodyPr/>
                    <a:lstStyle/>
                    <a:p>
                      <a:pPr indent="0" lvl="0" marL="0" rtl="0" algn="l">
                        <a:spcBef>
                          <a:spcPts val="0"/>
                        </a:spcBef>
                        <a:spcAft>
                          <a:spcPts val="0"/>
                        </a:spcAft>
                        <a:buNone/>
                      </a:pPr>
                      <a:r>
                        <a:rPr b="1" lang="en-US"/>
                        <a:t>Individual License Required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a:t>
                      </a:r>
                      <a:endParaRPr b="1"/>
                    </a:p>
                  </a:txBody>
                  <a:tcPr marT="91425" marB="91425" marR="91425" marL="91425"/>
                </a:tc>
                <a:tc>
                  <a:txBody>
                    <a:bodyPr/>
                    <a:lstStyle/>
                    <a:p>
                      <a:pPr indent="0" lvl="0" marL="0" rtl="0" algn="l">
                        <a:spcBef>
                          <a:spcPts val="0"/>
                        </a:spcBef>
                        <a:spcAft>
                          <a:spcPts val="0"/>
                        </a:spcAft>
                        <a:buNone/>
                      </a:pPr>
                      <a:r>
                        <a:rPr b="1" lang="en-US"/>
                        <a:t>Hours Evaluated By</a:t>
                      </a:r>
                      <a:endParaRPr b="1"/>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US"/>
                        <a:t>Difficulty of Care Eligible</a:t>
                      </a:r>
                      <a:endParaRPr b="1"/>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550">
                <a:tc>
                  <a:txBody>
                    <a:bodyPr/>
                    <a:lstStyle/>
                    <a:p>
                      <a:pPr indent="0" lvl="0" marL="0" rtl="0" algn="l">
                        <a:spcBef>
                          <a:spcPts val="0"/>
                        </a:spcBef>
                        <a:spcAft>
                          <a:spcPts val="0"/>
                        </a:spcAft>
                        <a:buNone/>
                      </a:pPr>
                      <a:r>
                        <a:rPr b="1" lang="en-US" sz="1600">
                          <a:highlight>
                            <a:srgbClr val="FFFF00"/>
                          </a:highlight>
                        </a:rPr>
                        <a:t>Health Maintenance Activities</a:t>
                      </a:r>
                      <a:endParaRPr b="1" sz="1600">
                        <a:highlight>
                          <a:srgbClr val="FFFF00"/>
                        </a:highlight>
                      </a:endParaRPr>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highlight>
                          <a:srgbClr val="FFFF00"/>
                        </a:highlight>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highlight>
                            <a:srgbClr val="FFFF00"/>
                          </a:highlight>
                        </a:rPr>
                        <a:t>✓</a:t>
                      </a:r>
                      <a:endParaRPr b="1" sz="2500">
                        <a:solidFill>
                          <a:srgbClr val="38761D"/>
                        </a:solidFill>
                        <a:highlight>
                          <a:srgbClr val="FFFF00"/>
                        </a:highlight>
                      </a:endParaRPr>
                    </a:p>
                    <a:p>
                      <a:pPr indent="0" lvl="0" marL="0" rtl="0" algn="l">
                        <a:spcBef>
                          <a:spcPts val="0"/>
                        </a:spcBef>
                        <a:spcAft>
                          <a:spcPts val="0"/>
                        </a:spcAft>
                        <a:buNone/>
                      </a:pPr>
                      <a:r>
                        <a:rPr lang="en-US">
                          <a:highlight>
                            <a:srgbClr val="FFFF00"/>
                          </a:highlight>
                        </a:rPr>
                        <a:t>CNA, RN, or LPN level of care</a:t>
                      </a:r>
                      <a:endParaRPr>
                        <a:highlight>
                          <a:srgbClr val="FFFF00"/>
                        </a:highlight>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highlight>
                            <a:srgbClr val="FFFF00"/>
                          </a:highlight>
                        </a:rPr>
                        <a:t>🗶</a:t>
                      </a:r>
                      <a:endParaRPr b="1" sz="2500">
                        <a:solidFill>
                          <a:srgbClr val="38761D"/>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highlight>
                            <a:srgbClr val="FFFF00"/>
                          </a:highlight>
                        </a:rPr>
                        <a:t>✓</a:t>
                      </a:r>
                      <a:endParaRPr sz="2500">
                        <a:highlight>
                          <a:srgbClr val="FFFF00"/>
                        </a:highlight>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highlight>
                            <a:srgbClr val="FFFF00"/>
                          </a:highlight>
                        </a:rPr>
                        <a:t>Skilled Nurse Assessor</a:t>
                      </a:r>
                      <a:endParaRPr>
                        <a:highlight>
                          <a:srgbClr val="FFFF00"/>
                        </a:highlight>
                      </a:endParaRPr>
                    </a:p>
                  </a:txBody>
                  <a:tcPr marT="91425" marB="91425" marR="91425" marL="91425" anchor="ctr">
                    <a:lnR cap="flat" cmpd="sng" w="9525">
                      <a:solidFill>
                        <a:srgbClr val="9E9E9E"/>
                      </a:solidFill>
                      <a:prstDash val="solid"/>
                      <a:round/>
                      <a:headEnd len="sm" w="sm" type="none"/>
                      <a:tailEnd len="sm" w="sm" type="none"/>
                    </a:lnR>
                  </a:tcPr>
                </a:tc>
                <a:tc rowSpan="3">
                  <a:txBody>
                    <a:bodyPr/>
                    <a:lstStyle/>
                    <a:p>
                      <a:pPr indent="0" lvl="0" marL="0" rtl="0" algn="l">
                        <a:spcBef>
                          <a:spcPts val="0"/>
                        </a:spcBef>
                        <a:spcAft>
                          <a:spcPts val="0"/>
                        </a:spcAft>
                        <a:buNone/>
                      </a:pPr>
                      <a:r>
                        <a:rPr lang="en-US">
                          <a:highlight>
                            <a:srgbClr val="FFFF00"/>
                          </a:highlight>
                        </a:rPr>
                        <a:t>Yes, assuming HCPF gets IRS approval, if care provider lives with recipient</a:t>
                      </a:r>
                      <a:endParaRPr>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r>
              <a:tr h="971550">
                <a:tc>
                  <a:txBody>
                    <a:bodyPr/>
                    <a:lstStyle/>
                    <a:p>
                      <a:pPr indent="0" lvl="0" marL="0" rtl="0" algn="l">
                        <a:spcBef>
                          <a:spcPts val="0"/>
                        </a:spcBef>
                        <a:spcAft>
                          <a:spcPts val="0"/>
                        </a:spcAft>
                        <a:buNone/>
                      </a:pPr>
                      <a:r>
                        <a:rPr b="1" lang="en-US" sz="1600">
                          <a:highlight>
                            <a:srgbClr val="FFFF00"/>
                          </a:highlight>
                        </a:rPr>
                        <a:t>Personal Care</a:t>
                      </a:r>
                      <a:endParaRPr b="1" sz="1600">
                        <a:highlight>
                          <a:srgbClr val="FFFF00"/>
                        </a:highlight>
                      </a:endParaRPr>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highlight>
                          <a:srgbClr val="FFFF00"/>
                        </a:highlight>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highlight>
                            <a:srgbClr val="FFFF00"/>
                          </a:highlight>
                        </a:rPr>
                        <a:t>🗶</a:t>
                      </a:r>
                      <a:endParaRPr b="1" sz="2500">
                        <a:solidFill>
                          <a:srgbClr val="38761D"/>
                        </a:solidFill>
                        <a:highlight>
                          <a:srgbClr val="FFFF00"/>
                        </a:highlight>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highlight>
                            <a:srgbClr val="FFFF00"/>
                          </a:highlight>
                        </a:rPr>
                        <a:t>🗶</a:t>
                      </a:r>
                      <a:endParaRPr sz="2500">
                        <a:solidFill>
                          <a:srgbClr val="FF0000"/>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highlight>
                            <a:srgbClr val="FFFF00"/>
                          </a:highlight>
                        </a:rPr>
                        <a:t>✓</a:t>
                      </a:r>
                      <a:endParaRPr b="1" sz="2500">
                        <a:solidFill>
                          <a:srgbClr val="38761D"/>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highlight>
                            <a:srgbClr val="FFFF00"/>
                          </a:highlight>
                        </a:rPr>
                        <a:t>Case Manager</a:t>
                      </a:r>
                      <a:endParaRPr>
                        <a:highlight>
                          <a:srgbClr val="FFFF00"/>
                        </a:highlight>
                      </a:endParaRPr>
                    </a:p>
                  </a:txBody>
                  <a:tcPr marT="91425" marB="91425" marR="91425" marL="91425" anchor="ctr">
                    <a:lnR cap="flat" cmpd="sng" w="9525">
                      <a:solidFill>
                        <a:srgbClr val="9E9E9E"/>
                      </a:solidFill>
                      <a:prstDash val="solid"/>
                      <a:round/>
                      <a:headEnd len="sm" w="sm" type="none"/>
                      <a:tailEnd len="sm" w="sm" type="none"/>
                    </a:lnR>
                  </a:tcPr>
                </a:tc>
                <a:tc vMerge="1"/>
              </a:tr>
              <a:tr h="971550">
                <a:tc>
                  <a:txBody>
                    <a:bodyPr/>
                    <a:lstStyle/>
                    <a:p>
                      <a:pPr indent="0" lvl="0" marL="0" rtl="0" algn="l">
                        <a:spcBef>
                          <a:spcPts val="0"/>
                        </a:spcBef>
                        <a:spcAft>
                          <a:spcPts val="0"/>
                        </a:spcAft>
                        <a:buNone/>
                      </a:pPr>
                      <a:r>
                        <a:rPr b="1" lang="en-US" sz="1600">
                          <a:highlight>
                            <a:srgbClr val="FFFF00"/>
                          </a:highlight>
                        </a:rPr>
                        <a:t>Homemaker</a:t>
                      </a:r>
                      <a:endParaRPr b="1" sz="1600">
                        <a:highlight>
                          <a:srgbClr val="FFFF00"/>
                        </a:highlight>
                      </a:endParaRPr>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highlight>
                          <a:srgbClr val="FFFF00"/>
                        </a:highlight>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highlight>
                            <a:srgbClr val="FFFF00"/>
                          </a:highlight>
                        </a:rPr>
                        <a:t>🗶</a:t>
                      </a:r>
                      <a:endParaRPr b="1" sz="2500">
                        <a:solidFill>
                          <a:srgbClr val="38761D"/>
                        </a:solidFill>
                        <a:highlight>
                          <a:srgbClr val="FFFF00"/>
                        </a:highlight>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highlight>
                            <a:srgbClr val="FFFF00"/>
                          </a:highlight>
                        </a:rPr>
                        <a:t>🗶</a:t>
                      </a:r>
                      <a:endParaRPr sz="2500">
                        <a:solidFill>
                          <a:srgbClr val="FF0000"/>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highlight>
                            <a:srgbClr val="FFFF00"/>
                          </a:highlight>
                        </a:rPr>
                        <a:t>✓</a:t>
                      </a:r>
                      <a:endParaRPr b="1" sz="2500">
                        <a:solidFill>
                          <a:srgbClr val="38761D"/>
                        </a:solidFill>
                        <a:highlight>
                          <a:srgbClr val="FFFF00"/>
                        </a:highlight>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highlight>
                            <a:srgbClr val="FFFF00"/>
                          </a:highlight>
                        </a:rPr>
                        <a:t>Case Manager </a:t>
                      </a:r>
                      <a:endParaRPr>
                        <a:highlight>
                          <a:srgbClr val="FFFF00"/>
                        </a:highlight>
                      </a:endParaRPr>
                    </a:p>
                  </a:txBody>
                  <a:tcPr marT="91425" marB="91425" marR="91425" marL="91425" anchor="ctr"/>
                </a:tc>
                <a:tc vMerge="1"/>
              </a:tr>
            </a:tbl>
          </a:graphicData>
        </a:graphic>
      </p:graphicFrame>
      <p:sp>
        <p:nvSpPr>
          <p:cNvPr id="319" name="Google Shape;319;g2fc03173721_0_360"/>
          <p:cNvSpPr txBox="1"/>
          <p:nvPr/>
        </p:nvSpPr>
        <p:spPr>
          <a:xfrm>
            <a:off x="387850" y="6272375"/>
            <a:ext cx="739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u="sng">
                <a:solidFill>
                  <a:schemeClr val="hlink"/>
                </a:solidFill>
                <a:latin typeface="Roboto"/>
                <a:ea typeface="Roboto"/>
                <a:cs typeface="Roboto"/>
                <a:sym typeface="Roboto"/>
                <a:hlinkClick r:id="rId3"/>
              </a:rPr>
              <a:t>CDASS Task Worksheet</a:t>
            </a:r>
            <a:r>
              <a:rPr lang="en-US" sz="1600"/>
              <a:t>                       </a:t>
            </a:r>
            <a:r>
              <a:rPr lang="en-US" sz="1500" u="sng">
                <a:solidFill>
                  <a:schemeClr val="hlink"/>
                </a:solidFill>
                <a:latin typeface="Roboto"/>
                <a:ea typeface="Roboto"/>
                <a:cs typeface="Roboto"/>
                <a:sym typeface="Roboto"/>
                <a:hlinkClick r:id="rId4"/>
              </a:rPr>
              <a:t>Monthly Allocation Worksheet</a:t>
            </a:r>
            <a:endParaRPr sz="1500">
              <a:solidFill>
                <a:schemeClr val="dk2"/>
              </a:solidFill>
              <a:latin typeface="Roboto"/>
              <a:ea typeface="Roboto"/>
              <a:cs typeface="Roboto"/>
              <a:sym typeface="Roboto"/>
            </a:endParaRPr>
          </a:p>
        </p:txBody>
      </p:sp>
      <p:sp>
        <p:nvSpPr>
          <p:cNvPr id="320" name="Google Shape;320;g2fc03173721_0_360"/>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fc03173721_0_323"/>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326" name="Google Shape;326;g2fc03173721_0_323"/>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Pediatric - Waiver Services</a:t>
            </a:r>
            <a:endParaRPr/>
          </a:p>
        </p:txBody>
      </p:sp>
      <p:graphicFrame>
        <p:nvGraphicFramePr>
          <p:cNvPr id="327" name="Google Shape;327;g2fc03173721_0_323"/>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488375"/>
                <a:gridCol w="920075"/>
                <a:gridCol w="821275"/>
                <a:gridCol w="1033425"/>
                <a:gridCol w="921100"/>
                <a:gridCol w="1128150"/>
                <a:gridCol w="1304500"/>
                <a:gridCol w="1214625"/>
              </a:tblGrid>
              <a:tr h="971550">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nchor="ctr"/>
                </a:tc>
                <a:tc>
                  <a:txBody>
                    <a:bodyPr/>
                    <a:lstStyle/>
                    <a:p>
                      <a:pPr indent="0" lvl="0" marL="0" rtl="0" algn="l">
                        <a:spcBef>
                          <a:spcPts val="0"/>
                        </a:spcBef>
                        <a:spcAft>
                          <a:spcPts val="0"/>
                        </a:spcAft>
                        <a:buNone/>
                      </a:pPr>
                      <a:r>
                        <a:rPr b="1" lang="en-US"/>
                        <a:t>Skilled</a:t>
                      </a:r>
                      <a:endParaRPr b="1"/>
                    </a:p>
                  </a:txBody>
                  <a:tcPr marT="91425" marB="91425" marR="91425" marL="91425" anchor="ctr"/>
                </a:tc>
                <a:tc>
                  <a:txBody>
                    <a:bodyPr/>
                    <a:lstStyle/>
                    <a:p>
                      <a:pPr indent="0" lvl="0" marL="0" rtl="0" algn="l">
                        <a:spcBef>
                          <a:spcPts val="0"/>
                        </a:spcBef>
                        <a:spcAft>
                          <a:spcPts val="0"/>
                        </a:spcAft>
                        <a:buNone/>
                      </a:pPr>
                      <a:r>
                        <a:rPr b="1" lang="en-US"/>
                        <a:t>Individual License Required</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a:t>
                      </a:r>
                      <a:endParaRPr b="1"/>
                    </a:p>
                  </a:txBody>
                  <a:tcPr marT="91425" marB="91425" marR="91425" marL="91425" anchor="ctr"/>
                </a:tc>
                <a:tc>
                  <a:txBody>
                    <a:bodyPr/>
                    <a:lstStyle/>
                    <a:p>
                      <a:pPr indent="0" lvl="0" marL="0" rtl="0" algn="l">
                        <a:spcBef>
                          <a:spcPts val="0"/>
                        </a:spcBef>
                        <a:spcAft>
                          <a:spcPts val="0"/>
                        </a:spcAft>
                        <a:buNone/>
                      </a:pPr>
                      <a:r>
                        <a:rPr b="1" lang="en-US"/>
                        <a:t>Hours Evaluated By</a:t>
                      </a:r>
                      <a:endParaRPr b="1"/>
                    </a:p>
                  </a:txBody>
                  <a:tcPr marT="91425" marB="91425" marR="91425" marL="91425" anchor="ctr"/>
                </a:tc>
                <a:tc>
                  <a:txBody>
                    <a:bodyPr/>
                    <a:lstStyle/>
                    <a:p>
                      <a:pPr indent="0" lvl="0" marL="0" rtl="0" algn="l">
                        <a:spcBef>
                          <a:spcPts val="0"/>
                        </a:spcBef>
                        <a:spcAft>
                          <a:spcPts val="0"/>
                        </a:spcAft>
                        <a:buNone/>
                      </a:pPr>
                      <a:r>
                        <a:rPr b="1" lang="en-US"/>
                        <a:t>Limits</a:t>
                      </a:r>
                      <a:endParaRPr b="1">
                        <a:solidFill>
                          <a:srgbClr val="0000FF"/>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US"/>
                        <a:t>Difficulty of Care Eligible</a:t>
                      </a:r>
                      <a:endParaRPr b="1"/>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550">
                <a:tc>
                  <a:txBody>
                    <a:bodyPr/>
                    <a:lstStyle/>
                    <a:p>
                      <a:pPr indent="0" lvl="0" marL="0" rtl="0" algn="l">
                        <a:spcBef>
                          <a:spcPts val="0"/>
                        </a:spcBef>
                        <a:spcAft>
                          <a:spcPts val="0"/>
                        </a:spcAft>
                        <a:buNone/>
                      </a:pPr>
                      <a:r>
                        <a:rPr b="1" lang="en-US" sz="1600"/>
                        <a:t>Respite</a:t>
                      </a:r>
                      <a:endParaRPr b="1" sz="1600"/>
                    </a:p>
                  </a:txBody>
                  <a:tcPr marT="91425" marB="91425" marR="91425" marL="91425" anchor="ctr"/>
                </a:tc>
                <a:tc>
                  <a:txBody>
                    <a:bodyPr/>
                    <a:lstStyle/>
                    <a:p>
                      <a:pPr indent="0" lvl="0" marL="0" rtl="0" algn="l">
                        <a:spcBef>
                          <a:spcPts val="0"/>
                        </a:spcBef>
                        <a:spcAft>
                          <a:spcPts val="0"/>
                        </a:spcAft>
                        <a:buNone/>
                      </a:pPr>
                      <a:r>
                        <a:rPr lang="en-US"/>
                        <a:t>CES, CHRP, CLLI waivers</a:t>
                      </a:r>
                      <a:endParaRPr/>
                    </a:p>
                  </a:txBody>
                  <a:tcPr marT="91425" marB="91425" marR="91425" marL="91425" anchor="ctr"/>
                </a:tc>
                <a:tc>
                  <a:txBody>
                    <a:bodyPr/>
                    <a:lstStyle/>
                    <a:p>
                      <a:pPr indent="0" lvl="0" marL="0" rtl="0" algn="ctr">
                        <a:spcBef>
                          <a:spcPts val="0"/>
                        </a:spcBef>
                        <a:spcAft>
                          <a:spcPts val="0"/>
                        </a:spcAft>
                        <a:buNone/>
                      </a:pPr>
                      <a:r>
                        <a:rPr b="1" lang="en-US" sz="2500">
                          <a:solidFill>
                            <a:srgbClr val="38761D"/>
                          </a:solidFill>
                        </a:rPr>
                        <a:t>✓ </a:t>
                      </a:r>
                      <a:r>
                        <a:rPr b="1" lang="en-US" sz="1700">
                          <a:solidFill>
                            <a:schemeClr val="dk1"/>
                          </a:solidFill>
                        </a:rPr>
                        <a:t>or </a:t>
                      </a:r>
                      <a:r>
                        <a:rPr lang="en-US" sz="2500">
                          <a:solidFill>
                            <a:srgbClr val="FF0000"/>
                          </a:solidFill>
                        </a:rPr>
                        <a: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500">
                          <a:solidFill>
                            <a:srgbClr val="38761D"/>
                          </a:solidFill>
                        </a:rPr>
                        <a:t>✓ </a:t>
                      </a:r>
                      <a:r>
                        <a:rPr b="1" lang="en-US" sz="1700">
                          <a:solidFill>
                            <a:schemeClr val="dk1"/>
                          </a:solidFill>
                        </a:rPr>
                        <a:t>or </a:t>
                      </a: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c>
                  <a:txBody>
                    <a:bodyPr/>
                    <a:lstStyle/>
                    <a:p>
                      <a:pPr indent="0" lvl="0" marL="0" rtl="0" algn="l">
                        <a:spcBef>
                          <a:spcPts val="0"/>
                        </a:spcBef>
                        <a:spcAft>
                          <a:spcPts val="0"/>
                        </a:spcAft>
                        <a:buNone/>
                      </a:pPr>
                      <a:r>
                        <a:rPr lang="en-US"/>
                        <a:t>Different limits for each waiver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Only if care provider lives with recipient</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550">
                <a:tc>
                  <a:txBody>
                    <a:bodyPr/>
                    <a:lstStyle/>
                    <a:p>
                      <a:pPr indent="0" lvl="0" marL="0" rtl="0" algn="l">
                        <a:spcBef>
                          <a:spcPts val="0"/>
                        </a:spcBef>
                        <a:spcAft>
                          <a:spcPts val="0"/>
                        </a:spcAft>
                        <a:buNone/>
                      </a:pPr>
                      <a:r>
                        <a:rPr b="1" lang="en-US" sz="1600"/>
                        <a:t>Community Connector</a:t>
                      </a:r>
                      <a:endParaRPr b="1" sz="1600"/>
                    </a:p>
                  </a:txBody>
                  <a:tcPr marT="91425" marB="91425" marR="91425" marL="91425" anchor="ctr"/>
                </a:tc>
                <a:tc>
                  <a:txBody>
                    <a:bodyPr/>
                    <a:lstStyle/>
                    <a:p>
                      <a:pPr indent="0" lvl="0" marL="0" rtl="0" algn="l">
                        <a:spcBef>
                          <a:spcPts val="0"/>
                        </a:spcBef>
                        <a:spcAft>
                          <a:spcPts val="0"/>
                        </a:spcAft>
                        <a:buNone/>
                      </a:pPr>
                      <a:r>
                        <a:rPr lang="en-US"/>
                        <a:t>CES, CHRP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p>
                      <a:pPr indent="0" lvl="0" marL="0" rtl="0" algn="ctr">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c>
                  <a:txBody>
                    <a:bodyPr/>
                    <a:lstStyle/>
                    <a:p>
                      <a:pPr indent="0" lvl="0" marL="0" rtl="0" algn="l">
                        <a:spcBef>
                          <a:spcPts val="0"/>
                        </a:spcBef>
                        <a:spcAft>
                          <a:spcPts val="0"/>
                        </a:spcAft>
                        <a:buNone/>
                      </a:pPr>
                      <a:r>
                        <a:rPr lang="en-US"/>
                        <a:t>Average of 10 hours per week when provided by parent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Yes, if care provider lives with recipient</a:t>
                      </a:r>
                      <a:endParaRPr/>
                    </a:p>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71550">
                <a:tc>
                  <a:txBody>
                    <a:bodyPr/>
                    <a:lstStyle/>
                    <a:p>
                      <a:pPr indent="0" lvl="0" marL="0" rtl="0" algn="l">
                        <a:spcBef>
                          <a:spcPts val="0"/>
                        </a:spcBef>
                        <a:spcAft>
                          <a:spcPts val="0"/>
                        </a:spcAft>
                        <a:buNone/>
                      </a:pPr>
                      <a:r>
                        <a:rPr b="1" lang="en-US" sz="1600"/>
                        <a:t>Homemaker - </a:t>
                      </a:r>
                      <a:r>
                        <a:rPr b="1" lang="en-US" sz="1600">
                          <a:highlight>
                            <a:srgbClr val="FFFF00"/>
                          </a:highlight>
                        </a:rPr>
                        <a:t>extraordinary</a:t>
                      </a:r>
                      <a:r>
                        <a:rPr b="1" lang="en-US" sz="1600">
                          <a:highlight>
                            <a:srgbClr val="FFFF00"/>
                          </a:highlight>
                        </a:rPr>
                        <a:t> cleaning</a:t>
                      </a:r>
                      <a:endParaRPr b="1" sz="1600">
                        <a:highlight>
                          <a:srgbClr val="FFFF00"/>
                        </a:highlight>
                      </a:endParaRPr>
                    </a:p>
                  </a:txBody>
                  <a:tcPr marT="91425" marB="91425" marR="91425" marL="91425" anchor="ctr"/>
                </a:tc>
                <a:tc>
                  <a:txBody>
                    <a:bodyPr/>
                    <a:lstStyle/>
                    <a:p>
                      <a:pPr indent="0" lvl="0" marL="0" rtl="0" algn="l">
                        <a:spcBef>
                          <a:spcPts val="0"/>
                        </a:spcBef>
                        <a:spcAft>
                          <a:spcPts val="0"/>
                        </a:spcAft>
                        <a:buNone/>
                      </a:pPr>
                      <a:r>
                        <a:rPr lang="en-US"/>
                        <a:t>CES waiver</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l">
                        <a:spcBef>
                          <a:spcPts val="0"/>
                        </a:spcBef>
                        <a:spcAft>
                          <a:spcPts val="0"/>
                        </a:spcAft>
                        <a:buNone/>
                      </a:pPr>
                      <a:r>
                        <a:rPr lang="en-US"/>
                        <a:t>Case Manager</a:t>
                      </a:r>
                      <a:endParaRPr/>
                    </a:p>
                  </a:txBody>
                  <a:tcPr marT="91425" marB="91425" marR="91425" marL="91425" anchor="ctr"/>
                </a:tc>
                <a:tc>
                  <a:txBody>
                    <a:bodyPr/>
                    <a:lstStyle/>
                    <a:p>
                      <a:pPr indent="0" lvl="0" marL="0" rtl="0" algn="l">
                        <a:spcBef>
                          <a:spcPts val="0"/>
                        </a:spcBef>
                        <a:spcAft>
                          <a:spcPts val="0"/>
                        </a:spcAft>
                        <a:buNone/>
                      </a:pPr>
                      <a:r>
                        <a:rPr lang="en-US"/>
                        <a:t>Average of 10 hours per week when provided by parent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Yes, if care provider lives with recipient</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28" name="Google Shape;328;g2fc03173721_0_323"/>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fc03173721_0_328"/>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sz="4100"/>
              <a:t>Adult Programs</a:t>
            </a:r>
            <a:endParaRPr sz="4100"/>
          </a:p>
          <a:p>
            <a:pPr indent="0" lvl="0" marL="0" rtl="0" algn="l">
              <a:spcBef>
                <a:spcPts val="0"/>
              </a:spcBef>
              <a:spcAft>
                <a:spcPts val="0"/>
              </a:spcAft>
              <a:buNone/>
            </a:pPr>
            <a:r>
              <a:rPr lang="en-US" sz="4100"/>
              <a:t>Ages 18 and older</a:t>
            </a:r>
            <a:endParaRPr sz="41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fc03173721_0_332"/>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339" name="Google Shape;339;g2fc03173721_0_332"/>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 - Home Health or Agency Based</a:t>
            </a:r>
            <a:endParaRPr/>
          </a:p>
        </p:txBody>
      </p:sp>
      <p:graphicFrame>
        <p:nvGraphicFramePr>
          <p:cNvPr id="340" name="Google Shape;340;g2fc03173721_0_332"/>
          <p:cNvGraphicFramePr/>
          <p:nvPr/>
        </p:nvGraphicFramePr>
        <p:xfrm>
          <a:off x="156263" y="1652375"/>
          <a:ext cx="3000000" cy="3000000"/>
        </p:xfrm>
        <a:graphic>
          <a:graphicData uri="http://schemas.openxmlformats.org/drawingml/2006/table">
            <a:tbl>
              <a:tblPr>
                <a:noFill/>
                <a:tableStyleId>{DFA60E73-C1CE-44B9-A99A-55030DFE42E4}</a:tableStyleId>
              </a:tblPr>
              <a:tblGrid>
                <a:gridCol w="1129325"/>
                <a:gridCol w="1125525"/>
                <a:gridCol w="1105250"/>
                <a:gridCol w="1182275"/>
                <a:gridCol w="1144325"/>
                <a:gridCol w="1822850"/>
                <a:gridCol w="1321975"/>
              </a:tblGrid>
              <a:tr h="971550">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nchor="ctr"/>
                </a:tc>
                <a:tc>
                  <a:txBody>
                    <a:bodyPr/>
                    <a:lstStyle/>
                    <a:p>
                      <a:pPr indent="0" lvl="0" marL="0" rtl="0" algn="l">
                        <a:spcBef>
                          <a:spcPts val="0"/>
                        </a:spcBef>
                        <a:spcAft>
                          <a:spcPts val="0"/>
                        </a:spcAft>
                        <a:buNone/>
                      </a:pPr>
                      <a:r>
                        <a:rPr b="1" lang="en-US"/>
                        <a:t>Skilled</a:t>
                      </a:r>
                      <a:endParaRPr b="1"/>
                    </a:p>
                  </a:txBody>
                  <a:tcPr marT="91425" marB="91425" marR="91425" marL="91425" anchor="ctr"/>
                </a:tc>
                <a:tc>
                  <a:txBody>
                    <a:bodyPr/>
                    <a:lstStyle/>
                    <a:p>
                      <a:pPr indent="0" lvl="0" marL="0" rtl="0" algn="l">
                        <a:spcBef>
                          <a:spcPts val="0"/>
                        </a:spcBef>
                        <a:spcAft>
                          <a:spcPts val="0"/>
                        </a:spcAft>
                        <a:buNone/>
                      </a:pPr>
                      <a:r>
                        <a:rPr b="1" lang="en-US"/>
                        <a:t>Individual License Required</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nchor="ctr"/>
                </a:tc>
                <a:tc>
                  <a:txBody>
                    <a:bodyPr/>
                    <a:lstStyle/>
                    <a:p>
                      <a:pPr indent="0" lvl="0" marL="0" rtl="0" algn="l">
                        <a:spcBef>
                          <a:spcPts val="0"/>
                        </a:spcBef>
                        <a:spcAft>
                          <a:spcPts val="0"/>
                        </a:spcAft>
                        <a:buNone/>
                      </a:pPr>
                      <a:r>
                        <a:rPr b="1" lang="en-US"/>
                        <a:t>Hours Evaluated By</a:t>
                      </a:r>
                      <a:endParaRPr b="1"/>
                    </a:p>
                  </a:txBody>
                  <a:tcPr marT="91425" marB="91425" marR="91425" marL="91425" anchor="ctr"/>
                </a:tc>
                <a:tc>
                  <a:txBody>
                    <a:bodyPr/>
                    <a:lstStyle/>
                    <a:p>
                      <a:pPr indent="0" lvl="0" marL="0" rtl="0" algn="l">
                        <a:spcBef>
                          <a:spcPts val="0"/>
                        </a:spcBef>
                        <a:spcAft>
                          <a:spcPts val="0"/>
                        </a:spcAft>
                        <a:buNone/>
                      </a:pPr>
                      <a:r>
                        <a:rPr b="1" lang="en-US"/>
                        <a:t>Limits </a:t>
                      </a:r>
                      <a:endParaRPr b="1"/>
                    </a:p>
                    <a:p>
                      <a:pPr indent="0" lvl="0" marL="0" rtl="0" algn="l">
                        <a:spcBef>
                          <a:spcPts val="0"/>
                        </a:spcBef>
                        <a:spcAft>
                          <a:spcPts val="0"/>
                        </a:spcAft>
                        <a:buNone/>
                      </a:pPr>
                      <a:r>
                        <a:rPr b="1" lang="en-US">
                          <a:solidFill>
                            <a:srgbClr val="0000FF"/>
                          </a:solidFill>
                        </a:rPr>
                        <a:t>(remember EPSDT for ages 18-20)</a:t>
                      </a:r>
                      <a:endParaRPr b="1">
                        <a:solidFill>
                          <a:srgbClr val="0000FF"/>
                        </a:solidFill>
                      </a:endParaRPr>
                    </a:p>
                  </a:txBody>
                  <a:tcPr marT="91425" marB="91425" marR="91425" marL="91425" anchor="ctr"/>
                </a:tc>
              </a:tr>
              <a:tr h="971550">
                <a:tc>
                  <a:txBody>
                    <a:bodyPr/>
                    <a:lstStyle/>
                    <a:p>
                      <a:pPr indent="0" lvl="0" marL="0" rtl="0" algn="l">
                        <a:spcBef>
                          <a:spcPts val="0"/>
                        </a:spcBef>
                        <a:spcAft>
                          <a:spcPts val="0"/>
                        </a:spcAft>
                        <a:buNone/>
                      </a:pPr>
                      <a:r>
                        <a:rPr b="1" lang="en-US" sz="1600"/>
                        <a:t>CNA</a:t>
                      </a:r>
                      <a:endParaRPr b="1" sz="1600"/>
                    </a:p>
                  </a:txBody>
                  <a:tcPr marT="91425" marB="91425" marR="91425" marL="91425" anchor="ctr"/>
                </a:tc>
                <a:tc>
                  <a:txBody>
                    <a:bodyPr/>
                    <a:lstStyle/>
                    <a:p>
                      <a:pPr indent="0" lvl="0" marL="0" rtl="0" algn="l">
                        <a:spcBef>
                          <a:spcPts val="0"/>
                        </a:spcBef>
                        <a:spcAft>
                          <a:spcPts val="0"/>
                        </a:spcAft>
                        <a:buNone/>
                      </a:pPr>
                      <a:r>
                        <a:rPr lang="en-US"/>
                        <a:t>State Plan with LTC</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highlight>
                            <a:srgbClr val="FFFF00"/>
                          </a:highlight>
                        </a:rPr>
                        <a:t>Skilled Nurse Assessor</a:t>
                      </a:r>
                      <a:endParaRPr>
                        <a:highlight>
                          <a:srgbClr val="FFFF00"/>
                        </a:highlight>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tc>
              </a:tr>
              <a:tr h="971550">
                <a:tc>
                  <a:txBody>
                    <a:bodyPr/>
                    <a:lstStyle/>
                    <a:p>
                      <a:pPr indent="0" lvl="0" marL="0" rtl="0" algn="l">
                        <a:spcBef>
                          <a:spcPts val="0"/>
                        </a:spcBef>
                        <a:spcAft>
                          <a:spcPts val="0"/>
                        </a:spcAft>
                        <a:buNone/>
                      </a:pPr>
                      <a:r>
                        <a:rPr b="1" lang="en-US" sz="1600"/>
                        <a:t>PDN</a:t>
                      </a:r>
                      <a:endParaRPr b="1" sz="1600"/>
                    </a:p>
                  </a:txBody>
                  <a:tcPr marT="91425" marB="91425" marR="91425" marL="91425" anchor="ctr"/>
                </a:tc>
                <a:tc>
                  <a:txBody>
                    <a:bodyPr/>
                    <a:lstStyle/>
                    <a:p>
                      <a:pPr indent="0" lvl="0" marL="0" rtl="0" algn="l">
                        <a:spcBef>
                          <a:spcPts val="0"/>
                        </a:spcBef>
                        <a:spcAft>
                          <a:spcPts val="0"/>
                        </a:spcAft>
                        <a:buNone/>
                      </a:pPr>
                      <a:r>
                        <a:rPr lang="en-US"/>
                        <a:t>State Plan with LTC</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RN or LPN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highlight>
                            <a:srgbClr val="FFFF00"/>
                          </a:highlight>
                        </a:rPr>
                        <a:t>Skilled Nurse Assessor</a:t>
                      </a:r>
                      <a:endParaRPr/>
                    </a:p>
                  </a:txBody>
                  <a:tcPr marT="91425" marB="91425" marR="91425" marL="91425" anchor="ctr"/>
                </a:tc>
                <a:tc>
                  <a:txBody>
                    <a:bodyPr/>
                    <a:lstStyle/>
                    <a:p>
                      <a:pPr indent="0" lvl="0" marL="0" rtl="0" algn="l">
                        <a:spcBef>
                          <a:spcPts val="0"/>
                        </a:spcBef>
                        <a:spcAft>
                          <a:spcPts val="0"/>
                        </a:spcAft>
                        <a:buNone/>
                      </a:pPr>
                      <a:r>
                        <a:rPr lang="en-US"/>
                        <a:t>23 hr/day</a:t>
                      </a:r>
                      <a:endParaRPr/>
                    </a:p>
                  </a:txBody>
                  <a:tcPr marT="91425" marB="91425" marR="91425" marL="91425" anchor="ctr"/>
                </a:tc>
              </a:tr>
              <a:tr h="971550">
                <a:tc>
                  <a:txBody>
                    <a:bodyPr/>
                    <a:lstStyle/>
                    <a:p>
                      <a:pPr indent="0" lvl="0" marL="0" rtl="0" algn="l">
                        <a:spcBef>
                          <a:spcPts val="0"/>
                        </a:spcBef>
                        <a:spcAft>
                          <a:spcPts val="0"/>
                        </a:spcAft>
                        <a:buNone/>
                      </a:pPr>
                      <a:r>
                        <a:rPr b="1" lang="en-US" sz="1600"/>
                        <a:t>Int. Nursing</a:t>
                      </a:r>
                      <a:endParaRPr b="1" sz="1600"/>
                    </a:p>
                  </a:txBody>
                  <a:tcPr marT="91425" marB="91425" marR="91425" marL="91425" anchor="ctr"/>
                </a:tc>
                <a:tc>
                  <a:txBody>
                    <a:bodyPr/>
                    <a:lstStyle/>
                    <a:p>
                      <a:pPr indent="0" lvl="0" marL="0" rtl="0" algn="l">
                        <a:spcBef>
                          <a:spcPts val="0"/>
                        </a:spcBef>
                        <a:spcAft>
                          <a:spcPts val="0"/>
                        </a:spcAft>
                        <a:buNone/>
                      </a:pPr>
                      <a:r>
                        <a:rPr lang="en-US"/>
                        <a:t>State Plan</a:t>
                      </a:r>
                      <a:endParaRPr/>
                    </a:p>
                    <a:p>
                      <a:pPr indent="0" lvl="0" marL="0" rtl="0" algn="l">
                        <a:spcBef>
                          <a:spcPts val="0"/>
                        </a:spcBef>
                        <a:spcAft>
                          <a:spcPts val="0"/>
                        </a:spcAft>
                        <a:buNone/>
                      </a:pPr>
                      <a:r>
                        <a:rPr lang="en-US"/>
                        <a:t>with LTC</a:t>
                      </a:r>
                      <a:endParaRPr/>
                    </a:p>
                  </a:txBody>
                  <a:tcPr marT="91425" marB="91425" marR="91425" marL="91425" anchor="ct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l">
                        <a:spcBef>
                          <a:spcPts val="0"/>
                        </a:spcBef>
                        <a:spcAft>
                          <a:spcPts val="0"/>
                        </a:spcAft>
                        <a:buNone/>
                      </a:pPr>
                      <a:r>
                        <a:rPr lang="en-US">
                          <a:highlight>
                            <a:srgbClr val="FFFF00"/>
                          </a:highlight>
                        </a:rPr>
                        <a:t>Skilled Nurse Assessor</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tc>
              </a:tr>
              <a:tr h="971550">
                <a:tc>
                  <a:txBody>
                    <a:bodyPr/>
                    <a:lstStyle/>
                    <a:p>
                      <a:pPr indent="0" lvl="0" marL="0" rtl="0" algn="l">
                        <a:spcBef>
                          <a:spcPts val="0"/>
                        </a:spcBef>
                        <a:spcAft>
                          <a:spcPts val="0"/>
                        </a:spcAft>
                        <a:buNone/>
                      </a:pPr>
                      <a:r>
                        <a:rPr b="1" lang="en-US" sz="1600"/>
                        <a:t>Pediatric Personal Care</a:t>
                      </a:r>
                      <a:endParaRPr b="1" sz="1600"/>
                    </a:p>
                  </a:txBody>
                  <a:tcPr marT="91425" marB="91425" marR="91425" marL="91425" anchor="ctr"/>
                </a:tc>
                <a:tc>
                  <a:txBody>
                    <a:bodyPr/>
                    <a:lstStyle/>
                    <a:p>
                      <a:pPr indent="0" lvl="0" marL="0" rtl="0" algn="l">
                        <a:spcBef>
                          <a:spcPts val="0"/>
                        </a:spcBef>
                        <a:spcAft>
                          <a:spcPts val="0"/>
                        </a:spcAft>
                        <a:buNone/>
                      </a:pPr>
                      <a:r>
                        <a:rPr lang="en-US"/>
                        <a:t>State Plan</a:t>
                      </a:r>
                      <a:endParaRPr/>
                    </a:p>
                    <a:p>
                      <a:pPr indent="0" lvl="0" marL="0" rtl="0" algn="l">
                        <a:spcBef>
                          <a:spcPts val="0"/>
                        </a:spcBef>
                        <a:spcAft>
                          <a:spcPts val="0"/>
                        </a:spcAft>
                        <a:buNone/>
                      </a:pPr>
                      <a:r>
                        <a:rPr lang="en-US">
                          <a:solidFill>
                            <a:srgbClr val="0000FF"/>
                          </a:solidFill>
                        </a:rPr>
                        <a:t>ONLY ages 18-20</a:t>
                      </a:r>
                      <a:endParaRPr>
                        <a:solidFill>
                          <a:srgbClr val="0000FF"/>
                        </a:solidFill>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a:p>
                  </a:txBody>
                  <a:tcPr marT="91425" marB="91425" marR="91425" marL="91425" anchor="ctr"/>
                </a:tc>
                <a:tc>
                  <a:txBody>
                    <a:bodyPr/>
                    <a:lstStyle/>
                    <a:p>
                      <a:pPr indent="0" lvl="0" marL="0" rtl="0" algn="l">
                        <a:spcBef>
                          <a:spcPts val="0"/>
                        </a:spcBef>
                        <a:spcAft>
                          <a:spcPts val="0"/>
                        </a:spcAft>
                        <a:buNone/>
                      </a:pPr>
                      <a:r>
                        <a:rPr lang="en-US" u="sng">
                          <a:solidFill>
                            <a:schemeClr val="hlink"/>
                          </a:solidFill>
                          <a:hlinkClick r:id="rId3"/>
                        </a:rPr>
                        <a:t>PCAT</a:t>
                      </a:r>
                      <a:r>
                        <a:rPr lang="en-US"/>
                        <a:t> - Home health agency nurse</a:t>
                      </a:r>
                      <a:endParaRPr/>
                    </a:p>
                  </a:txBody>
                  <a:tcPr marT="91425" marB="91425" marR="91425" marL="91425" anchor="ctr"/>
                </a:tc>
                <a:tc>
                  <a:txBody>
                    <a:bodyPr/>
                    <a:lstStyle/>
                    <a:p>
                      <a:pPr indent="0" lvl="0" marL="0" rtl="0" algn="l">
                        <a:spcBef>
                          <a:spcPts val="0"/>
                        </a:spcBef>
                        <a:spcAft>
                          <a:spcPts val="0"/>
                        </a:spcAft>
                        <a:buNone/>
                      </a:pPr>
                      <a:r>
                        <a:rPr lang="en-US"/>
                        <a:t>8.5hr/day</a:t>
                      </a:r>
                      <a:endParaRPr/>
                    </a:p>
                  </a:txBody>
                  <a:tcPr marT="91425" marB="91425" marR="91425" marL="91425" anchor="ctr"/>
                </a:tc>
              </a:tr>
            </a:tbl>
          </a:graphicData>
        </a:graphic>
      </p:graphicFrame>
      <p:sp>
        <p:nvSpPr>
          <p:cNvPr id="341" name="Google Shape;341;g2fc03173721_0_332"/>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fc03173721_0_337"/>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347" name="Google Shape;347;g2fc03173721_0_337"/>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 </a:t>
            </a:r>
            <a:r>
              <a:rPr lang="en-US"/>
              <a:t>Participant Directed - IHSS</a:t>
            </a:r>
            <a:endParaRPr/>
          </a:p>
        </p:txBody>
      </p:sp>
      <p:graphicFrame>
        <p:nvGraphicFramePr>
          <p:cNvPr id="348" name="Google Shape;348;g2fc03173721_0_337"/>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690750"/>
                <a:gridCol w="1186275"/>
                <a:gridCol w="1074775"/>
                <a:gridCol w="1251250"/>
                <a:gridCol w="1422175"/>
                <a:gridCol w="2275225"/>
              </a:tblGrid>
              <a:tr h="971550">
                <a:tc>
                  <a:txBody>
                    <a:bodyPr/>
                    <a:lstStyle/>
                    <a:p>
                      <a:pPr indent="0" lvl="0" marL="0" rtl="0" algn="l">
                        <a:spcBef>
                          <a:spcPts val="0"/>
                        </a:spcBef>
                        <a:spcAft>
                          <a:spcPts val="0"/>
                        </a:spcAft>
                        <a:buNone/>
                      </a:pPr>
                      <a:r>
                        <a:rPr b="1" lang="en-US" sz="3900"/>
                        <a:t>IHSS</a:t>
                      </a:r>
                      <a:endParaRPr b="1" sz="3900"/>
                    </a:p>
                  </a:txBody>
                  <a:tcPr marT="91425" marB="91425" marR="91425" marL="91425"/>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tc>
                <a:tc>
                  <a:txBody>
                    <a:bodyPr/>
                    <a:lstStyle/>
                    <a:p>
                      <a:pPr indent="0" lvl="0" marL="0" rtl="0" algn="l">
                        <a:spcBef>
                          <a:spcPts val="0"/>
                        </a:spcBef>
                        <a:spcAft>
                          <a:spcPts val="0"/>
                        </a:spcAft>
                        <a:buNone/>
                      </a:pPr>
                      <a:r>
                        <a:rPr b="1" lang="en-US"/>
                        <a:t>Skilled</a:t>
                      </a:r>
                      <a:endParaRPr b="1"/>
                    </a:p>
                  </a:txBody>
                  <a:tcPr marT="91425" marB="91425" marR="91425" marL="91425"/>
                </a:tc>
                <a:tc>
                  <a:txBody>
                    <a:bodyPr/>
                    <a:lstStyle/>
                    <a:p>
                      <a:pPr indent="0" lvl="0" marL="0" rtl="0" algn="l">
                        <a:spcBef>
                          <a:spcPts val="0"/>
                        </a:spcBef>
                        <a:spcAft>
                          <a:spcPts val="0"/>
                        </a:spcAft>
                        <a:buNone/>
                      </a:pPr>
                      <a:r>
                        <a:rPr b="1" lang="en-US"/>
                        <a:t>Individual License Required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tc>
                <a:tc>
                  <a:txBody>
                    <a:bodyPr/>
                    <a:lstStyle/>
                    <a:p>
                      <a:pPr indent="0" lvl="0" marL="0" rtl="0" algn="l">
                        <a:spcBef>
                          <a:spcPts val="0"/>
                        </a:spcBef>
                        <a:spcAft>
                          <a:spcPts val="0"/>
                        </a:spcAft>
                        <a:buNone/>
                      </a:pPr>
                      <a:r>
                        <a:rPr b="1" lang="en-US"/>
                        <a:t>Hours Evaluated By</a:t>
                      </a:r>
                      <a:endParaRPr b="1"/>
                    </a:p>
                  </a:txBody>
                  <a:tcPr marT="91425" marB="91425" marR="91425" marL="91425"/>
                </a:tc>
              </a:tr>
              <a:tr h="971550">
                <a:tc>
                  <a:txBody>
                    <a:bodyPr/>
                    <a:lstStyle/>
                    <a:p>
                      <a:pPr indent="0" lvl="0" marL="0" rtl="0" algn="l">
                        <a:spcBef>
                          <a:spcPts val="0"/>
                        </a:spcBef>
                        <a:spcAft>
                          <a:spcPts val="0"/>
                        </a:spcAft>
                        <a:buNone/>
                      </a:pPr>
                      <a:r>
                        <a:rPr b="1" lang="en-US" sz="1600"/>
                        <a:t>Health Maintenance Activities</a:t>
                      </a:r>
                      <a:endParaRPr b="1" sz="1600"/>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highlight>
                          <a:srgbClr val="FFFF00"/>
                        </a:highlight>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RN, or LPN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highlight>
                            <a:srgbClr val="FFFF00"/>
                          </a:highlight>
                        </a:rPr>
                        <a:t>Skilled Nurse Assessor</a:t>
                      </a:r>
                      <a:endParaRPr/>
                    </a:p>
                  </a:txBody>
                  <a:tcPr marT="91425" marB="91425" marR="91425" marL="91425" anchor="ctr"/>
                </a:tc>
              </a:tr>
              <a:tr h="971550">
                <a:tc>
                  <a:txBody>
                    <a:bodyPr/>
                    <a:lstStyle/>
                    <a:p>
                      <a:pPr indent="0" lvl="0" marL="0" rtl="0" algn="l">
                        <a:spcBef>
                          <a:spcPts val="0"/>
                        </a:spcBef>
                        <a:spcAft>
                          <a:spcPts val="0"/>
                        </a:spcAft>
                        <a:buNone/>
                      </a:pPr>
                      <a:r>
                        <a:rPr b="1" lang="en-US" sz="1600"/>
                        <a:t>Personal Care</a:t>
                      </a:r>
                      <a:endParaRPr b="1" sz="1600"/>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r>
              <a:tr h="971550">
                <a:tc>
                  <a:txBody>
                    <a:bodyPr/>
                    <a:lstStyle/>
                    <a:p>
                      <a:pPr indent="0" lvl="0" marL="0" rtl="0" algn="l">
                        <a:spcBef>
                          <a:spcPts val="0"/>
                        </a:spcBef>
                        <a:spcAft>
                          <a:spcPts val="0"/>
                        </a:spcAft>
                        <a:buNone/>
                      </a:pPr>
                      <a:r>
                        <a:rPr b="1" lang="en-US" sz="1600"/>
                        <a:t>Homemaker</a:t>
                      </a:r>
                      <a:endParaRPr b="1" sz="1600"/>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r>
            </a:tbl>
          </a:graphicData>
        </a:graphic>
      </p:graphicFrame>
      <p:sp>
        <p:nvSpPr>
          <p:cNvPr id="349" name="Google Shape;349;g2fc03173721_0_337"/>
          <p:cNvSpPr txBox="1"/>
          <p:nvPr/>
        </p:nvSpPr>
        <p:spPr>
          <a:xfrm>
            <a:off x="452050" y="6274725"/>
            <a:ext cx="739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u="sng">
                <a:solidFill>
                  <a:schemeClr val="hlink"/>
                </a:solidFill>
                <a:latin typeface="Roboto"/>
                <a:ea typeface="Roboto"/>
                <a:cs typeface="Roboto"/>
                <a:sym typeface="Roboto"/>
                <a:hlinkClick r:id="rId3"/>
              </a:rPr>
              <a:t>IHSS Calculator</a:t>
            </a:r>
            <a:endParaRPr sz="1600">
              <a:solidFill>
                <a:schemeClr val="dk2"/>
              </a:solidFill>
              <a:latin typeface="Roboto"/>
              <a:ea typeface="Roboto"/>
              <a:cs typeface="Roboto"/>
              <a:sym typeface="Roboto"/>
            </a:endParaRPr>
          </a:p>
        </p:txBody>
      </p:sp>
      <p:sp>
        <p:nvSpPr>
          <p:cNvPr id="350" name="Google Shape;350;g2fc03173721_0_337"/>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fc03173721_0_343"/>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356" name="Google Shape;356;g2fc03173721_0_343"/>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 </a:t>
            </a:r>
            <a:r>
              <a:rPr lang="en-US"/>
              <a:t>Participant Directed - CDASS</a:t>
            </a:r>
            <a:endParaRPr/>
          </a:p>
        </p:txBody>
      </p:sp>
      <p:graphicFrame>
        <p:nvGraphicFramePr>
          <p:cNvPr id="357" name="Google Shape;357;g2fc03173721_0_343"/>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476050"/>
                <a:gridCol w="1022825"/>
                <a:gridCol w="1195125"/>
                <a:gridCol w="1066700"/>
                <a:gridCol w="1157200"/>
                <a:gridCol w="1852375"/>
                <a:gridCol w="1061250"/>
              </a:tblGrid>
              <a:tr h="971550">
                <a:tc>
                  <a:txBody>
                    <a:bodyPr/>
                    <a:lstStyle/>
                    <a:p>
                      <a:pPr indent="0" lvl="0" marL="0" rtl="0" algn="l">
                        <a:spcBef>
                          <a:spcPts val="0"/>
                        </a:spcBef>
                        <a:spcAft>
                          <a:spcPts val="0"/>
                        </a:spcAft>
                        <a:buNone/>
                      </a:pPr>
                      <a:r>
                        <a:rPr b="1" lang="en-US" sz="2900"/>
                        <a:t>CDASS</a:t>
                      </a:r>
                      <a:endParaRPr b="1" sz="2900"/>
                    </a:p>
                  </a:txBody>
                  <a:tcPr marT="91425" marB="91425" marR="91425" marL="91425"/>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tc>
                <a:tc>
                  <a:txBody>
                    <a:bodyPr/>
                    <a:lstStyle/>
                    <a:p>
                      <a:pPr indent="0" lvl="0" marL="0" rtl="0" algn="l">
                        <a:spcBef>
                          <a:spcPts val="0"/>
                        </a:spcBef>
                        <a:spcAft>
                          <a:spcPts val="0"/>
                        </a:spcAft>
                        <a:buNone/>
                      </a:pPr>
                      <a:r>
                        <a:rPr b="1" lang="en-US"/>
                        <a:t>Skilled</a:t>
                      </a:r>
                      <a:endParaRPr b="1"/>
                    </a:p>
                  </a:txBody>
                  <a:tcPr marT="91425" marB="91425" marR="91425" marL="91425"/>
                </a:tc>
                <a:tc>
                  <a:txBody>
                    <a:bodyPr/>
                    <a:lstStyle/>
                    <a:p>
                      <a:pPr indent="0" lvl="0" marL="0" rtl="0" algn="l">
                        <a:spcBef>
                          <a:spcPts val="0"/>
                        </a:spcBef>
                        <a:spcAft>
                          <a:spcPts val="0"/>
                        </a:spcAft>
                        <a:buNone/>
                      </a:pPr>
                      <a:r>
                        <a:rPr b="1" lang="en-US"/>
                        <a:t>Individual License Required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tc>
                <a:tc>
                  <a:txBody>
                    <a:bodyPr/>
                    <a:lstStyle/>
                    <a:p>
                      <a:pPr indent="0" lvl="0" marL="0" rtl="0" algn="l">
                        <a:spcBef>
                          <a:spcPts val="0"/>
                        </a:spcBef>
                        <a:spcAft>
                          <a:spcPts val="0"/>
                        </a:spcAft>
                        <a:buNone/>
                      </a:pPr>
                      <a:r>
                        <a:rPr b="1" lang="en-US"/>
                        <a:t>Hours Evaluated By</a:t>
                      </a:r>
                      <a:endParaRPr b="1"/>
                    </a:p>
                  </a:txBody>
                  <a:tcPr marT="91425" marB="91425" marR="91425" marL="91425"/>
                </a:tc>
                <a:tc>
                  <a:txBody>
                    <a:bodyPr/>
                    <a:lstStyle/>
                    <a:p>
                      <a:pPr indent="0" lvl="0" marL="0" rtl="0" algn="l">
                        <a:spcBef>
                          <a:spcPts val="0"/>
                        </a:spcBef>
                        <a:spcAft>
                          <a:spcPts val="0"/>
                        </a:spcAft>
                        <a:buNone/>
                      </a:pPr>
                      <a:r>
                        <a:rPr b="1" lang="en-US" strike="sngStrike">
                          <a:highlight>
                            <a:srgbClr val="FFFF00"/>
                          </a:highlight>
                        </a:rPr>
                        <a:t>Limits</a:t>
                      </a:r>
                      <a:endParaRPr b="1" strike="sngStrike">
                        <a:solidFill>
                          <a:srgbClr val="0000FF"/>
                        </a:solidFill>
                        <a:highlight>
                          <a:srgbClr val="FFFF00"/>
                        </a:highlight>
                      </a:endParaRPr>
                    </a:p>
                  </a:txBody>
                  <a:tcPr marT="91425" marB="91425" marR="91425" marL="91425"/>
                </a:tc>
              </a:tr>
              <a:tr h="971550">
                <a:tc>
                  <a:txBody>
                    <a:bodyPr/>
                    <a:lstStyle/>
                    <a:p>
                      <a:pPr indent="0" lvl="0" marL="0" rtl="0" algn="l">
                        <a:spcBef>
                          <a:spcPts val="0"/>
                        </a:spcBef>
                        <a:spcAft>
                          <a:spcPts val="0"/>
                        </a:spcAft>
                        <a:buNone/>
                      </a:pPr>
                      <a:r>
                        <a:rPr b="1" lang="en-US" sz="1600"/>
                        <a:t>Health Maintenance Activities</a:t>
                      </a:r>
                      <a:endParaRPr b="1" sz="1600"/>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p>
                  </a:txBody>
                  <a:tcPr marT="91425" marB="91425" marR="91425" marL="91425" anchor="ctr"/>
                </a:tc>
                <a:tc>
                  <a:txBody>
                    <a:bodyPr/>
                    <a:lstStyle/>
                    <a:p>
                      <a:pPr indent="0" lvl="0" marL="0" rtl="0" algn="l">
                        <a:spcBef>
                          <a:spcPts val="0"/>
                        </a:spcBef>
                        <a:spcAft>
                          <a:spcPts val="0"/>
                        </a:spcAft>
                        <a:buNone/>
                      </a:pPr>
                      <a:r>
                        <a:rPr b="1" lang="en-US" sz="2500">
                          <a:solidFill>
                            <a:srgbClr val="38761D"/>
                          </a:solidFill>
                        </a:rPr>
                        <a:t>✓</a:t>
                      </a:r>
                      <a:endParaRPr b="1" sz="2500">
                        <a:solidFill>
                          <a:srgbClr val="38761D"/>
                        </a:solidFill>
                      </a:endParaRPr>
                    </a:p>
                    <a:p>
                      <a:pPr indent="0" lvl="0" marL="0" rtl="0" algn="l">
                        <a:spcBef>
                          <a:spcPts val="0"/>
                        </a:spcBef>
                        <a:spcAft>
                          <a:spcPts val="0"/>
                        </a:spcAft>
                        <a:buNone/>
                      </a:pPr>
                      <a:r>
                        <a:rPr lang="en-US"/>
                        <a:t>CNA, RN, or LPN level of care</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highlight>
                            <a:srgbClr val="FFFF00"/>
                          </a:highlight>
                        </a:rPr>
                        <a:t>Skilled Nurse Assessor</a:t>
                      </a:r>
                      <a:endParaRPr/>
                    </a:p>
                  </a:txBody>
                  <a:tcPr marT="91425" marB="91425" marR="91425" marL="91425" anchor="ctr"/>
                </a:tc>
                <a:tc rowSpan="3">
                  <a:txBody>
                    <a:bodyPr/>
                    <a:lstStyle/>
                    <a:p>
                      <a:pPr indent="0" lvl="0" marL="0" rtl="0" algn="l">
                        <a:spcBef>
                          <a:spcPts val="0"/>
                        </a:spcBef>
                        <a:spcAft>
                          <a:spcPts val="0"/>
                        </a:spcAft>
                        <a:buNone/>
                      </a:pPr>
                      <a:r>
                        <a:rPr lang="en-US" strike="sngStrike">
                          <a:highlight>
                            <a:srgbClr val="FFFF00"/>
                          </a:highlight>
                        </a:rPr>
                        <a:t>Overall waiver budget limitations and CDASS monthly budget allocation</a:t>
                      </a:r>
                      <a:endParaRPr strike="sngStrike">
                        <a:highlight>
                          <a:srgbClr val="FFFF00"/>
                        </a:highlight>
                      </a:endParaRPr>
                    </a:p>
                  </a:txBody>
                  <a:tcPr marT="91425" marB="91425" marR="91425" marL="91425" anchor="ctr"/>
                </a:tc>
              </a:tr>
              <a:tr h="971550">
                <a:tc>
                  <a:txBody>
                    <a:bodyPr/>
                    <a:lstStyle/>
                    <a:p>
                      <a:pPr indent="0" lvl="0" marL="0" rtl="0" algn="l">
                        <a:spcBef>
                          <a:spcPts val="0"/>
                        </a:spcBef>
                        <a:spcAft>
                          <a:spcPts val="0"/>
                        </a:spcAft>
                        <a:buNone/>
                      </a:pPr>
                      <a:r>
                        <a:rPr b="1" lang="en-US" sz="1600"/>
                        <a:t>Personal Care</a:t>
                      </a:r>
                      <a:endParaRPr b="1" sz="1600"/>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c vMerge="1"/>
              </a:tr>
              <a:tr h="971550">
                <a:tc>
                  <a:txBody>
                    <a:bodyPr/>
                    <a:lstStyle/>
                    <a:p>
                      <a:pPr indent="0" lvl="0" marL="0" rtl="0" algn="l">
                        <a:spcBef>
                          <a:spcPts val="0"/>
                        </a:spcBef>
                        <a:spcAft>
                          <a:spcPts val="0"/>
                        </a:spcAft>
                        <a:buNone/>
                      </a:pPr>
                      <a:r>
                        <a:rPr b="1" lang="en-US" sz="1600"/>
                        <a:t>Homemaker</a:t>
                      </a:r>
                      <a:endParaRPr b="1" sz="1600"/>
                    </a:p>
                  </a:txBody>
                  <a:tcPr marT="91425" marB="91425" marR="91425" marL="91425"/>
                </a:tc>
                <a:tc>
                  <a:txBody>
                    <a:bodyPr/>
                    <a:lstStyle/>
                    <a:p>
                      <a:pPr indent="0" lvl="0" marL="0" rtl="0" algn="l">
                        <a:spcBef>
                          <a:spcPts val="0"/>
                        </a:spcBef>
                        <a:spcAft>
                          <a:spcPts val="0"/>
                        </a:spcAft>
                        <a:buNone/>
                      </a:pPr>
                      <a:r>
                        <a:rPr lang="en-US">
                          <a:highlight>
                            <a:srgbClr val="FFFF00"/>
                          </a:highlight>
                        </a:rPr>
                        <a:t>State Plan with CFC</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 </a:t>
                      </a:r>
                      <a:endParaRPr/>
                    </a:p>
                  </a:txBody>
                  <a:tcPr marT="91425" marB="91425" marR="91425" marL="91425" anchor="ctr"/>
                </a:tc>
                <a:tc vMerge="1"/>
              </a:tr>
            </a:tbl>
          </a:graphicData>
        </a:graphic>
      </p:graphicFrame>
      <p:sp>
        <p:nvSpPr>
          <p:cNvPr id="358" name="Google Shape;358;g2fc03173721_0_343"/>
          <p:cNvSpPr txBox="1"/>
          <p:nvPr/>
        </p:nvSpPr>
        <p:spPr>
          <a:xfrm>
            <a:off x="387850" y="6272375"/>
            <a:ext cx="739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u="sng">
                <a:solidFill>
                  <a:schemeClr val="hlink"/>
                </a:solidFill>
                <a:latin typeface="Roboto"/>
                <a:ea typeface="Roboto"/>
                <a:cs typeface="Roboto"/>
                <a:sym typeface="Roboto"/>
                <a:hlinkClick r:id="rId3"/>
              </a:rPr>
              <a:t>CDASS Task Worksheet</a:t>
            </a:r>
            <a:r>
              <a:rPr lang="en-US" sz="1600"/>
              <a:t>                       </a:t>
            </a:r>
            <a:r>
              <a:rPr lang="en-US" sz="1500" u="sng">
                <a:solidFill>
                  <a:schemeClr val="hlink"/>
                </a:solidFill>
                <a:latin typeface="Roboto"/>
                <a:ea typeface="Roboto"/>
                <a:cs typeface="Roboto"/>
                <a:sym typeface="Roboto"/>
                <a:hlinkClick r:id="rId4"/>
              </a:rPr>
              <a:t>Monthly Allocation Worksheet</a:t>
            </a:r>
            <a:endParaRPr sz="1500">
              <a:solidFill>
                <a:schemeClr val="dk2"/>
              </a:solidFill>
              <a:latin typeface="Roboto"/>
              <a:ea typeface="Roboto"/>
              <a:cs typeface="Roboto"/>
              <a:sym typeface="Roboto"/>
            </a:endParaRPr>
          </a:p>
        </p:txBody>
      </p:sp>
      <p:sp>
        <p:nvSpPr>
          <p:cNvPr id="359" name="Google Shape;359;g2fc03173721_0_343"/>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fc03173721_0_349"/>
          <p:cNvSpPr txBox="1"/>
          <p:nvPr/>
        </p:nvSpPr>
        <p:spPr>
          <a:xfrm rot="-1286381">
            <a:off x="610580" y="2868507"/>
            <a:ext cx="5532643" cy="232443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400">
                <a:solidFill>
                  <a:srgbClr val="D9D9D9"/>
                </a:solidFill>
                <a:latin typeface="Roboto"/>
                <a:ea typeface="Roboto"/>
                <a:cs typeface="Roboto"/>
                <a:sym typeface="Roboto"/>
              </a:rPr>
              <a:t>Draft</a:t>
            </a:r>
            <a:endParaRPr sz="16400">
              <a:solidFill>
                <a:srgbClr val="D9D9D9"/>
              </a:solidFill>
              <a:latin typeface="Roboto"/>
              <a:ea typeface="Roboto"/>
              <a:cs typeface="Roboto"/>
              <a:sym typeface="Roboto"/>
            </a:endParaRPr>
          </a:p>
        </p:txBody>
      </p:sp>
      <p:sp>
        <p:nvSpPr>
          <p:cNvPr id="365" name="Google Shape;365;g2fc03173721_0_349"/>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Adult - Waiver Services</a:t>
            </a:r>
            <a:endParaRPr/>
          </a:p>
        </p:txBody>
      </p:sp>
      <p:graphicFrame>
        <p:nvGraphicFramePr>
          <p:cNvPr id="366" name="Google Shape;366;g2fc03173721_0_349"/>
          <p:cNvGraphicFramePr/>
          <p:nvPr/>
        </p:nvGraphicFramePr>
        <p:xfrm>
          <a:off x="156250" y="1806500"/>
          <a:ext cx="3000000" cy="3000000"/>
        </p:xfrm>
        <a:graphic>
          <a:graphicData uri="http://schemas.openxmlformats.org/drawingml/2006/table">
            <a:tbl>
              <a:tblPr>
                <a:noFill/>
                <a:tableStyleId>{DFA60E73-C1CE-44B9-A99A-55030DFE42E4}</a:tableStyleId>
              </a:tblPr>
              <a:tblGrid>
                <a:gridCol w="1711175"/>
                <a:gridCol w="1405275"/>
                <a:gridCol w="1316825"/>
                <a:gridCol w="1364325"/>
                <a:gridCol w="1143150"/>
                <a:gridCol w="1917300"/>
              </a:tblGrid>
              <a:tr h="826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a:t>Eligible</a:t>
                      </a:r>
                      <a:endParaRPr b="1"/>
                    </a:p>
                    <a:p>
                      <a:pPr indent="0" lvl="0" marL="0" rtl="0" algn="l">
                        <a:spcBef>
                          <a:spcPts val="0"/>
                        </a:spcBef>
                        <a:spcAft>
                          <a:spcPts val="0"/>
                        </a:spcAft>
                        <a:buNone/>
                      </a:pPr>
                      <a:r>
                        <a:rPr b="1" lang="en-US"/>
                        <a:t>Programs</a:t>
                      </a:r>
                      <a:endParaRPr b="1"/>
                    </a:p>
                  </a:txBody>
                  <a:tcPr marT="91425" marB="91425" marR="91425" marL="91425"/>
                </a:tc>
                <a:tc>
                  <a:txBody>
                    <a:bodyPr/>
                    <a:lstStyle/>
                    <a:p>
                      <a:pPr indent="0" lvl="0" marL="0" rtl="0" algn="l">
                        <a:spcBef>
                          <a:spcPts val="0"/>
                        </a:spcBef>
                        <a:spcAft>
                          <a:spcPts val="0"/>
                        </a:spcAft>
                        <a:buNone/>
                      </a:pPr>
                      <a:r>
                        <a:rPr b="1" lang="en-US"/>
                        <a:t>Skilled</a:t>
                      </a:r>
                      <a:endParaRPr b="1"/>
                    </a:p>
                  </a:txBody>
                  <a:tcPr marT="91425" marB="91425" marR="91425" marL="91425"/>
                </a:tc>
                <a:tc>
                  <a:txBody>
                    <a:bodyPr/>
                    <a:lstStyle/>
                    <a:p>
                      <a:pPr indent="0" lvl="0" marL="0" rtl="0" algn="l">
                        <a:spcBef>
                          <a:spcPts val="0"/>
                        </a:spcBef>
                        <a:spcAft>
                          <a:spcPts val="0"/>
                        </a:spcAft>
                        <a:buNone/>
                      </a:pPr>
                      <a:r>
                        <a:rPr b="1" lang="en-US"/>
                        <a:t>Individual License Required</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Allowed by Parent or Spouse</a:t>
                      </a:r>
                      <a:endParaRPr b="1"/>
                    </a:p>
                  </a:txBody>
                  <a:tcPr marT="91425" marB="91425" marR="91425" marL="91425"/>
                </a:tc>
                <a:tc>
                  <a:txBody>
                    <a:bodyPr/>
                    <a:lstStyle/>
                    <a:p>
                      <a:pPr indent="0" lvl="0" marL="0" rtl="0" algn="l">
                        <a:spcBef>
                          <a:spcPts val="0"/>
                        </a:spcBef>
                        <a:spcAft>
                          <a:spcPts val="0"/>
                        </a:spcAft>
                        <a:buNone/>
                      </a:pPr>
                      <a:r>
                        <a:rPr b="1" lang="en-US"/>
                        <a:t>Hours Evaluated By</a:t>
                      </a:r>
                      <a:endParaRPr b="1"/>
                    </a:p>
                  </a:txBody>
                  <a:tcPr marT="91425" marB="91425" marR="91425" marL="91425"/>
                </a:tc>
              </a:tr>
              <a:tr h="826000">
                <a:tc>
                  <a:txBody>
                    <a:bodyPr/>
                    <a:lstStyle/>
                    <a:p>
                      <a:pPr indent="0" lvl="0" marL="0" rtl="0" algn="l">
                        <a:spcBef>
                          <a:spcPts val="0"/>
                        </a:spcBef>
                        <a:spcAft>
                          <a:spcPts val="0"/>
                        </a:spcAft>
                        <a:buNone/>
                      </a:pPr>
                      <a:r>
                        <a:rPr b="1" lang="en-US" sz="1600"/>
                        <a:t>Respite</a:t>
                      </a:r>
                      <a:endParaRPr b="1" sz="1600"/>
                    </a:p>
                  </a:txBody>
                  <a:tcPr marT="91425" marB="91425" marR="91425" marL="91425"/>
                </a:tc>
                <a:tc>
                  <a:txBody>
                    <a:bodyPr/>
                    <a:lstStyle/>
                    <a:p>
                      <a:pPr indent="0" lvl="0" marL="0" rtl="0" algn="l">
                        <a:spcBef>
                          <a:spcPts val="0"/>
                        </a:spcBef>
                        <a:spcAft>
                          <a:spcPts val="0"/>
                        </a:spcAft>
                        <a:buNone/>
                      </a:pPr>
                      <a:r>
                        <a:rPr lang="en-US"/>
                        <a:t>SLS, EBD, CIH, BI, or CMHS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r>
              <a:tr h="826000">
                <a:tc>
                  <a:txBody>
                    <a:bodyPr/>
                    <a:lstStyle/>
                    <a:p>
                      <a:pPr indent="0" lvl="0" marL="0" rtl="0" algn="l">
                        <a:spcBef>
                          <a:spcPts val="0"/>
                        </a:spcBef>
                        <a:spcAft>
                          <a:spcPts val="0"/>
                        </a:spcAft>
                        <a:buNone/>
                      </a:pPr>
                      <a:r>
                        <a:rPr b="1" lang="en-US" sz="1600"/>
                        <a:t>Supported Community Connections</a:t>
                      </a:r>
                      <a:endParaRPr b="1" sz="1600"/>
                    </a:p>
                  </a:txBody>
                  <a:tcPr marT="91425" marB="91425" marR="91425" marL="91425"/>
                </a:tc>
                <a:tc>
                  <a:txBody>
                    <a:bodyPr/>
                    <a:lstStyle/>
                    <a:p>
                      <a:pPr indent="0" lvl="0" marL="0" rtl="0" algn="l">
                        <a:spcBef>
                          <a:spcPts val="0"/>
                        </a:spcBef>
                        <a:spcAft>
                          <a:spcPts val="0"/>
                        </a:spcAft>
                        <a:buNone/>
                      </a:pPr>
                      <a:r>
                        <a:rPr lang="en-US"/>
                        <a:t>DD and SLS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p>
                      <a:pPr indent="0" lvl="0" marL="0" rtl="0" algn="ctr">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Case Manager</a:t>
                      </a:r>
                      <a:endParaRPr/>
                    </a:p>
                  </a:txBody>
                  <a:tcPr marT="91425" marB="91425" marR="91425" marL="91425" anchor="ctr"/>
                </a:tc>
              </a:tr>
              <a:tr h="826000">
                <a:tc>
                  <a:txBody>
                    <a:bodyPr/>
                    <a:lstStyle/>
                    <a:p>
                      <a:pPr indent="0" lvl="0" marL="0" rtl="0" algn="l">
                        <a:spcBef>
                          <a:spcPts val="0"/>
                        </a:spcBef>
                        <a:spcAft>
                          <a:spcPts val="0"/>
                        </a:spcAft>
                        <a:buNone/>
                      </a:pPr>
                      <a:r>
                        <a:rPr b="1" lang="en-US" sz="1600"/>
                        <a:t>Homemaker - </a:t>
                      </a:r>
                      <a:r>
                        <a:rPr b="1" lang="en-US" sz="1600">
                          <a:highlight>
                            <a:srgbClr val="FFFF00"/>
                          </a:highlight>
                        </a:rPr>
                        <a:t>extraordinary</a:t>
                      </a:r>
                      <a:r>
                        <a:rPr b="1" lang="en-US" sz="1600">
                          <a:highlight>
                            <a:srgbClr val="FFFF00"/>
                          </a:highlight>
                        </a:rPr>
                        <a:t> cleaning</a:t>
                      </a:r>
                      <a:endParaRPr b="1" sz="1600">
                        <a:highlight>
                          <a:srgbClr val="FFFF00"/>
                        </a:highlight>
                      </a:endParaRPr>
                    </a:p>
                  </a:txBody>
                  <a:tcPr marT="91425" marB="91425" marR="91425" marL="91425"/>
                </a:tc>
                <a:tc>
                  <a:txBody>
                    <a:bodyPr/>
                    <a:lstStyle/>
                    <a:p>
                      <a:pPr indent="0" lvl="0" marL="0" rtl="0" algn="l">
                        <a:spcBef>
                          <a:spcPts val="0"/>
                        </a:spcBef>
                        <a:spcAft>
                          <a:spcPts val="0"/>
                        </a:spcAft>
                        <a:buNone/>
                      </a:pPr>
                      <a:r>
                        <a:rPr lang="en-US"/>
                        <a:t>CMHS, CIH, EBD, and SLS waivers</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b="1" sz="2500">
                        <a:solidFill>
                          <a:srgbClr val="38761D"/>
                        </a:solidFill>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a:solidFill>
                            <a:srgbClr val="38761D"/>
                          </a:solidFill>
                        </a:rPr>
                        <a:t>✓</a:t>
                      </a:r>
                      <a:endParaRPr sz="2500"/>
                    </a:p>
                  </a:txBody>
                  <a:tcPr marT="91425" marB="91425" marR="91425" marL="91425" anchor="ctr"/>
                </a:tc>
                <a:tc>
                  <a:txBody>
                    <a:bodyPr/>
                    <a:lstStyle/>
                    <a:p>
                      <a:pPr indent="0" lvl="0" marL="0" rtl="0" algn="l">
                        <a:spcBef>
                          <a:spcPts val="0"/>
                        </a:spcBef>
                        <a:spcAft>
                          <a:spcPts val="0"/>
                        </a:spcAft>
                        <a:buNone/>
                      </a:pPr>
                      <a:r>
                        <a:rPr lang="en-US"/>
                        <a:t>Case Manager</a:t>
                      </a:r>
                      <a:endParaRPr/>
                    </a:p>
                  </a:txBody>
                  <a:tcPr marT="91425" marB="91425" marR="91425" marL="91425" anchor="ctr"/>
                </a:tc>
              </a:tr>
              <a:tr h="826000">
                <a:tc>
                  <a:txBody>
                    <a:bodyPr/>
                    <a:lstStyle/>
                    <a:p>
                      <a:pPr indent="0" lvl="0" marL="0" rtl="0" algn="l">
                        <a:spcBef>
                          <a:spcPts val="0"/>
                        </a:spcBef>
                        <a:spcAft>
                          <a:spcPts val="0"/>
                        </a:spcAft>
                        <a:buNone/>
                      </a:pPr>
                      <a:r>
                        <a:rPr b="1" lang="en-US" sz="1600" strike="sngStrike">
                          <a:highlight>
                            <a:srgbClr val="FFFF00"/>
                          </a:highlight>
                        </a:rPr>
                        <a:t>Personal Care</a:t>
                      </a:r>
                      <a:endParaRPr b="1" sz="1600" strike="sngStrike">
                        <a:highlight>
                          <a:srgbClr val="FFFF00"/>
                        </a:highlight>
                      </a:endParaRPr>
                    </a:p>
                  </a:txBody>
                  <a:tcPr marT="91425" marB="91425" marR="91425" marL="91425"/>
                </a:tc>
                <a:tc>
                  <a:txBody>
                    <a:bodyPr/>
                    <a:lstStyle/>
                    <a:p>
                      <a:pPr indent="0" lvl="0" marL="0" rtl="0" algn="l">
                        <a:spcBef>
                          <a:spcPts val="0"/>
                        </a:spcBef>
                        <a:spcAft>
                          <a:spcPts val="0"/>
                        </a:spcAft>
                        <a:buNone/>
                      </a:pPr>
                      <a:r>
                        <a:rPr lang="en-US" strike="sngStrike">
                          <a:highlight>
                            <a:srgbClr val="FFFF00"/>
                          </a:highlight>
                        </a:rPr>
                        <a:t>SLS, EBD, CIH, BI, or CMHS waivers</a:t>
                      </a:r>
                      <a:endParaRPr strike="sngStrike">
                        <a:highlight>
                          <a:srgbClr val="FFFF00"/>
                        </a:highlight>
                      </a:endParaRPr>
                    </a:p>
                  </a:txBody>
                  <a:tcPr marT="91425" marB="91425" marR="91425" marL="91425" anchor="ctr"/>
                </a:tc>
                <a:tc>
                  <a:txBody>
                    <a:bodyPr/>
                    <a:lstStyle/>
                    <a:p>
                      <a:pPr indent="0" lvl="0" marL="0" rtl="0" algn="ctr">
                        <a:spcBef>
                          <a:spcPts val="0"/>
                        </a:spcBef>
                        <a:spcAft>
                          <a:spcPts val="0"/>
                        </a:spcAft>
                        <a:buNone/>
                      </a:pPr>
                      <a:r>
                        <a:rPr lang="en-US" sz="2500" strike="sngStrike">
                          <a:solidFill>
                            <a:srgbClr val="FF0000"/>
                          </a:solidFill>
                          <a:highlight>
                            <a:srgbClr val="FFFF00"/>
                          </a:highlight>
                        </a:rPr>
                        <a:t>🗶</a:t>
                      </a:r>
                      <a:endParaRPr sz="2500" strike="sngStrike">
                        <a:solidFill>
                          <a:srgbClr val="FF0000"/>
                        </a:solidFill>
                        <a:highlight>
                          <a:srgbClr val="FFFF00"/>
                        </a:highlight>
                      </a:endParaRPr>
                    </a:p>
                  </a:txBody>
                  <a:tcPr marT="91425" marB="91425" marR="91425" marL="91425" anchor="ctr"/>
                </a:tc>
                <a:tc>
                  <a:txBody>
                    <a:bodyPr/>
                    <a:lstStyle/>
                    <a:p>
                      <a:pPr indent="0" lvl="0" marL="0" rtl="0" algn="ctr">
                        <a:spcBef>
                          <a:spcPts val="0"/>
                        </a:spcBef>
                        <a:spcAft>
                          <a:spcPts val="0"/>
                        </a:spcAft>
                        <a:buNone/>
                      </a:pPr>
                      <a:r>
                        <a:rPr lang="en-US" sz="2500" strike="sngStrike">
                          <a:solidFill>
                            <a:srgbClr val="FF0000"/>
                          </a:solidFill>
                          <a:highlight>
                            <a:srgbClr val="FFFF00"/>
                          </a:highlight>
                        </a:rPr>
                        <a:t>🗶</a:t>
                      </a:r>
                      <a:endParaRPr sz="2500" strike="sngStrike">
                        <a:solidFill>
                          <a:srgbClr val="FF0000"/>
                        </a:solidFill>
                        <a:highlight>
                          <a:srgbClr val="FFFF00"/>
                        </a:highlight>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2500" strike="sngStrike">
                          <a:solidFill>
                            <a:srgbClr val="38761D"/>
                          </a:solidFill>
                          <a:highlight>
                            <a:srgbClr val="FFFF00"/>
                          </a:highlight>
                        </a:rPr>
                        <a:t>✓</a:t>
                      </a:r>
                      <a:endParaRPr b="1" sz="2500" strike="sngStrike">
                        <a:solidFill>
                          <a:srgbClr val="38761D"/>
                        </a:solidFill>
                        <a:highlight>
                          <a:srgbClr val="FFFF00"/>
                        </a:highlight>
                      </a:endParaRPr>
                    </a:p>
                  </a:txBody>
                  <a:tcPr marT="91425" marB="91425" marR="91425" marL="91425" anchor="ctr"/>
                </a:tc>
                <a:tc>
                  <a:txBody>
                    <a:bodyPr/>
                    <a:lstStyle/>
                    <a:p>
                      <a:pPr indent="0" lvl="0" marL="0" rtl="0" algn="l">
                        <a:spcBef>
                          <a:spcPts val="0"/>
                        </a:spcBef>
                        <a:spcAft>
                          <a:spcPts val="0"/>
                        </a:spcAft>
                        <a:buNone/>
                      </a:pPr>
                      <a:r>
                        <a:rPr lang="en-US" strike="sngStrike">
                          <a:highlight>
                            <a:srgbClr val="FFFF00"/>
                          </a:highlight>
                        </a:rPr>
                        <a:t>Case Manager</a:t>
                      </a:r>
                      <a:endParaRPr strike="sngStrike">
                        <a:highlight>
                          <a:srgbClr val="FFFF00"/>
                        </a:highlight>
                      </a:endParaRPr>
                    </a:p>
                  </a:txBody>
                  <a:tcPr marT="91425" marB="91425" marR="91425" marL="91425" anchor="ctr"/>
                </a:tc>
              </a:tr>
              <a:tr h="826000">
                <a:tc>
                  <a:txBody>
                    <a:bodyPr/>
                    <a:lstStyle/>
                    <a:p>
                      <a:pPr indent="0" lvl="0" marL="0" rtl="0" algn="l">
                        <a:spcBef>
                          <a:spcPts val="0"/>
                        </a:spcBef>
                        <a:spcAft>
                          <a:spcPts val="0"/>
                        </a:spcAft>
                        <a:buNone/>
                      </a:pPr>
                      <a:r>
                        <a:rPr b="1" lang="en-US" sz="1600"/>
                        <a:t>Residential</a:t>
                      </a:r>
                      <a:endParaRPr b="1" sz="1600"/>
                    </a:p>
                  </a:txBody>
                  <a:tcPr marT="91425" marB="91425" marR="91425" marL="91425"/>
                </a:tc>
                <a:tc>
                  <a:txBody>
                    <a:bodyPr/>
                    <a:lstStyle/>
                    <a:p>
                      <a:pPr indent="0" lvl="0" marL="0" rtl="0" algn="l">
                        <a:spcBef>
                          <a:spcPts val="0"/>
                        </a:spcBef>
                        <a:spcAft>
                          <a:spcPts val="0"/>
                        </a:spcAft>
                        <a:buNone/>
                      </a:pPr>
                      <a:r>
                        <a:rPr lang="en-US"/>
                        <a:t>DD waiver</a:t>
                      </a:r>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tc>
                <a:tc>
                  <a:txBody>
                    <a:bodyPr/>
                    <a:lstStyle/>
                    <a:p>
                      <a:pPr indent="0" lvl="0" marL="0" rtl="0" algn="ctr">
                        <a:spcBef>
                          <a:spcPts val="0"/>
                        </a:spcBef>
                        <a:spcAft>
                          <a:spcPts val="0"/>
                        </a:spcAft>
                        <a:buNone/>
                      </a:pPr>
                      <a:r>
                        <a:rPr lang="en-US" sz="2500">
                          <a:solidFill>
                            <a:srgbClr val="FF0000"/>
                          </a:solidFill>
                        </a:rPr>
                        <a:t>🗶</a:t>
                      </a:r>
                      <a:endParaRPr sz="2500">
                        <a:solidFill>
                          <a:srgbClr val="FF0000"/>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b="1" lang="en-US" sz="2500">
                          <a:solidFill>
                            <a:srgbClr val="38761D"/>
                          </a:solidFill>
                        </a:rPr>
                        <a:t>✓</a:t>
                      </a:r>
                      <a:endParaRPr b="1" sz="2500">
                        <a:solidFill>
                          <a:srgbClr val="38761D"/>
                        </a:solidFill>
                      </a:endParaRPr>
                    </a:p>
                  </a:txBody>
                  <a:tcPr marT="91425" marB="91425" marR="91425" marL="91425" anchor="ctr"/>
                </a:tc>
                <a:tc>
                  <a:txBody>
                    <a:bodyPr/>
                    <a:lstStyle/>
                    <a:p>
                      <a:pPr indent="0" lvl="0" marL="0" rtl="0" algn="l">
                        <a:spcBef>
                          <a:spcPts val="0"/>
                        </a:spcBef>
                        <a:spcAft>
                          <a:spcPts val="0"/>
                        </a:spcAft>
                        <a:buNone/>
                      </a:pPr>
                      <a:r>
                        <a:rPr lang="en-US"/>
                        <a:t>24/7 - rate determined by </a:t>
                      </a:r>
                      <a:r>
                        <a:rPr lang="en-US">
                          <a:highlight>
                            <a:srgbClr val="FFFF00"/>
                          </a:highlight>
                        </a:rPr>
                        <a:t>TBD… </a:t>
                      </a:r>
                      <a:r>
                        <a:rPr lang="en-US" strike="sngStrike">
                          <a:highlight>
                            <a:srgbClr val="FFFF00"/>
                          </a:highlight>
                        </a:rPr>
                        <a:t>SIS Level</a:t>
                      </a:r>
                      <a:endParaRPr strike="sngStrike">
                        <a:highlight>
                          <a:srgbClr val="FFFF00"/>
                        </a:highlight>
                      </a:endParaRPr>
                    </a:p>
                  </a:txBody>
                  <a:tcPr marT="91425" marB="91425" marR="91425" marL="91425" anchor="ctr"/>
                </a:tc>
              </a:tr>
            </a:tbl>
          </a:graphicData>
        </a:graphic>
      </p:graphicFrame>
      <p:sp>
        <p:nvSpPr>
          <p:cNvPr id="367" name="Google Shape;367;g2fc03173721_0_349"/>
          <p:cNvSpPr txBox="1"/>
          <p:nvPr/>
        </p:nvSpPr>
        <p:spPr>
          <a:xfrm>
            <a:off x="6937500" y="82200"/>
            <a:ext cx="16311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00"/>
                </a:highlight>
                <a:latin typeface="Roboto"/>
                <a:ea typeface="Roboto"/>
                <a:cs typeface="Roboto"/>
                <a:sym typeface="Roboto"/>
              </a:rPr>
              <a:t>Proposed Changes</a:t>
            </a:r>
            <a:endParaRPr sz="1300">
              <a:solidFill>
                <a:schemeClr val="dk1"/>
              </a:solidFill>
              <a:highlight>
                <a:srgbClr val="FFFF00"/>
              </a:highlight>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141f04ea48_0_35"/>
          <p:cNvSpPr txBox="1"/>
          <p:nvPr>
            <p:ph type="title"/>
          </p:nvPr>
        </p:nvSpPr>
        <p:spPr>
          <a:xfrm>
            <a:off x="311750" y="1108225"/>
            <a:ext cx="7073400" cy="1659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10000"/>
              <a:buNone/>
            </a:pPr>
            <a:r>
              <a:rPr lang="en-US" sz="9600">
                <a:latin typeface="Arial"/>
                <a:ea typeface="Arial"/>
                <a:cs typeface="Arial"/>
                <a:sym typeface="Arial"/>
              </a:rPr>
              <a:t>Questions?</a:t>
            </a:r>
            <a:endParaRPr sz="9600">
              <a:latin typeface="Arial"/>
              <a:ea typeface="Arial"/>
              <a:cs typeface="Arial"/>
              <a:sym typeface="Arial"/>
            </a:endParaRPr>
          </a:p>
        </p:txBody>
      </p:sp>
      <p:sp>
        <p:nvSpPr>
          <p:cNvPr id="373" name="Google Shape;373;g2141f04ea48_0_35"/>
          <p:cNvSpPr txBox="1"/>
          <p:nvPr>
            <p:ph idx="1" type="body"/>
          </p:nvPr>
        </p:nvSpPr>
        <p:spPr>
          <a:xfrm>
            <a:off x="311700" y="2828600"/>
            <a:ext cx="4140300" cy="369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sz="2800">
                <a:solidFill>
                  <a:schemeClr val="lt1"/>
                </a:solidFill>
                <a:latin typeface="Arial"/>
                <a:ea typeface="Arial"/>
                <a:cs typeface="Arial"/>
                <a:sym typeface="Arial"/>
              </a:rPr>
              <a:t>Contact: </a:t>
            </a:r>
            <a:endParaRPr b="1" sz="2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2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b="1" lang="en-US" sz="2100">
                <a:solidFill>
                  <a:schemeClr val="lt1"/>
                </a:solidFill>
                <a:latin typeface="Arial"/>
                <a:ea typeface="Arial"/>
                <a:cs typeface="Arial"/>
                <a:sym typeface="Arial"/>
              </a:rPr>
              <a:t>(303) 877-1747</a:t>
            </a:r>
            <a:endParaRPr b="1" sz="2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2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b="1" lang="en-US" sz="2100">
                <a:solidFill>
                  <a:schemeClr val="lt1"/>
                </a:solidFill>
                <a:latin typeface="Arial"/>
                <a:ea typeface="Arial"/>
                <a:cs typeface="Arial"/>
                <a:sym typeface="Arial"/>
              </a:rPr>
              <a:t>info@familyvoicesco.org</a:t>
            </a:r>
            <a:endParaRPr b="1" sz="2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u="sng">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a:solidFill>
                <a:schemeClr val="lt1"/>
              </a:solidFill>
            </a:endParaRPr>
          </a:p>
          <a:p>
            <a:pPr indent="0" lvl="0" marL="0" rtl="0" algn="l">
              <a:lnSpc>
                <a:spcPct val="115000"/>
              </a:lnSpc>
              <a:spcBef>
                <a:spcPts val="0"/>
              </a:spcBef>
              <a:spcAft>
                <a:spcPts val="0"/>
              </a:spcAft>
              <a:buSzPts val="1300"/>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fc03173721_0_58"/>
          <p:cNvSpPr txBox="1"/>
          <p:nvPr>
            <p:ph type="title"/>
          </p:nvPr>
        </p:nvSpPr>
        <p:spPr>
          <a:xfrm>
            <a:off x="311700" y="184900"/>
            <a:ext cx="8520600" cy="1422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5902"/>
              <a:buNone/>
            </a:pPr>
            <a:r>
              <a:rPr lang="en-US" sz="3688"/>
              <a:t>Medicaid - Health First Colorado</a:t>
            </a:r>
            <a:endParaRPr sz="3688"/>
          </a:p>
          <a:p>
            <a:pPr indent="0" lvl="0" marL="0" rtl="0" algn="l">
              <a:lnSpc>
                <a:spcPct val="100000"/>
              </a:lnSpc>
              <a:spcBef>
                <a:spcPts val="0"/>
              </a:spcBef>
              <a:spcAft>
                <a:spcPts val="0"/>
              </a:spcAft>
              <a:buSzPct val="75902"/>
              <a:buNone/>
            </a:pPr>
            <a:r>
              <a:rPr lang="en-US" sz="3688"/>
              <a:t>Benefits Pyramid</a:t>
            </a:r>
            <a:endParaRPr sz="3688"/>
          </a:p>
          <a:p>
            <a:pPr indent="0" lvl="0" marL="0" rtl="0" algn="l">
              <a:lnSpc>
                <a:spcPct val="100000"/>
              </a:lnSpc>
              <a:spcBef>
                <a:spcPts val="0"/>
              </a:spcBef>
              <a:spcAft>
                <a:spcPts val="0"/>
              </a:spcAft>
              <a:buSzPct val="100000"/>
              <a:buNone/>
            </a:pPr>
            <a:r>
              <a:t/>
            </a:r>
            <a:endParaRPr/>
          </a:p>
        </p:txBody>
      </p:sp>
      <p:grpSp>
        <p:nvGrpSpPr>
          <p:cNvPr id="90" name="Google Shape;90;g2fc03173721_0_58"/>
          <p:cNvGrpSpPr/>
          <p:nvPr/>
        </p:nvGrpSpPr>
        <p:grpSpPr>
          <a:xfrm>
            <a:off x="413" y="1844862"/>
            <a:ext cx="6135504" cy="4337125"/>
            <a:chOff x="0" y="0"/>
            <a:chExt cx="6136118" cy="4337125"/>
          </a:xfrm>
        </p:grpSpPr>
        <p:sp>
          <p:nvSpPr>
            <p:cNvPr id="91" name="Google Shape;91;g2fc03173721_0_58"/>
            <p:cNvSpPr/>
            <p:nvPr/>
          </p:nvSpPr>
          <p:spPr>
            <a:xfrm>
              <a:off x="2044843" y="0"/>
              <a:ext cx="2046431" cy="1446237"/>
            </a:xfrm>
            <a:custGeom>
              <a:rect b="b" l="l" r="r" t="t"/>
              <a:pathLst>
                <a:path extrusionOk="0" h="1446237" w="2046431">
                  <a:moveTo>
                    <a:pt x="0" y="1446237"/>
                  </a:moveTo>
                  <a:lnTo>
                    <a:pt x="1023054" y="0"/>
                  </a:lnTo>
                  <a:lnTo>
                    <a:pt x="1023377" y="0"/>
                  </a:lnTo>
                  <a:lnTo>
                    <a:pt x="2046431" y="1446237"/>
                  </a:lnTo>
                  <a:lnTo>
                    <a:pt x="0" y="1446237"/>
                  </a:lnTo>
                  <a:close/>
                </a:path>
              </a:pathLst>
            </a:custGeom>
            <a:solidFill>
              <a:srgbClr val="70AD47"/>
            </a:solidFill>
            <a:ln cap="flat" cmpd="sng" w="25400">
              <a:solidFill>
                <a:srgbClr val="FFFFFF"/>
              </a:solidFill>
              <a:prstDash val="solid"/>
              <a:round/>
              <a:headEnd len="sm" w="sm" type="none"/>
              <a:tailEnd len="sm" w="sm" type="none"/>
            </a:ln>
            <a:effectLst>
              <a:outerShdw blurRad="63500" dir="2700000" dist="38100">
                <a:srgbClr val="000000">
                  <a:alpha val="388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92" name="Google Shape;92;g2fc03173721_0_58"/>
            <p:cNvSpPr txBox="1"/>
            <p:nvPr/>
          </p:nvSpPr>
          <p:spPr>
            <a:xfrm>
              <a:off x="2045372" y="0"/>
              <a:ext cx="2045400" cy="14457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FFFFFF"/>
                </a:buClr>
                <a:buSzPts val="2000"/>
                <a:buFont typeface="Tahoma"/>
                <a:buNone/>
              </a:pPr>
              <a:br>
                <a:rPr b="0" i="0" lang="en-US" sz="2000" u="none" cap="none" strike="noStrike">
                  <a:solidFill>
                    <a:srgbClr val="FFFFFF"/>
                  </a:solidFill>
                  <a:latin typeface="Tahoma"/>
                  <a:ea typeface="Tahoma"/>
                  <a:cs typeface="Tahoma"/>
                  <a:sym typeface="Tahoma"/>
                </a:rPr>
              </a:br>
              <a:r>
                <a:rPr b="0" i="0" lang="en-US" sz="2800" u="none" cap="none" strike="noStrike">
                  <a:solidFill>
                    <a:srgbClr val="FFFFFF"/>
                  </a:solidFill>
                  <a:latin typeface="Calibri"/>
                  <a:ea typeface="Calibri"/>
                  <a:cs typeface="Calibri"/>
                  <a:sym typeface="Calibri"/>
                </a:rPr>
                <a:t>HCBS</a:t>
              </a:r>
              <a:br>
                <a:rPr b="0" i="0" lang="en-US" sz="2800" u="none" cap="none" strike="noStrike">
                  <a:solidFill>
                    <a:srgbClr val="FFFFFF"/>
                  </a:solidFill>
                  <a:latin typeface="Calibri"/>
                  <a:ea typeface="Calibri"/>
                  <a:cs typeface="Calibri"/>
                  <a:sym typeface="Calibri"/>
                </a:rPr>
              </a:br>
              <a:r>
                <a:rPr b="0" i="0" lang="en-US" sz="2800" u="none" cap="none" strike="noStrike">
                  <a:solidFill>
                    <a:srgbClr val="FFFFFF"/>
                  </a:solidFill>
                  <a:latin typeface="Calibri"/>
                  <a:ea typeface="Calibri"/>
                  <a:cs typeface="Calibri"/>
                  <a:sym typeface="Calibri"/>
                </a:rPr>
                <a:t>Waivers</a:t>
              </a:r>
              <a:endParaRPr b="0" i="0" sz="1400" u="none" cap="none" strike="noStrike">
                <a:solidFill>
                  <a:srgbClr val="000000"/>
                </a:solidFill>
                <a:latin typeface="Arial"/>
                <a:ea typeface="Arial"/>
                <a:cs typeface="Arial"/>
                <a:sym typeface="Arial"/>
              </a:endParaRPr>
            </a:p>
          </p:txBody>
        </p:sp>
        <p:sp>
          <p:nvSpPr>
            <p:cNvPr id="93" name="Google Shape;93;g2fc03173721_0_58"/>
            <p:cNvSpPr/>
            <p:nvPr/>
          </p:nvSpPr>
          <p:spPr>
            <a:xfrm>
              <a:off x="1022422" y="1446237"/>
              <a:ext cx="4091275" cy="1444650"/>
            </a:xfrm>
            <a:custGeom>
              <a:rect b="b" l="l" r="r" t="t"/>
              <a:pathLst>
                <a:path extrusionOk="0" h="1444650" w="4091275">
                  <a:moveTo>
                    <a:pt x="0" y="1444650"/>
                  </a:moveTo>
                  <a:lnTo>
                    <a:pt x="1021931" y="0"/>
                  </a:lnTo>
                  <a:lnTo>
                    <a:pt x="3069344" y="0"/>
                  </a:lnTo>
                  <a:lnTo>
                    <a:pt x="4091275" y="1444650"/>
                  </a:lnTo>
                  <a:lnTo>
                    <a:pt x="0" y="1444650"/>
                  </a:lnTo>
                  <a:close/>
                </a:path>
              </a:pathLst>
            </a:custGeom>
            <a:solidFill>
              <a:srgbClr val="0067AC"/>
            </a:solidFill>
            <a:ln cap="flat" cmpd="sng" w="25400">
              <a:solidFill>
                <a:srgbClr val="FFFFFF"/>
              </a:solidFill>
              <a:prstDash val="solid"/>
              <a:round/>
              <a:headEnd len="sm" w="sm" type="none"/>
              <a:tailEnd len="sm" w="sm" type="none"/>
            </a:ln>
            <a:effectLst>
              <a:outerShdw blurRad="63500" dir="2700000" dist="38100">
                <a:srgbClr val="000000">
                  <a:alpha val="388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94" name="Google Shape;94;g2fc03173721_0_58"/>
            <p:cNvSpPr txBox="1"/>
            <p:nvPr/>
          </p:nvSpPr>
          <p:spPr>
            <a:xfrm>
              <a:off x="1738566" y="1445708"/>
              <a:ext cx="2658900" cy="14457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3600"/>
                <a:buFont typeface="Calibri"/>
                <a:buNone/>
              </a:pPr>
              <a:r>
                <a:rPr b="0" i="0" lang="en-US" sz="3600" u="none" cap="none" strike="noStrike">
                  <a:solidFill>
                    <a:srgbClr val="FFFFFF"/>
                  </a:solidFill>
                  <a:latin typeface="Calibri"/>
                  <a:ea typeface="Calibri"/>
                  <a:cs typeface="Calibri"/>
                  <a:sym typeface="Calibri"/>
                </a:rPr>
                <a:t>Long-Term</a:t>
              </a:r>
              <a:br>
                <a:rPr b="0" i="0" lang="en-US" sz="3600" u="none" cap="none" strike="noStrike">
                  <a:solidFill>
                    <a:srgbClr val="FFFFFF"/>
                  </a:solidFill>
                  <a:latin typeface="Calibri"/>
                  <a:ea typeface="Calibri"/>
                  <a:cs typeface="Calibri"/>
                  <a:sym typeface="Calibri"/>
                </a:rPr>
              </a:br>
              <a:r>
                <a:rPr b="0" i="0" lang="en-US" sz="3600" u="none" cap="none" strike="noStrike">
                  <a:solidFill>
                    <a:srgbClr val="FFFFFF"/>
                  </a:solidFill>
                  <a:latin typeface="Calibri"/>
                  <a:ea typeface="Calibri"/>
                  <a:cs typeface="Calibri"/>
                  <a:sym typeface="Calibri"/>
                </a:rPr>
                <a:t>Care</a:t>
              </a:r>
              <a:endParaRPr b="0" i="0" sz="1400" u="none" cap="none" strike="noStrike">
                <a:solidFill>
                  <a:srgbClr val="000000"/>
                </a:solidFill>
                <a:latin typeface="Arial"/>
                <a:ea typeface="Arial"/>
                <a:cs typeface="Arial"/>
                <a:sym typeface="Arial"/>
              </a:endParaRPr>
            </a:p>
          </p:txBody>
        </p:sp>
        <p:sp>
          <p:nvSpPr>
            <p:cNvPr id="95" name="Google Shape;95;g2fc03173721_0_58"/>
            <p:cNvSpPr/>
            <p:nvPr/>
          </p:nvSpPr>
          <p:spPr>
            <a:xfrm>
              <a:off x="0" y="2890887"/>
              <a:ext cx="6136118" cy="1446238"/>
            </a:xfrm>
            <a:custGeom>
              <a:rect b="b" l="l" r="r" t="t"/>
              <a:pathLst>
                <a:path extrusionOk="0" h="1446238" w="6136118">
                  <a:moveTo>
                    <a:pt x="0" y="1446238"/>
                  </a:moveTo>
                  <a:lnTo>
                    <a:pt x="1023054" y="0"/>
                  </a:lnTo>
                  <a:lnTo>
                    <a:pt x="5113064" y="0"/>
                  </a:lnTo>
                  <a:lnTo>
                    <a:pt x="6136118" y="1446238"/>
                  </a:lnTo>
                  <a:lnTo>
                    <a:pt x="0" y="1446238"/>
                  </a:lnTo>
                  <a:close/>
                </a:path>
              </a:pathLst>
            </a:custGeom>
            <a:solidFill>
              <a:srgbClr val="872175"/>
            </a:solidFill>
            <a:ln cap="flat" cmpd="sng" w="25400">
              <a:solidFill>
                <a:srgbClr val="FFFFFF"/>
              </a:solidFill>
              <a:prstDash val="solid"/>
              <a:round/>
              <a:headEnd len="sm" w="sm" type="none"/>
              <a:tailEnd len="sm" w="sm" type="none"/>
            </a:ln>
            <a:effectLst>
              <a:outerShdw blurRad="63500" dir="2700000" dist="38100">
                <a:srgbClr val="000000">
                  <a:alpha val="388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96" name="Google Shape;96;g2fc03173721_0_58"/>
            <p:cNvSpPr txBox="1"/>
            <p:nvPr/>
          </p:nvSpPr>
          <p:spPr>
            <a:xfrm>
              <a:off x="1073820" y="2891417"/>
              <a:ext cx="3988500" cy="1445700"/>
            </a:xfrm>
            <a:prstGeom prst="rect">
              <a:avLst/>
            </a:prstGeom>
            <a:noFill/>
            <a:ln>
              <a:noFill/>
            </a:ln>
          </p:spPr>
          <p:txBody>
            <a:bodyPr anchorCtr="0" anchor="ctr" bIns="55875" lIns="55875" spcFirstLastPara="1" rIns="55875" wrap="square" tIns="55875">
              <a:noAutofit/>
            </a:bodyPr>
            <a:lstStyle/>
            <a:p>
              <a:pPr indent="0" lvl="0" marL="0" marR="0" rtl="0" algn="ctr">
                <a:lnSpc>
                  <a:spcPct val="9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State Plan</a:t>
              </a:r>
              <a:br>
                <a:rPr b="0" i="0" lang="en-US" sz="4400" u="none" cap="none" strike="noStrike">
                  <a:solidFill>
                    <a:srgbClr val="FFFFFF"/>
                  </a:solidFill>
                  <a:latin typeface="Calibri"/>
                  <a:ea typeface="Calibri"/>
                  <a:cs typeface="Calibri"/>
                  <a:sym typeface="Calibri"/>
                </a:rPr>
              </a:br>
              <a:r>
                <a:rPr b="0" i="0" lang="en-US" sz="2400" u="none" cap="none" strike="noStrike">
                  <a:solidFill>
                    <a:srgbClr val="FFFFFF"/>
                  </a:solidFill>
                  <a:latin typeface="Calibri"/>
                  <a:ea typeface="Calibri"/>
                  <a:cs typeface="Calibri"/>
                  <a:sym typeface="Calibri"/>
                </a:rPr>
                <a:t>(Regular Medicaid)</a:t>
              </a:r>
              <a:endParaRPr b="0" i="0" sz="1400" u="none" cap="none" strike="noStrike">
                <a:solidFill>
                  <a:srgbClr val="000000"/>
                </a:solidFill>
                <a:latin typeface="Arial"/>
                <a:ea typeface="Arial"/>
                <a:cs typeface="Arial"/>
                <a:sym typeface="Arial"/>
              </a:endParaRPr>
            </a:p>
          </p:txBody>
        </p:sp>
      </p:grpSp>
      <p:grpSp>
        <p:nvGrpSpPr>
          <p:cNvPr descr="State Plan Mandatory and Optional &#10;benefits" id="97" name="Google Shape;97;g2fc03173721_0_58"/>
          <p:cNvGrpSpPr/>
          <p:nvPr/>
        </p:nvGrpSpPr>
        <p:grpSpPr>
          <a:xfrm>
            <a:off x="6245810" y="4759290"/>
            <a:ext cx="2897776" cy="1422318"/>
            <a:chOff x="6210506" y="5184690"/>
            <a:chExt cx="2897486" cy="1286700"/>
          </a:xfrm>
        </p:grpSpPr>
        <p:sp>
          <p:nvSpPr>
            <p:cNvPr id="98" name="Google Shape;98;g2fc03173721_0_58"/>
            <p:cNvSpPr txBox="1"/>
            <p:nvPr/>
          </p:nvSpPr>
          <p:spPr>
            <a:xfrm>
              <a:off x="6575992" y="5198459"/>
              <a:ext cx="2532000" cy="105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libri"/>
                  <a:ea typeface="Calibri"/>
                  <a:cs typeface="Calibri"/>
                  <a:sym typeface="Calibri"/>
                </a:rPr>
                <a:t>Inpatient and outpatient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hospital services, physician services, laboratory and x-ray services, prescription drugs, dental services, and more</a:t>
              </a:r>
              <a:endParaRPr b="0" i="0" sz="1400" u="none" cap="none" strike="noStrike">
                <a:solidFill>
                  <a:srgbClr val="000000"/>
                </a:solidFill>
                <a:latin typeface="Arial"/>
                <a:ea typeface="Arial"/>
                <a:cs typeface="Arial"/>
                <a:sym typeface="Arial"/>
              </a:endParaRPr>
            </a:p>
          </p:txBody>
        </p:sp>
        <p:sp>
          <p:nvSpPr>
            <p:cNvPr id="99" name="Google Shape;99;g2fc03173721_0_58"/>
            <p:cNvSpPr/>
            <p:nvPr/>
          </p:nvSpPr>
          <p:spPr>
            <a:xfrm>
              <a:off x="6210506" y="5184690"/>
              <a:ext cx="255600" cy="1286700"/>
            </a:xfrm>
            <a:prstGeom prst="rightBracket">
              <a:avLst>
                <a:gd fmla="val 358"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grpSp>
      <p:grpSp>
        <p:nvGrpSpPr>
          <p:cNvPr descr="Long term care mandatory and &#10;optional benefits" id="100" name="Google Shape;100;g2fc03173721_0_58"/>
          <p:cNvGrpSpPr/>
          <p:nvPr/>
        </p:nvGrpSpPr>
        <p:grpSpPr>
          <a:xfrm>
            <a:off x="5397832" y="3181519"/>
            <a:ext cx="3097150" cy="1554228"/>
            <a:chOff x="5267631" y="3963798"/>
            <a:chExt cx="2916612" cy="1286400"/>
          </a:xfrm>
        </p:grpSpPr>
        <p:sp>
          <p:nvSpPr>
            <p:cNvPr id="101" name="Google Shape;101;g2fc03173721_0_58"/>
            <p:cNvSpPr/>
            <p:nvPr/>
          </p:nvSpPr>
          <p:spPr>
            <a:xfrm>
              <a:off x="5267631" y="3963798"/>
              <a:ext cx="255600" cy="1286400"/>
            </a:xfrm>
            <a:prstGeom prst="rightBracket">
              <a:avLst>
                <a:gd fmla="val 358"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2" name="Google Shape;102;g2fc03173721_0_58"/>
            <p:cNvSpPr txBox="1"/>
            <p:nvPr/>
          </p:nvSpPr>
          <p:spPr>
            <a:xfrm>
              <a:off x="5523243" y="4212298"/>
              <a:ext cx="2661000" cy="43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libri"/>
                  <a:ea typeface="Calibri"/>
                  <a:cs typeface="Calibri"/>
                  <a:sym typeface="Calibri"/>
                </a:rPr>
                <a:t>Nursing facility services, home health</a:t>
              </a:r>
              <a:r>
                <a:rPr b="0" i="0" lang="en-US" sz="1400" u="none" cap="none" strike="noStrike">
                  <a:solidFill>
                    <a:srgbClr val="000000"/>
                  </a:solidFill>
                  <a:latin typeface="Arial"/>
                  <a:ea typeface="Arial"/>
                  <a:cs typeface="Arial"/>
                  <a:sym typeface="Arial"/>
                </a:rPr>
                <a:t>,</a:t>
              </a:r>
              <a:r>
                <a:rPr b="0" i="0" lang="en-US" sz="1400" u="none" cap="none" strike="noStrike">
                  <a:solidFill>
                    <a:srgbClr val="000000"/>
                  </a:solidFill>
                  <a:latin typeface="Calibri"/>
                  <a:ea typeface="Calibri"/>
                  <a:cs typeface="Calibri"/>
                  <a:sym typeface="Calibri"/>
                </a:rPr>
                <a:t> case management</a:t>
              </a:r>
              <a:endParaRPr b="0" i="0" sz="1400" u="none" cap="none" strike="noStrike">
                <a:solidFill>
                  <a:srgbClr val="000000"/>
                </a:solidFill>
                <a:latin typeface="Arial"/>
                <a:ea typeface="Arial"/>
                <a:cs typeface="Arial"/>
                <a:sym typeface="Arial"/>
              </a:endParaRPr>
            </a:p>
          </p:txBody>
        </p:sp>
      </p:grpSp>
      <p:grpSp>
        <p:nvGrpSpPr>
          <p:cNvPr descr="HCBS Waivers optional benefits" id="103" name="Google Shape;103;g2fc03173721_0_58"/>
          <p:cNvGrpSpPr/>
          <p:nvPr/>
        </p:nvGrpSpPr>
        <p:grpSpPr>
          <a:xfrm>
            <a:off x="4386554" y="1938586"/>
            <a:ext cx="3820910" cy="1285929"/>
            <a:chOff x="4347157" y="2620358"/>
            <a:chExt cx="3822057" cy="1285800"/>
          </a:xfrm>
        </p:grpSpPr>
        <p:sp>
          <p:nvSpPr>
            <p:cNvPr id="104" name="Google Shape;104;g2fc03173721_0_58"/>
            <p:cNvSpPr/>
            <p:nvPr/>
          </p:nvSpPr>
          <p:spPr>
            <a:xfrm>
              <a:off x="4347157" y="2620358"/>
              <a:ext cx="255600" cy="1285800"/>
            </a:xfrm>
            <a:prstGeom prst="rightBracket">
              <a:avLst>
                <a:gd fmla="val 358"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ic Sans MS"/>
                <a:ea typeface="Comic Sans MS"/>
                <a:cs typeface="Comic Sans MS"/>
                <a:sym typeface="Comic Sans MS"/>
              </a:endParaRPr>
            </a:p>
          </p:txBody>
        </p:sp>
        <p:sp>
          <p:nvSpPr>
            <p:cNvPr id="105" name="Google Shape;105;g2fc03173721_0_58"/>
            <p:cNvSpPr txBox="1"/>
            <p:nvPr/>
          </p:nvSpPr>
          <p:spPr>
            <a:xfrm>
              <a:off x="4602814" y="2848941"/>
              <a:ext cx="35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Waivers, participant-directed services,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transition services</a:t>
              </a:r>
              <a:endParaRPr b="0" i="0" sz="1400" u="none" cap="none" strike="noStrike">
                <a:solidFill>
                  <a:srgbClr val="000000"/>
                </a:solidFill>
                <a:latin typeface="Arial"/>
                <a:ea typeface="Arial"/>
                <a:cs typeface="Arial"/>
                <a:sym typeface="Arial"/>
              </a:endParaRPr>
            </a:p>
          </p:txBody>
        </p:sp>
      </p:grpSp>
      <p:sp>
        <p:nvSpPr>
          <p:cNvPr id="106" name="Google Shape;106;g2fc03173721_0_58"/>
          <p:cNvSpPr txBox="1"/>
          <p:nvPr/>
        </p:nvSpPr>
        <p:spPr>
          <a:xfrm>
            <a:off x="6532375" y="6573575"/>
            <a:ext cx="2133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107" name="Google Shape;107;g2fc03173721_0_58"/>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rgbClr val="1C4587"/>
                </a:solidFill>
                <a:latin typeface="Roboto"/>
                <a:ea typeface="Roboto"/>
                <a:cs typeface="Roboto"/>
                <a:sym typeface="Roboto"/>
                <a:hlinkClick r:id="rId3">
                  <a:extLst>
                    <a:ext uri="{A12FA001-AC4F-418D-AE19-62706E023703}">
                      <ahyp:hlinkClr val="tx"/>
                    </a:ext>
                  </a:extLst>
                </a:hlinkClick>
              </a:rPr>
              <a:t>www.familyvoicesco.org</a:t>
            </a:r>
            <a:r>
              <a:rPr b="0" i="0" lang="en-US" sz="1500" u="none" cap="none" strike="noStrike">
                <a:solidFill>
                  <a:srgbClr val="1C4587"/>
                </a:solidFill>
                <a:latin typeface="Roboto"/>
                <a:ea typeface="Roboto"/>
                <a:cs typeface="Roboto"/>
                <a:sym typeface="Roboto"/>
              </a:rPr>
              <a:t>			(303) 877-1747	          	info@familyvoicesco.org</a:t>
            </a:r>
            <a:endParaRPr b="0" i="0" sz="1500" u="none" cap="none" strike="noStrike">
              <a:solidFill>
                <a:srgbClr val="1C4587"/>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fb41241306_0_145"/>
          <p:cNvSpPr/>
          <p:nvPr/>
        </p:nvSpPr>
        <p:spPr>
          <a:xfrm>
            <a:off x="4832475" y="4821050"/>
            <a:ext cx="4740000" cy="1797900"/>
          </a:xfrm>
          <a:prstGeom prst="rect">
            <a:avLst/>
          </a:prstGeom>
          <a:solidFill>
            <a:srgbClr val="C9DAF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3" name="Google Shape;113;g2fb41241306_0_145"/>
          <p:cNvSpPr/>
          <p:nvPr/>
        </p:nvSpPr>
        <p:spPr>
          <a:xfrm>
            <a:off x="92475" y="4821050"/>
            <a:ext cx="4740000" cy="1797900"/>
          </a:xfrm>
          <a:prstGeom prst="rect">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g2fb41241306_0_145"/>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Private Duty Nursing</a:t>
            </a:r>
            <a:r>
              <a:rPr lang="en-US"/>
              <a:t> and Inter</a:t>
            </a:r>
            <a:r>
              <a:rPr lang="en-US"/>
              <a:t>mittent Nursing</a:t>
            </a:r>
            <a:endParaRPr/>
          </a:p>
        </p:txBody>
      </p:sp>
      <p:sp>
        <p:nvSpPr>
          <p:cNvPr id="115" name="Google Shape;115;g2fb41241306_0_145"/>
          <p:cNvSpPr txBox="1"/>
          <p:nvPr>
            <p:ph idx="1" type="body"/>
          </p:nvPr>
        </p:nvSpPr>
        <p:spPr>
          <a:xfrm>
            <a:off x="311700" y="1789250"/>
            <a:ext cx="8334000" cy="3031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sz="1800"/>
              <a:t>Funding - </a:t>
            </a:r>
            <a:r>
              <a:rPr lang="en-US" sz="1600"/>
              <a:t>State Plan Medicaid </a:t>
            </a:r>
            <a:r>
              <a:rPr lang="en-US" sz="1600">
                <a:extLst>
                  <a:ext uri="http://customooxmlschemas.google.com/">
                    <go:slidesCustomData xmlns:go="http://customooxmlschemas.google.com/" textRoundtripDataId="1"/>
                  </a:ext>
                </a:extLst>
              </a:rPr>
              <a:t>benefit</a:t>
            </a:r>
            <a:endParaRPr sz="1600"/>
          </a:p>
          <a:p>
            <a:pPr indent="-342900" lvl="0" marL="457200" rtl="0" algn="l">
              <a:spcBef>
                <a:spcPts val="0"/>
              </a:spcBef>
              <a:spcAft>
                <a:spcPts val="0"/>
              </a:spcAft>
              <a:buSzPts val="1800"/>
              <a:buChar char="●"/>
            </a:pPr>
            <a:r>
              <a:rPr lang="en-US" sz="1800"/>
              <a:t>Provider</a:t>
            </a:r>
            <a:endParaRPr sz="1800"/>
          </a:p>
          <a:p>
            <a:pPr indent="-330200" lvl="1" marL="914400" rtl="0" algn="l">
              <a:spcBef>
                <a:spcPts val="0"/>
              </a:spcBef>
              <a:spcAft>
                <a:spcPts val="0"/>
              </a:spcAft>
              <a:buSzPts val="1600"/>
              <a:buChar char="○"/>
            </a:pPr>
            <a:r>
              <a:rPr lang="en-US" sz="1600"/>
              <a:t>Licensed Professionals (RN or LPN)</a:t>
            </a:r>
            <a:endParaRPr sz="1600"/>
          </a:p>
          <a:p>
            <a:pPr indent="-330200" lvl="1" marL="914400" rtl="0" algn="l">
              <a:spcBef>
                <a:spcPts val="0"/>
              </a:spcBef>
              <a:spcAft>
                <a:spcPts val="0"/>
              </a:spcAft>
              <a:buSzPts val="1600"/>
              <a:buChar char="○"/>
            </a:pPr>
            <a:r>
              <a:rPr lang="en-US" sz="1600"/>
              <a:t>Employed by Home Healthcare Agency</a:t>
            </a:r>
            <a:endParaRPr sz="1600"/>
          </a:p>
          <a:p>
            <a:pPr indent="-330200" lvl="1" marL="914400" rtl="0" algn="l">
              <a:spcBef>
                <a:spcPts val="0"/>
              </a:spcBef>
              <a:spcAft>
                <a:spcPts val="0"/>
              </a:spcAft>
              <a:buSzPts val="1600"/>
              <a:buChar char="○"/>
            </a:pPr>
            <a:r>
              <a:rPr lang="en-US" sz="1600"/>
              <a:t>Can be parent or spouse</a:t>
            </a:r>
            <a:endParaRPr sz="1600"/>
          </a:p>
          <a:p>
            <a:pPr indent="-342900" lvl="0" marL="457200" rtl="0" algn="l">
              <a:spcBef>
                <a:spcPts val="0"/>
              </a:spcBef>
              <a:spcAft>
                <a:spcPts val="0"/>
              </a:spcAft>
              <a:buSzPts val="1800"/>
              <a:buChar char="●"/>
            </a:pPr>
            <a:r>
              <a:rPr lang="en-US" sz="1800"/>
              <a:t>Skilled Care - </a:t>
            </a:r>
            <a:r>
              <a:rPr lang="en-US" sz="1600"/>
              <a:t>Medical Model</a:t>
            </a:r>
            <a:endParaRPr sz="1600"/>
          </a:p>
          <a:p>
            <a:pPr indent="-342900" lvl="0" marL="457200" rtl="0" algn="l">
              <a:spcBef>
                <a:spcPts val="0"/>
              </a:spcBef>
              <a:spcAft>
                <a:spcPts val="0"/>
              </a:spcAft>
              <a:buSzPts val="1800"/>
              <a:buChar char="●"/>
            </a:pPr>
            <a:r>
              <a:rPr lang="en-US" sz="1800"/>
              <a:t>Hours evaluated by home healthcare agency nurse and prescribed by doctor</a:t>
            </a:r>
            <a:endParaRPr sz="1800"/>
          </a:p>
          <a:p>
            <a:pPr indent="-342900" lvl="1" marL="914400" rtl="0" algn="l">
              <a:spcBef>
                <a:spcPts val="0"/>
              </a:spcBef>
              <a:spcAft>
                <a:spcPts val="0"/>
              </a:spcAft>
              <a:buSzPts val="1800"/>
              <a:buChar char="○"/>
            </a:pPr>
            <a:r>
              <a:rPr lang="en-US" sz="1800"/>
              <a:t>need PAR approval</a:t>
            </a:r>
            <a:endParaRPr sz="1800"/>
          </a:p>
          <a:p>
            <a:pPr indent="-342900" lvl="1" marL="914400" rtl="0" algn="l">
              <a:spcBef>
                <a:spcPts val="0"/>
              </a:spcBef>
              <a:spcAft>
                <a:spcPts val="0"/>
              </a:spcAft>
              <a:buSzPts val="1800"/>
              <a:buChar char="○"/>
            </a:pPr>
            <a:r>
              <a:rPr lang="en-US" sz="1800"/>
              <a:t>must be medically necessary</a:t>
            </a:r>
            <a:endParaRPr sz="1800"/>
          </a:p>
        </p:txBody>
      </p:sp>
      <p:sp>
        <p:nvSpPr>
          <p:cNvPr id="116" name="Google Shape;116;g2fb41241306_0_145"/>
          <p:cNvSpPr txBox="1"/>
          <p:nvPr>
            <p:ph idx="1" type="body"/>
          </p:nvPr>
        </p:nvSpPr>
        <p:spPr>
          <a:xfrm>
            <a:off x="311700" y="4962425"/>
            <a:ext cx="4520700" cy="11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600"/>
              <a:t>Private Duty Nursing (PDN)</a:t>
            </a:r>
            <a:endParaRPr b="1" sz="1600"/>
          </a:p>
          <a:p>
            <a:pPr indent="-330200" lvl="0" marL="457200" rtl="0" algn="l">
              <a:spcBef>
                <a:spcPts val="0"/>
              </a:spcBef>
              <a:spcAft>
                <a:spcPts val="0"/>
              </a:spcAft>
              <a:buSzPts val="1600"/>
              <a:buChar char="●"/>
            </a:pPr>
            <a:r>
              <a:rPr lang="en-US" sz="1600"/>
              <a:t>Extended visits to provide near continuous care</a:t>
            </a:r>
            <a:endParaRPr sz="1600"/>
          </a:p>
          <a:p>
            <a:pPr indent="-330200" lvl="0" marL="457200" rtl="0" algn="l">
              <a:spcBef>
                <a:spcPts val="0"/>
              </a:spcBef>
              <a:spcAft>
                <a:spcPts val="0"/>
              </a:spcAft>
              <a:buSzPts val="1600"/>
              <a:buChar char="●"/>
            </a:pPr>
            <a:r>
              <a:rPr lang="en-US" sz="1600"/>
              <a:t>Adults must be “technology dependent”</a:t>
            </a:r>
            <a:endParaRPr sz="1600"/>
          </a:p>
        </p:txBody>
      </p:sp>
      <p:sp>
        <p:nvSpPr>
          <p:cNvPr id="117" name="Google Shape;117;g2fb41241306_0_145"/>
          <p:cNvSpPr txBox="1"/>
          <p:nvPr>
            <p:ph idx="2" type="body"/>
          </p:nvPr>
        </p:nvSpPr>
        <p:spPr>
          <a:xfrm>
            <a:off x="4832425" y="4962425"/>
            <a:ext cx="3999900" cy="106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600"/>
              <a:t>Intermittent Nursing</a:t>
            </a:r>
            <a:endParaRPr b="1" sz="1600"/>
          </a:p>
          <a:p>
            <a:pPr indent="-330200" lvl="0" marL="457200" rtl="0" algn="l">
              <a:spcBef>
                <a:spcPts val="0"/>
              </a:spcBef>
              <a:spcAft>
                <a:spcPts val="0"/>
              </a:spcAft>
              <a:buSzPts val="1600"/>
              <a:buChar char="●"/>
            </a:pPr>
            <a:r>
              <a:rPr lang="en-US" sz="1600"/>
              <a:t>Short visits </a:t>
            </a:r>
            <a:endParaRPr sz="1600"/>
          </a:p>
          <a:p>
            <a:pPr indent="-330200" lvl="0" marL="457200" rtl="0" algn="l">
              <a:spcBef>
                <a:spcPts val="0"/>
              </a:spcBef>
              <a:spcAft>
                <a:spcPts val="0"/>
              </a:spcAft>
              <a:buSzPts val="1600"/>
              <a:buChar char="●"/>
            </a:pPr>
            <a:r>
              <a:rPr lang="en-US" sz="1600"/>
              <a:t>Completing specific </a:t>
            </a:r>
            <a:r>
              <a:rPr lang="en-US" sz="1600">
                <a:extLst>
                  <a:ext uri="http://customooxmlschemas.google.com/">
                    <go:slidesCustomData xmlns:go="http://customooxmlschemas.google.com/" textRoundtripDataId="2"/>
                  </a:ext>
                </a:extLst>
              </a:rPr>
              <a:t>tasks</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fc03173721_0_224"/>
          <p:cNvSpPr/>
          <p:nvPr/>
        </p:nvSpPr>
        <p:spPr>
          <a:xfrm>
            <a:off x="4381950" y="3660300"/>
            <a:ext cx="4279200" cy="3197700"/>
          </a:xfrm>
          <a:prstGeom prst="rect">
            <a:avLst/>
          </a:prstGeom>
          <a:solidFill>
            <a:srgbClr val="C9DAF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g2fc03173721_0_224"/>
          <p:cNvSpPr/>
          <p:nvPr/>
        </p:nvSpPr>
        <p:spPr>
          <a:xfrm>
            <a:off x="102750" y="3660300"/>
            <a:ext cx="4279200" cy="3197700"/>
          </a:xfrm>
          <a:prstGeom prst="rect">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4" name="Google Shape;124;g2fc03173721_0_224"/>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CNA and Pediatric Personal Care</a:t>
            </a:r>
            <a:endParaRPr/>
          </a:p>
        </p:txBody>
      </p:sp>
      <p:sp>
        <p:nvSpPr>
          <p:cNvPr id="125" name="Google Shape;125;g2fc03173721_0_224"/>
          <p:cNvSpPr txBox="1"/>
          <p:nvPr>
            <p:ph idx="1" type="body"/>
          </p:nvPr>
        </p:nvSpPr>
        <p:spPr>
          <a:xfrm>
            <a:off x="311700" y="3691050"/>
            <a:ext cx="4520700" cy="268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600"/>
              <a:t>CNA</a:t>
            </a:r>
            <a:endParaRPr b="1" sz="1600"/>
          </a:p>
          <a:p>
            <a:pPr indent="-330200" lvl="0" marL="457200" rtl="0" algn="l">
              <a:spcBef>
                <a:spcPts val="0"/>
              </a:spcBef>
              <a:spcAft>
                <a:spcPts val="0"/>
              </a:spcAft>
              <a:buSzPts val="1600"/>
              <a:buChar char="●"/>
            </a:pPr>
            <a:r>
              <a:rPr lang="en-US" sz="1600"/>
              <a:t>Provider</a:t>
            </a:r>
            <a:endParaRPr sz="1600"/>
          </a:p>
          <a:p>
            <a:pPr indent="-330200" lvl="1" marL="914400" rtl="0" algn="l">
              <a:spcBef>
                <a:spcPts val="0"/>
              </a:spcBef>
              <a:spcAft>
                <a:spcPts val="0"/>
              </a:spcAft>
              <a:buSzPts val="1600"/>
              <a:buChar char="○"/>
            </a:pPr>
            <a:r>
              <a:rPr lang="en-US" sz="1600"/>
              <a:t>Licensed Professionals (CNA)</a:t>
            </a:r>
            <a:endParaRPr sz="1600"/>
          </a:p>
          <a:p>
            <a:pPr indent="-330200" lvl="1" marL="914400" rtl="0" algn="l">
              <a:spcBef>
                <a:spcPts val="0"/>
              </a:spcBef>
              <a:spcAft>
                <a:spcPts val="0"/>
              </a:spcAft>
              <a:buSzPts val="1600"/>
              <a:buChar char="○"/>
            </a:pPr>
            <a:r>
              <a:rPr lang="en-US" sz="1600"/>
              <a:t>Employed by Home Healthcare Agency</a:t>
            </a:r>
            <a:endParaRPr sz="1600"/>
          </a:p>
          <a:p>
            <a:pPr indent="-330200" lvl="1" marL="914400" rtl="0" algn="l">
              <a:spcBef>
                <a:spcPts val="0"/>
              </a:spcBef>
              <a:spcAft>
                <a:spcPts val="0"/>
              </a:spcAft>
              <a:buSzPts val="1600"/>
              <a:buChar char="○"/>
            </a:pPr>
            <a:r>
              <a:rPr lang="en-US" sz="1600"/>
              <a:t>Can be parent or spouse</a:t>
            </a:r>
            <a:endParaRPr sz="1600"/>
          </a:p>
          <a:p>
            <a:pPr indent="-330200" lvl="0" marL="457200" rtl="0" algn="l">
              <a:spcBef>
                <a:spcPts val="0"/>
              </a:spcBef>
              <a:spcAft>
                <a:spcPts val="0"/>
              </a:spcAft>
              <a:buSzPts val="1600"/>
              <a:buChar char="●"/>
            </a:pPr>
            <a:r>
              <a:rPr lang="en-US" sz="1600"/>
              <a:t>Skilled Care</a:t>
            </a:r>
            <a:endParaRPr sz="1600"/>
          </a:p>
          <a:p>
            <a:pPr indent="-330200" lvl="1" marL="914400" rtl="0" algn="l">
              <a:spcBef>
                <a:spcPts val="0"/>
              </a:spcBef>
              <a:spcAft>
                <a:spcPts val="0"/>
              </a:spcAft>
              <a:buSzPts val="1600"/>
              <a:buChar char="○"/>
            </a:pPr>
            <a:r>
              <a:rPr lang="en-US" sz="1600"/>
              <a:t>Medical Model</a:t>
            </a:r>
            <a:endParaRPr sz="1600"/>
          </a:p>
          <a:p>
            <a:pPr indent="-330200" lvl="0" marL="457200" rtl="0" algn="l">
              <a:spcBef>
                <a:spcPts val="0"/>
              </a:spcBef>
              <a:spcAft>
                <a:spcPts val="0"/>
              </a:spcAft>
              <a:buSzPts val="1600"/>
              <a:buChar char="●"/>
            </a:pPr>
            <a:r>
              <a:rPr lang="en-US" sz="1600"/>
              <a:t>Short visits for specific tasks</a:t>
            </a:r>
            <a:endParaRPr sz="1600"/>
          </a:p>
        </p:txBody>
      </p:sp>
      <p:sp>
        <p:nvSpPr>
          <p:cNvPr id="126" name="Google Shape;126;g2fc03173721_0_224"/>
          <p:cNvSpPr txBox="1"/>
          <p:nvPr>
            <p:ph idx="1" type="body"/>
          </p:nvPr>
        </p:nvSpPr>
        <p:spPr>
          <a:xfrm>
            <a:off x="311700" y="1969050"/>
            <a:ext cx="8334000" cy="1722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US" sz="1800"/>
              <a:t>Funding - </a:t>
            </a:r>
            <a:r>
              <a:rPr lang="en-US" sz="1600"/>
              <a:t>State Plan Medicaid benefit</a:t>
            </a:r>
            <a:endParaRPr sz="1600"/>
          </a:p>
          <a:p>
            <a:pPr indent="-342900" lvl="0" marL="457200" rtl="0" algn="l">
              <a:spcBef>
                <a:spcPts val="0"/>
              </a:spcBef>
              <a:spcAft>
                <a:spcPts val="0"/>
              </a:spcAft>
              <a:buSzPts val="1800"/>
              <a:buChar char="●"/>
            </a:pPr>
            <a:r>
              <a:rPr lang="en-US" sz="1800"/>
              <a:t>Hours evaluated by home healthcare agency nurse (using </a:t>
            </a:r>
            <a:r>
              <a:rPr lang="en-US" sz="1400" u="sng">
                <a:solidFill>
                  <a:schemeClr val="accent5"/>
                </a:solidFill>
                <a:latin typeface="Arial"/>
                <a:ea typeface="Arial"/>
                <a:cs typeface="Arial"/>
                <a:sym typeface="Arial"/>
                <a:hlinkClick r:id="rId3">
                  <a:extLst>
                    <a:ext uri="{A12FA001-AC4F-418D-AE19-62706E023703}">
                      <ahyp:hlinkClr val="tx"/>
                    </a:ext>
                  </a:extLst>
                </a:hlinkClick>
              </a:rPr>
              <a:t>PAT</a:t>
            </a:r>
            <a:r>
              <a:rPr lang="en-US" sz="1400">
                <a:solidFill>
                  <a:srgbClr val="000000"/>
                </a:solidFill>
                <a:latin typeface="Arial"/>
                <a:ea typeface="Arial"/>
                <a:cs typeface="Arial"/>
                <a:sym typeface="Arial"/>
              </a:rPr>
              <a:t> </a:t>
            </a:r>
            <a:r>
              <a:rPr lang="en-US" sz="1800"/>
              <a:t>or </a:t>
            </a:r>
            <a:r>
              <a:rPr lang="en-US" sz="1400" u="sng">
                <a:solidFill>
                  <a:schemeClr val="accent5"/>
                </a:solidFill>
                <a:latin typeface="Arial"/>
                <a:ea typeface="Arial"/>
                <a:cs typeface="Arial"/>
                <a:sym typeface="Arial"/>
                <a:hlinkClick r:id="rId4">
                  <a:extLst>
                    <a:ext uri="{A12FA001-AC4F-418D-AE19-62706E023703}">
                      <ahyp:hlinkClr val="tx"/>
                    </a:ext>
                  </a:extLst>
                </a:hlinkClick>
              </a:rPr>
              <a:t>PCAT</a:t>
            </a:r>
            <a:r>
              <a:rPr lang="en-US" sz="1800"/>
              <a:t>) and prescribed by doctor</a:t>
            </a:r>
            <a:endParaRPr sz="1800"/>
          </a:p>
          <a:p>
            <a:pPr indent="-342900" lvl="1" marL="914400" rtl="0" algn="l">
              <a:spcBef>
                <a:spcPts val="0"/>
              </a:spcBef>
              <a:spcAft>
                <a:spcPts val="0"/>
              </a:spcAft>
              <a:buSzPts val="1800"/>
              <a:buChar char="○"/>
            </a:pPr>
            <a:r>
              <a:rPr lang="en-US" sz="1800"/>
              <a:t>need PAR approval</a:t>
            </a:r>
            <a:endParaRPr sz="1800"/>
          </a:p>
          <a:p>
            <a:pPr indent="-342900" lvl="1" marL="914400" rtl="0" algn="l">
              <a:spcBef>
                <a:spcPts val="0"/>
              </a:spcBef>
              <a:spcAft>
                <a:spcPts val="0"/>
              </a:spcAft>
              <a:buSzPts val="1800"/>
              <a:buChar char="○"/>
            </a:pPr>
            <a:r>
              <a:rPr lang="en-US" sz="1800"/>
              <a:t>must be medically necessary</a:t>
            </a:r>
            <a:endParaRPr sz="1800"/>
          </a:p>
        </p:txBody>
      </p:sp>
      <p:sp>
        <p:nvSpPr>
          <p:cNvPr id="127" name="Google Shape;127;g2fc03173721_0_224"/>
          <p:cNvSpPr txBox="1"/>
          <p:nvPr>
            <p:ph idx="1" type="body"/>
          </p:nvPr>
        </p:nvSpPr>
        <p:spPr>
          <a:xfrm>
            <a:off x="4458175" y="3691050"/>
            <a:ext cx="4520700" cy="268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600"/>
              <a:t>Pediatric Personal Care (ages 0-21)</a:t>
            </a:r>
            <a:endParaRPr b="1" sz="1600"/>
          </a:p>
          <a:p>
            <a:pPr indent="-330200" lvl="0" marL="457200" rtl="0" algn="l">
              <a:spcBef>
                <a:spcPts val="0"/>
              </a:spcBef>
              <a:spcAft>
                <a:spcPts val="0"/>
              </a:spcAft>
              <a:buSzPts val="1600"/>
              <a:buChar char="●"/>
            </a:pPr>
            <a:r>
              <a:rPr lang="en-US" sz="1600"/>
              <a:t>Provider</a:t>
            </a:r>
            <a:endParaRPr sz="1600"/>
          </a:p>
          <a:p>
            <a:pPr indent="-330200" lvl="1" marL="914400" rtl="0" algn="l">
              <a:spcBef>
                <a:spcPts val="0"/>
              </a:spcBef>
              <a:spcAft>
                <a:spcPts val="0"/>
              </a:spcAft>
              <a:buSzPts val="1600"/>
              <a:buChar char="○"/>
            </a:pPr>
            <a:r>
              <a:rPr lang="en-US" sz="1600"/>
              <a:t>Unlicensed</a:t>
            </a:r>
            <a:endParaRPr sz="1600"/>
          </a:p>
          <a:p>
            <a:pPr indent="-330200" lvl="1" marL="914400" rtl="0" algn="l">
              <a:spcBef>
                <a:spcPts val="0"/>
              </a:spcBef>
              <a:spcAft>
                <a:spcPts val="0"/>
              </a:spcAft>
              <a:buSzPts val="1600"/>
              <a:buChar char="○"/>
            </a:pPr>
            <a:r>
              <a:rPr lang="en-US" sz="1600"/>
              <a:t>Employed by Home Healthcare Agency</a:t>
            </a:r>
            <a:endParaRPr sz="1600"/>
          </a:p>
          <a:p>
            <a:pPr indent="-330200" lvl="1" marL="914400" rtl="0" algn="l">
              <a:spcBef>
                <a:spcPts val="0"/>
              </a:spcBef>
              <a:spcAft>
                <a:spcPts val="0"/>
              </a:spcAft>
              <a:buSzPts val="1600"/>
              <a:buChar char="○"/>
            </a:pPr>
            <a:r>
              <a:rPr lang="en-US" sz="1600"/>
              <a:t>Can </a:t>
            </a:r>
            <a:r>
              <a:rPr b="1" lang="en-US" sz="1600"/>
              <a:t>NOT</a:t>
            </a:r>
            <a:r>
              <a:rPr lang="en-US" sz="1600"/>
              <a:t> be parent or spouse</a:t>
            </a:r>
            <a:endParaRPr sz="1600"/>
          </a:p>
          <a:p>
            <a:pPr indent="-330200" lvl="0" marL="457200" rtl="0" algn="l">
              <a:spcBef>
                <a:spcPts val="0"/>
              </a:spcBef>
              <a:spcAft>
                <a:spcPts val="0"/>
              </a:spcAft>
              <a:buSzPts val="1600"/>
              <a:buChar char="●"/>
            </a:pPr>
            <a:r>
              <a:rPr lang="en-US" sz="1600"/>
              <a:t>Uns</a:t>
            </a:r>
            <a:r>
              <a:rPr lang="en-US" sz="1600"/>
              <a:t>killed Care</a:t>
            </a:r>
            <a:endParaRPr sz="1600"/>
          </a:p>
          <a:p>
            <a:pPr indent="-330200" lvl="0" marL="457200" rtl="0" algn="l">
              <a:spcBef>
                <a:spcPts val="0"/>
              </a:spcBef>
              <a:spcAft>
                <a:spcPts val="0"/>
              </a:spcAft>
              <a:buSzPts val="1600"/>
              <a:buChar char="●"/>
            </a:pPr>
            <a:r>
              <a:rPr lang="en-US" sz="1600"/>
              <a:t>Short visits for specific tasks</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fc03173721_0_232"/>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CNA vs Personal Care Examples       </a:t>
            </a:r>
            <a:r>
              <a:rPr lang="en-US" u="sng">
                <a:solidFill>
                  <a:schemeClr val="hlink"/>
                </a:solidFill>
                <a:hlinkClick r:id="rId3"/>
              </a:rPr>
              <a:t>PAT</a:t>
            </a:r>
            <a:endParaRPr/>
          </a:p>
        </p:txBody>
      </p:sp>
      <p:sp>
        <p:nvSpPr>
          <p:cNvPr id="133" name="Google Shape;133;g2fc03173721_0_232"/>
          <p:cNvSpPr txBox="1"/>
          <p:nvPr>
            <p:ph idx="1" type="body"/>
          </p:nvPr>
        </p:nvSpPr>
        <p:spPr>
          <a:xfrm>
            <a:off x="311700" y="2007600"/>
            <a:ext cx="4391400" cy="4534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1700"/>
              <a:t>Skilled Care - CNA</a:t>
            </a:r>
            <a:endParaRPr b="1" sz="1700"/>
          </a:p>
          <a:p>
            <a:pPr indent="0" lvl="0" marL="0" rtl="0" algn="l">
              <a:spcBef>
                <a:spcPts val="0"/>
              </a:spcBef>
              <a:spcAft>
                <a:spcPts val="0"/>
              </a:spcAft>
              <a:buNone/>
            </a:pPr>
            <a:r>
              <a:t/>
            </a:r>
            <a:endParaRPr b="1"/>
          </a:p>
          <a:p>
            <a:pPr indent="0" lvl="0" marL="0" rtl="0" algn="l">
              <a:spcBef>
                <a:spcPts val="0"/>
              </a:spcBef>
              <a:spcAft>
                <a:spcPts val="0"/>
              </a:spcAft>
              <a:buNone/>
            </a:pPr>
            <a:r>
              <a:rPr b="1" lang="en-US" sz="1400"/>
              <a:t>Mouth Care:</a:t>
            </a:r>
            <a:r>
              <a:rPr lang="en-US" sz="1400"/>
              <a:t> Mouth care for members who are unconscious, have difficulty swallowing or are at risk for choking and aspiration is considered skilled care. Mouth care is also skilled when a member has decreased oral sensitivity or hypersensitivity or when the member is on medications that increase the risk of dental problems or bleeding, injury or medical disease of the mouth. CNA may provide oral suctioning.</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Bathing:</a:t>
            </a:r>
            <a:r>
              <a:rPr lang="en-US" sz="1400"/>
              <a:t> The presence of open wound(s), stoma(s), broken skin and/or active chronic skin disorder(s); member is unable to maintain balance or to bear weight reliably due to fragility of illness, injury or disability, history of falls, temporary lack of mobility due to surgery or other exacerbation of illness, injury or disability.</a:t>
            </a:r>
            <a:endParaRPr sz="1400"/>
          </a:p>
        </p:txBody>
      </p:sp>
      <p:sp>
        <p:nvSpPr>
          <p:cNvPr id="134" name="Google Shape;134;g2fc03173721_0_232"/>
          <p:cNvSpPr txBox="1"/>
          <p:nvPr>
            <p:ph idx="2" type="body"/>
          </p:nvPr>
        </p:nvSpPr>
        <p:spPr>
          <a:xfrm>
            <a:off x="4832400" y="2007600"/>
            <a:ext cx="3999900" cy="410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1700"/>
              <a:t>Unskilled Care - Personal Care</a:t>
            </a:r>
            <a:endParaRPr b="1" sz="1700"/>
          </a:p>
          <a:p>
            <a:pPr indent="0" lvl="0" marL="0" rtl="0" algn="l">
              <a:spcBef>
                <a:spcPts val="0"/>
              </a:spcBef>
              <a:spcAft>
                <a:spcPts val="0"/>
              </a:spcAft>
              <a:buNone/>
            </a:pPr>
            <a:r>
              <a:t/>
            </a:r>
            <a:endParaRPr b="1"/>
          </a:p>
          <a:p>
            <a:pPr indent="0" lvl="0" marL="0" rtl="0" algn="l">
              <a:spcBef>
                <a:spcPts val="0"/>
              </a:spcBef>
              <a:spcAft>
                <a:spcPts val="0"/>
              </a:spcAft>
              <a:buNone/>
            </a:pPr>
            <a:r>
              <a:rPr b="1" lang="en-US" sz="1400"/>
              <a:t>Mouth Care: </a:t>
            </a:r>
            <a:r>
              <a:rPr lang="en-US" sz="1400"/>
              <a:t>A personal care provider may assist and perform mouth care. This may include denture care and basic oral hygiene. The presence of gingivitis, receding gums, cavities and other general dental problems do not make mouth care skilled.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Bathing: </a:t>
            </a:r>
            <a:r>
              <a:rPr lang="en-US" sz="1400"/>
              <a:t>Bathing is considered a personal care task when a member needs assistance with bathing, when the skin is unbroken and/or the member is independent with assistive devices.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fc03173721_0_242"/>
          <p:cNvSpPr/>
          <p:nvPr/>
        </p:nvSpPr>
        <p:spPr>
          <a:xfrm>
            <a:off x="4571875" y="4191850"/>
            <a:ext cx="4469100" cy="2825400"/>
          </a:xfrm>
          <a:prstGeom prst="rect">
            <a:avLst/>
          </a:prstGeom>
          <a:solidFill>
            <a:srgbClr val="C9DAF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0" name="Google Shape;140;g2fc03173721_0_242"/>
          <p:cNvSpPr/>
          <p:nvPr/>
        </p:nvSpPr>
        <p:spPr>
          <a:xfrm>
            <a:off x="102775" y="4191850"/>
            <a:ext cx="4469100" cy="2825400"/>
          </a:xfrm>
          <a:prstGeom prst="rect">
            <a:avLst/>
          </a:prstGeom>
          <a:solidFill>
            <a:srgbClr val="F4CCC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1" name="Google Shape;141;g2fc03173721_0_242"/>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Participant Directed Programs</a:t>
            </a:r>
            <a:endParaRPr/>
          </a:p>
        </p:txBody>
      </p:sp>
      <p:sp>
        <p:nvSpPr>
          <p:cNvPr id="142" name="Google Shape;142;g2fc03173721_0_242"/>
          <p:cNvSpPr txBox="1"/>
          <p:nvPr>
            <p:ph idx="1" type="body"/>
          </p:nvPr>
        </p:nvSpPr>
        <p:spPr>
          <a:xfrm>
            <a:off x="221800" y="4191850"/>
            <a:ext cx="4404300" cy="25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500"/>
              <a:t>IHSS </a:t>
            </a:r>
            <a:r>
              <a:rPr lang="en-US" sz="1500"/>
              <a:t>- </a:t>
            </a:r>
            <a:endParaRPr sz="1500"/>
          </a:p>
          <a:p>
            <a:pPr indent="-323850" lvl="0" marL="457200" rtl="0" algn="l">
              <a:spcBef>
                <a:spcPts val="0"/>
              </a:spcBef>
              <a:spcAft>
                <a:spcPts val="0"/>
              </a:spcAft>
              <a:buSzPts val="1500"/>
              <a:buChar char="●"/>
            </a:pPr>
            <a:r>
              <a:rPr lang="en-US" sz="1500"/>
              <a:t>CHCBS, EBD, and CIH waivers</a:t>
            </a:r>
            <a:endParaRPr sz="1500"/>
          </a:p>
          <a:p>
            <a:pPr indent="-323850" lvl="0" marL="457200" rtl="0" algn="l">
              <a:spcBef>
                <a:spcPts val="0"/>
              </a:spcBef>
              <a:spcAft>
                <a:spcPts val="0"/>
              </a:spcAft>
              <a:buSzPts val="1500"/>
              <a:buChar char="●"/>
            </a:pPr>
            <a:r>
              <a:rPr lang="en-US" sz="1500"/>
              <a:t>Employed by Home Healthcare Agency</a:t>
            </a:r>
            <a:endParaRPr sz="1500"/>
          </a:p>
          <a:p>
            <a:pPr indent="-323850" lvl="0" marL="457200" rtl="0" algn="l">
              <a:spcBef>
                <a:spcPts val="0"/>
              </a:spcBef>
              <a:spcAft>
                <a:spcPts val="0"/>
              </a:spcAft>
              <a:buSzPts val="1500"/>
              <a:buChar char="●"/>
            </a:pPr>
            <a:r>
              <a:rPr lang="en-US" sz="1500"/>
              <a:t>Agency required to provide backup coverage</a:t>
            </a:r>
            <a:endParaRPr sz="1500"/>
          </a:p>
          <a:p>
            <a:pPr indent="-323850" lvl="0" marL="457200" rtl="0" algn="l">
              <a:spcBef>
                <a:spcPts val="0"/>
              </a:spcBef>
              <a:spcAft>
                <a:spcPts val="0"/>
              </a:spcAft>
              <a:buSzPts val="1500"/>
              <a:buChar char="●"/>
            </a:pPr>
            <a:r>
              <a:rPr lang="en-US" sz="1500"/>
              <a:t>Predetermined Medicaid reimbursement rates</a:t>
            </a:r>
            <a:endParaRPr sz="1500"/>
          </a:p>
          <a:p>
            <a:pPr indent="-323850" lvl="0" marL="457200" rtl="0" algn="l">
              <a:spcBef>
                <a:spcPts val="0"/>
              </a:spcBef>
              <a:spcAft>
                <a:spcPts val="0"/>
              </a:spcAft>
              <a:buSzPts val="1500"/>
              <a:buChar char="●"/>
            </a:pPr>
            <a:r>
              <a:rPr lang="en-US" sz="1500"/>
              <a:t>Hours set based on case manager evaluation</a:t>
            </a:r>
            <a:endParaRPr sz="1500"/>
          </a:p>
          <a:p>
            <a:pPr indent="-323850" lvl="0" marL="457200" rtl="0" algn="l">
              <a:spcBef>
                <a:spcPts val="0"/>
              </a:spcBef>
              <a:spcAft>
                <a:spcPts val="0"/>
              </a:spcAft>
              <a:buSzPts val="1500"/>
              <a:buChar char="●"/>
            </a:pPr>
            <a:r>
              <a:rPr lang="en-US" sz="1500"/>
              <a:t>Authorized Rep cannot provide care</a:t>
            </a:r>
            <a:endParaRPr sz="1500"/>
          </a:p>
        </p:txBody>
      </p:sp>
      <p:sp>
        <p:nvSpPr>
          <p:cNvPr id="143" name="Google Shape;143;g2fc03173721_0_242"/>
          <p:cNvSpPr txBox="1"/>
          <p:nvPr>
            <p:ph idx="2" type="body"/>
          </p:nvPr>
        </p:nvSpPr>
        <p:spPr>
          <a:xfrm>
            <a:off x="4572000" y="4191850"/>
            <a:ext cx="4572000" cy="25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500"/>
              <a:t>CDASS - </a:t>
            </a:r>
            <a:r>
              <a:rPr b="1" lang="en-US" sz="1500">
                <a:solidFill>
                  <a:srgbClr val="0B5394"/>
                </a:solidFill>
              </a:rPr>
              <a:t>ADULTS ONLY</a:t>
            </a:r>
            <a:endParaRPr b="1" sz="1500">
              <a:solidFill>
                <a:srgbClr val="0B5394"/>
              </a:solidFill>
            </a:endParaRPr>
          </a:p>
          <a:p>
            <a:pPr indent="-323850" lvl="0" marL="457200" rtl="0" algn="l">
              <a:spcBef>
                <a:spcPts val="0"/>
              </a:spcBef>
              <a:spcAft>
                <a:spcPts val="0"/>
              </a:spcAft>
              <a:buSzPts val="1500"/>
              <a:buChar char="●"/>
            </a:pPr>
            <a:r>
              <a:rPr lang="en-US" sz="1500"/>
              <a:t>BI, CMHS, CIH, EBD, and SLS Waivers</a:t>
            </a:r>
            <a:endParaRPr sz="1500"/>
          </a:p>
          <a:p>
            <a:pPr indent="-323850" lvl="0" marL="457200" rtl="0" algn="l">
              <a:spcBef>
                <a:spcPts val="0"/>
              </a:spcBef>
              <a:spcAft>
                <a:spcPts val="0"/>
              </a:spcAft>
              <a:buSzPts val="1500"/>
              <a:buChar char="●"/>
            </a:pPr>
            <a:r>
              <a:rPr lang="en-US" sz="1500"/>
              <a:t>Employed by Medicaid member</a:t>
            </a:r>
            <a:endParaRPr sz="1500"/>
          </a:p>
          <a:p>
            <a:pPr indent="-323850" lvl="0" marL="457200" rtl="0" algn="l">
              <a:spcBef>
                <a:spcPts val="0"/>
              </a:spcBef>
              <a:spcAft>
                <a:spcPts val="0"/>
              </a:spcAft>
              <a:buSzPts val="1500"/>
              <a:buChar char="●"/>
            </a:pPr>
            <a:r>
              <a:rPr lang="en-US" sz="1500"/>
              <a:t>Member responsible for coordinating backup care</a:t>
            </a:r>
            <a:endParaRPr sz="1500"/>
          </a:p>
          <a:p>
            <a:pPr indent="-323850" lvl="0" marL="457200" rtl="0" algn="l">
              <a:spcBef>
                <a:spcPts val="0"/>
              </a:spcBef>
              <a:spcAft>
                <a:spcPts val="0"/>
              </a:spcAft>
              <a:buSzPts val="1500"/>
              <a:buChar char="●"/>
            </a:pPr>
            <a:r>
              <a:rPr lang="en-US" sz="1500"/>
              <a:t>Budget set based on case manager evaluation </a:t>
            </a:r>
            <a:endParaRPr sz="1500"/>
          </a:p>
          <a:p>
            <a:pPr indent="-323850" lvl="0" marL="457200" rtl="0" algn="l">
              <a:spcBef>
                <a:spcPts val="0"/>
              </a:spcBef>
              <a:spcAft>
                <a:spcPts val="0"/>
              </a:spcAft>
              <a:buSzPts val="1500"/>
              <a:buChar char="●"/>
            </a:pPr>
            <a:r>
              <a:rPr lang="en-US" sz="1500"/>
              <a:t>Member has flexibility to set hours and rates based on need within budgeted amount</a:t>
            </a:r>
            <a:endParaRPr sz="1500"/>
          </a:p>
          <a:p>
            <a:pPr indent="-323850" lvl="0" marL="457200" rtl="0" algn="l">
              <a:spcBef>
                <a:spcPts val="0"/>
              </a:spcBef>
              <a:spcAft>
                <a:spcPts val="0"/>
              </a:spcAft>
              <a:buSzPts val="1500"/>
              <a:buChar char="●"/>
            </a:pPr>
            <a:r>
              <a:rPr lang="en-US" sz="1500"/>
              <a:t>Authorized Rep cannot provide care</a:t>
            </a:r>
            <a:endParaRPr sz="1500"/>
          </a:p>
        </p:txBody>
      </p:sp>
      <p:sp>
        <p:nvSpPr>
          <p:cNvPr id="144" name="Google Shape;144;g2fc03173721_0_242"/>
          <p:cNvSpPr txBox="1"/>
          <p:nvPr>
            <p:ph idx="1" type="body"/>
          </p:nvPr>
        </p:nvSpPr>
        <p:spPr>
          <a:xfrm>
            <a:off x="221800" y="1695763"/>
            <a:ext cx="8334000" cy="27108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SzPts val="1600"/>
              <a:buChar char="●"/>
            </a:pPr>
            <a:r>
              <a:rPr lang="en-US" sz="1600"/>
              <a:t>Funding - </a:t>
            </a:r>
            <a:r>
              <a:rPr lang="en-US" sz="1600"/>
              <a:t>Medicaid Waiver benefit</a:t>
            </a:r>
            <a:endParaRPr sz="1600"/>
          </a:p>
          <a:p>
            <a:pPr indent="-330200" lvl="0" marL="457200" rtl="0" algn="l">
              <a:lnSpc>
                <a:spcPct val="95000"/>
              </a:lnSpc>
              <a:spcBef>
                <a:spcPts val="0"/>
              </a:spcBef>
              <a:spcAft>
                <a:spcPts val="0"/>
              </a:spcAft>
              <a:buSzPts val="1600"/>
              <a:buChar char="●"/>
            </a:pPr>
            <a:r>
              <a:rPr lang="en-US" sz="1600"/>
              <a:t>Provider</a:t>
            </a:r>
            <a:endParaRPr sz="1600"/>
          </a:p>
          <a:p>
            <a:pPr indent="-330200" lvl="1" marL="914400" rtl="0" algn="l">
              <a:lnSpc>
                <a:spcPct val="95000"/>
              </a:lnSpc>
              <a:spcBef>
                <a:spcPts val="0"/>
              </a:spcBef>
              <a:spcAft>
                <a:spcPts val="0"/>
              </a:spcAft>
              <a:buSzPts val="1600"/>
              <a:buChar char="○"/>
            </a:pPr>
            <a:r>
              <a:rPr lang="en-US" sz="1600"/>
              <a:t>Nurse Practice Act is waived - no license required</a:t>
            </a:r>
            <a:endParaRPr sz="1600"/>
          </a:p>
          <a:p>
            <a:pPr indent="-330200" lvl="1" marL="914400" rtl="0" algn="l">
              <a:lnSpc>
                <a:spcPct val="95000"/>
              </a:lnSpc>
              <a:spcBef>
                <a:spcPts val="0"/>
              </a:spcBef>
              <a:spcAft>
                <a:spcPts val="0"/>
              </a:spcAft>
              <a:buSzPts val="1600"/>
              <a:buChar char="○"/>
            </a:pPr>
            <a:r>
              <a:rPr lang="en-US" sz="1600"/>
              <a:t>Can be parent or spouse</a:t>
            </a:r>
            <a:endParaRPr sz="1600"/>
          </a:p>
          <a:p>
            <a:pPr indent="-330200" lvl="0" marL="457200" rtl="0" algn="l">
              <a:lnSpc>
                <a:spcPct val="95000"/>
              </a:lnSpc>
              <a:spcBef>
                <a:spcPts val="0"/>
              </a:spcBef>
              <a:spcAft>
                <a:spcPts val="0"/>
              </a:spcAft>
              <a:buSzPts val="1600"/>
              <a:buChar char="●"/>
            </a:pPr>
            <a:r>
              <a:rPr lang="en-US" sz="1600"/>
              <a:t>Skilled and Unskilled Care services</a:t>
            </a:r>
            <a:endParaRPr sz="1600"/>
          </a:p>
          <a:p>
            <a:pPr indent="-330200" lvl="1" marL="914400" rtl="0" algn="l">
              <a:lnSpc>
                <a:spcPct val="95000"/>
              </a:lnSpc>
              <a:spcBef>
                <a:spcPts val="0"/>
              </a:spcBef>
              <a:spcAft>
                <a:spcPts val="0"/>
              </a:spcAft>
              <a:buSzPts val="1600"/>
              <a:buChar char="○"/>
            </a:pPr>
            <a:r>
              <a:rPr b="1" lang="en-US" sz="1600"/>
              <a:t>Health Maintenance Activities - HMA</a:t>
            </a:r>
            <a:r>
              <a:rPr lang="en-US" sz="1600"/>
              <a:t> (skilled)</a:t>
            </a:r>
            <a:endParaRPr sz="1600"/>
          </a:p>
          <a:p>
            <a:pPr indent="-330200" lvl="1" marL="914400" rtl="0" algn="l">
              <a:lnSpc>
                <a:spcPct val="95000"/>
              </a:lnSpc>
              <a:spcBef>
                <a:spcPts val="0"/>
              </a:spcBef>
              <a:spcAft>
                <a:spcPts val="0"/>
              </a:spcAft>
              <a:buSzPts val="1600"/>
              <a:buChar char="○"/>
            </a:pPr>
            <a:r>
              <a:rPr b="1" lang="en-US" sz="1600"/>
              <a:t>Homemaker</a:t>
            </a:r>
            <a:r>
              <a:rPr lang="en-US" sz="1600"/>
              <a:t> (unskilled) - </a:t>
            </a:r>
            <a:r>
              <a:rPr lang="en-US" sz="1600">
                <a:solidFill>
                  <a:srgbClr val="0B5394"/>
                </a:solidFill>
              </a:rPr>
              <a:t>ADULTS ONLY</a:t>
            </a:r>
            <a:endParaRPr sz="1600">
              <a:solidFill>
                <a:srgbClr val="0B5394"/>
              </a:solidFill>
            </a:endParaRPr>
          </a:p>
          <a:p>
            <a:pPr indent="-330200" lvl="1" marL="914400" rtl="0" algn="l">
              <a:lnSpc>
                <a:spcPct val="95000"/>
              </a:lnSpc>
              <a:spcBef>
                <a:spcPts val="0"/>
              </a:spcBef>
              <a:spcAft>
                <a:spcPts val="0"/>
              </a:spcAft>
              <a:buSzPts val="1600"/>
              <a:buChar char="○"/>
            </a:pPr>
            <a:r>
              <a:rPr b="1" lang="en-US" sz="1600"/>
              <a:t>Personal Care</a:t>
            </a:r>
            <a:r>
              <a:rPr lang="en-US" sz="1600"/>
              <a:t> (unskilled) - </a:t>
            </a:r>
            <a:r>
              <a:rPr lang="en-US" sz="1600">
                <a:solidFill>
                  <a:srgbClr val="0B5394"/>
                </a:solidFill>
              </a:rPr>
              <a:t>ADULTS ONLY</a:t>
            </a:r>
            <a:endParaRPr sz="1600">
              <a:solidFill>
                <a:srgbClr val="0B5394"/>
              </a:solidFill>
            </a:endParaRPr>
          </a:p>
          <a:p>
            <a:pPr indent="-330200" lvl="0" marL="457200" rtl="0" algn="l">
              <a:lnSpc>
                <a:spcPct val="95000"/>
              </a:lnSpc>
              <a:spcBef>
                <a:spcPts val="0"/>
              </a:spcBef>
              <a:spcAft>
                <a:spcPts val="0"/>
              </a:spcAft>
              <a:buSzPts val="1600"/>
              <a:buChar char="●"/>
            </a:pPr>
            <a:r>
              <a:rPr lang="en-US" sz="1600"/>
              <a:t>Hours/Budget evaluated by case manager using a task worksheet</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2fc32bfa23d_0_60" title="Cleaning - Free of Charge Creative Commons cleaning 4 image"/>
          <p:cNvPicPr preferRelativeResize="0"/>
          <p:nvPr/>
        </p:nvPicPr>
        <p:blipFill>
          <a:blip r:embed="rId3">
            <a:alphaModFix/>
          </a:blip>
          <a:stretch>
            <a:fillRect/>
          </a:stretch>
        </p:blipFill>
        <p:spPr>
          <a:xfrm>
            <a:off x="5140225" y="2958950"/>
            <a:ext cx="3692100" cy="3732101"/>
          </a:xfrm>
          <a:prstGeom prst="rect">
            <a:avLst/>
          </a:prstGeom>
          <a:noFill/>
          <a:ln>
            <a:noFill/>
          </a:ln>
        </p:spPr>
      </p:pic>
      <p:sp>
        <p:nvSpPr>
          <p:cNvPr id="150" name="Google Shape;150;g2fc32bfa23d_0_60"/>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Participant Directed Services</a:t>
            </a:r>
            <a:endParaRPr/>
          </a:p>
        </p:txBody>
      </p:sp>
      <p:sp>
        <p:nvSpPr>
          <p:cNvPr id="151" name="Google Shape;151;g2fc32bfa23d_0_60"/>
          <p:cNvSpPr txBox="1"/>
          <p:nvPr>
            <p:ph idx="1" type="body"/>
          </p:nvPr>
        </p:nvSpPr>
        <p:spPr>
          <a:xfrm>
            <a:off x="311725" y="2084650"/>
            <a:ext cx="8205600" cy="4101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US" sz="2000"/>
              <a:t>Homemaker</a:t>
            </a:r>
            <a:r>
              <a:rPr lang="en-US" sz="2000"/>
              <a:t> (unskilled) - </a:t>
            </a:r>
            <a:r>
              <a:rPr lang="en-US" sz="2000">
                <a:solidFill>
                  <a:srgbClr val="0B5394"/>
                </a:solidFill>
              </a:rPr>
              <a:t>ADULTS ONLY</a:t>
            </a:r>
            <a:endParaRPr sz="2000">
              <a:solidFill>
                <a:srgbClr val="0B5394"/>
              </a:solidFill>
            </a:endParaRPr>
          </a:p>
          <a:p>
            <a:pPr indent="-330200" lvl="0" marL="457200" rtl="0" algn="l">
              <a:lnSpc>
                <a:spcPct val="115000"/>
              </a:lnSpc>
              <a:spcBef>
                <a:spcPts val="0"/>
              </a:spcBef>
              <a:spcAft>
                <a:spcPts val="0"/>
              </a:spcAft>
              <a:buClr>
                <a:srgbClr val="0B5394"/>
              </a:buClr>
              <a:buSzPts val="1600"/>
              <a:buChar char="➢"/>
            </a:pPr>
            <a:r>
              <a:rPr lang="en-US" sz="1600">
                <a:solidFill>
                  <a:srgbClr val="0B5394"/>
                </a:solidFill>
              </a:rPr>
              <a:t>Routine housekeeping such as: dusting, vacuuming, mopping, and cleaning bathroom and kitchen areas;</a:t>
            </a:r>
            <a:endParaRPr sz="1600">
              <a:solidFill>
                <a:srgbClr val="0B5394"/>
              </a:solidFill>
            </a:endParaRPr>
          </a:p>
          <a:p>
            <a:pPr indent="-330200" lvl="0" marL="457200" rtl="0" algn="l">
              <a:lnSpc>
                <a:spcPct val="115000"/>
              </a:lnSpc>
              <a:spcBef>
                <a:spcPts val="0"/>
              </a:spcBef>
              <a:spcAft>
                <a:spcPts val="0"/>
              </a:spcAft>
              <a:buClr>
                <a:srgbClr val="0B5394"/>
              </a:buClr>
              <a:buSzPts val="1600"/>
              <a:buChar char="➢"/>
            </a:pPr>
            <a:r>
              <a:rPr lang="en-US" sz="1600">
                <a:solidFill>
                  <a:srgbClr val="0B5394"/>
                </a:solidFill>
              </a:rPr>
              <a:t>Meal preparation;</a:t>
            </a:r>
            <a:endParaRPr sz="1600">
              <a:solidFill>
                <a:srgbClr val="0B5394"/>
              </a:solidFill>
            </a:endParaRPr>
          </a:p>
          <a:p>
            <a:pPr indent="-330200" lvl="0" marL="457200" rtl="0" algn="l">
              <a:lnSpc>
                <a:spcPct val="115000"/>
              </a:lnSpc>
              <a:spcBef>
                <a:spcPts val="0"/>
              </a:spcBef>
              <a:spcAft>
                <a:spcPts val="0"/>
              </a:spcAft>
              <a:buClr>
                <a:srgbClr val="0B5394"/>
              </a:buClr>
              <a:buSzPts val="1600"/>
              <a:buChar char="➢"/>
            </a:pPr>
            <a:r>
              <a:rPr lang="en-US" sz="1600">
                <a:solidFill>
                  <a:srgbClr val="0B5394"/>
                </a:solidFill>
              </a:rPr>
              <a:t>Dishwashing;</a:t>
            </a:r>
            <a:endParaRPr sz="1600">
              <a:solidFill>
                <a:srgbClr val="0B5394"/>
              </a:solidFill>
            </a:endParaRPr>
          </a:p>
          <a:p>
            <a:pPr indent="-330200" lvl="0" marL="457200" rtl="0" algn="l">
              <a:lnSpc>
                <a:spcPct val="115000"/>
              </a:lnSpc>
              <a:spcBef>
                <a:spcPts val="0"/>
              </a:spcBef>
              <a:spcAft>
                <a:spcPts val="0"/>
              </a:spcAft>
              <a:buClr>
                <a:srgbClr val="0B5394"/>
              </a:buClr>
              <a:buSzPts val="1600"/>
              <a:buChar char="➢"/>
            </a:pPr>
            <a:r>
              <a:rPr lang="en-US" sz="1600">
                <a:solidFill>
                  <a:srgbClr val="0B5394"/>
                </a:solidFill>
              </a:rPr>
              <a:t>Bed making;</a:t>
            </a:r>
            <a:endParaRPr sz="1600">
              <a:solidFill>
                <a:srgbClr val="0B5394"/>
              </a:solidFill>
            </a:endParaRPr>
          </a:p>
          <a:p>
            <a:pPr indent="-330200" lvl="0" marL="457200" rtl="0" algn="l">
              <a:lnSpc>
                <a:spcPct val="115000"/>
              </a:lnSpc>
              <a:spcBef>
                <a:spcPts val="0"/>
              </a:spcBef>
              <a:spcAft>
                <a:spcPts val="0"/>
              </a:spcAft>
              <a:buClr>
                <a:srgbClr val="0B5394"/>
              </a:buClr>
              <a:buSzPts val="1600"/>
              <a:buChar char="➢"/>
            </a:pPr>
            <a:r>
              <a:rPr lang="en-US" sz="1600">
                <a:solidFill>
                  <a:srgbClr val="0B5394"/>
                </a:solidFill>
              </a:rPr>
              <a:t>Laundry;</a:t>
            </a:r>
            <a:endParaRPr sz="1600">
              <a:solidFill>
                <a:srgbClr val="0B5394"/>
              </a:solidFill>
            </a:endParaRPr>
          </a:p>
          <a:p>
            <a:pPr indent="-330200" lvl="0" marL="457200" rtl="0" algn="l">
              <a:lnSpc>
                <a:spcPct val="115000"/>
              </a:lnSpc>
              <a:spcBef>
                <a:spcPts val="0"/>
              </a:spcBef>
              <a:spcAft>
                <a:spcPts val="0"/>
              </a:spcAft>
              <a:buClr>
                <a:srgbClr val="0B5394"/>
              </a:buClr>
              <a:buSzPts val="1600"/>
              <a:buChar char="➢"/>
            </a:pPr>
            <a:r>
              <a:rPr lang="en-US" sz="1600">
                <a:solidFill>
                  <a:srgbClr val="0B5394"/>
                </a:solidFill>
              </a:rPr>
              <a:t>Shopping for necessary items to meet basic </a:t>
            </a:r>
            <a:endParaRPr sz="1600">
              <a:solidFill>
                <a:srgbClr val="0B5394"/>
              </a:solidFill>
            </a:endParaRPr>
          </a:p>
          <a:p>
            <a:pPr indent="0" lvl="0" marL="457200" rtl="0" algn="l">
              <a:lnSpc>
                <a:spcPct val="115000"/>
              </a:lnSpc>
              <a:spcBef>
                <a:spcPts val="0"/>
              </a:spcBef>
              <a:spcAft>
                <a:spcPts val="0"/>
              </a:spcAft>
              <a:buNone/>
            </a:pPr>
            <a:r>
              <a:rPr lang="en-US" sz="1600">
                <a:solidFill>
                  <a:srgbClr val="0B5394"/>
                </a:solidFill>
              </a:rPr>
              <a:t>household needs.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2014-10-22T22:56:54Z</dcterms:created>
  <dc:creator>Windows User</dc:creator>
</cp:coreProperties>
</file>