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Lst>
  <p:sldSz cy="6858000" cx="9144000"/>
  <p:notesSz cx="6954825" cy="9309100"/>
  <p:embeddedFontLst>
    <p:embeddedFont>
      <p:font typeface="Roboto"/>
      <p:regular r:id="rId46"/>
      <p:bold r:id="rId47"/>
      <p:italic r:id="rId48"/>
      <p:boldItalic r:id="rId49"/>
    </p:embeddedFont>
    <p:embeddedFont>
      <p:font typeface="Noto Sans Symbols"/>
      <p:regular r:id="rId50"/>
      <p:bold r:id="rId51"/>
    </p:embeddedFont>
    <p:embeddedFont>
      <p:font typeface="Merriweather"/>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56" roundtripDataSignature="AMtx7mg4NT0cLxIhCnbCKVD+rjbTX8pcD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D1F7A29-D8A9-435B-8065-41B38D8B0BAA}">
  <a:tblStyle styleId="{0D1F7A29-D8A9-435B-8065-41B38D8B0BA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Roboto-regular.fntdata"/><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Roboto-italic.fntdata"/><Relationship Id="rId47" Type="http://schemas.openxmlformats.org/officeDocument/2006/relationships/font" Target="fonts/Roboto-bold.fntdata"/><Relationship Id="rId49" Type="http://schemas.openxmlformats.org/officeDocument/2006/relationships/font" Target="fonts/Robo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NotoSansSymbols-bold.fntdata"/><Relationship Id="rId50" Type="http://schemas.openxmlformats.org/officeDocument/2006/relationships/font" Target="fonts/NotoSansSymbols-regular.fntdata"/><Relationship Id="rId53" Type="http://schemas.openxmlformats.org/officeDocument/2006/relationships/font" Target="fonts/Merriweather-bold.fntdata"/><Relationship Id="rId52" Type="http://schemas.openxmlformats.org/officeDocument/2006/relationships/font" Target="fonts/Merriweather-regular.fntdata"/><Relationship Id="rId11" Type="http://schemas.openxmlformats.org/officeDocument/2006/relationships/slide" Target="slides/slide5.xml"/><Relationship Id="rId55" Type="http://schemas.openxmlformats.org/officeDocument/2006/relationships/font" Target="fonts/Merriweather-boldItalic.fntdata"/><Relationship Id="rId10" Type="http://schemas.openxmlformats.org/officeDocument/2006/relationships/slide" Target="slides/slide4.xml"/><Relationship Id="rId54" Type="http://schemas.openxmlformats.org/officeDocument/2006/relationships/font" Target="fonts/Merriweather-italic.fntdata"/><Relationship Id="rId13" Type="http://schemas.openxmlformats.org/officeDocument/2006/relationships/slide" Target="slides/slide7.xml"/><Relationship Id="rId12" Type="http://schemas.openxmlformats.org/officeDocument/2006/relationships/slide" Target="slides/slide6.xml"/><Relationship Id="rId56" Type="http://customschemas.google.com/relationships/presentationmetadata" Target="meta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95475" y="4421800"/>
            <a:ext cx="5563850" cy="4189075"/>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1:notes"/>
          <p:cNvSpPr txBox="1"/>
          <p:nvPr>
            <p:ph idx="1" type="body"/>
          </p:nvPr>
        </p:nvSpPr>
        <p:spPr>
          <a:xfrm>
            <a:off x="695475" y="4421800"/>
            <a:ext cx="5563850" cy="41890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 name="Google Shape;68;p1:notes"/>
          <p:cNvSpPr/>
          <p:nvPr>
            <p:ph idx="2" type="sldImg"/>
          </p:nvPr>
        </p:nvSpPr>
        <p:spPr>
          <a:xfrm>
            <a:off x="1150938" y="698500"/>
            <a:ext cx="4652962" cy="34909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8: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p18:notes"/>
          <p:cNvSpPr/>
          <p:nvPr>
            <p:ph idx="2" type="sldImg"/>
          </p:nvPr>
        </p:nvSpPr>
        <p:spPr>
          <a:xfrm>
            <a:off x="1150938" y="698500"/>
            <a:ext cx="4653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21: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0" name="Google Shape;140;p21:notes"/>
          <p:cNvSpPr/>
          <p:nvPr>
            <p:ph idx="2" type="sldImg"/>
          </p:nvPr>
        </p:nvSpPr>
        <p:spPr>
          <a:xfrm>
            <a:off x="1150938" y="698500"/>
            <a:ext cx="4653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33: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3: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34: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4: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22: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2: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25: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8" name="Google Shape;168;p25:notes"/>
          <p:cNvSpPr/>
          <p:nvPr>
            <p:ph idx="2" type="sldImg"/>
          </p:nvPr>
        </p:nvSpPr>
        <p:spPr>
          <a:xfrm>
            <a:off x="1150938" y="698500"/>
            <a:ext cx="4653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27: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7" name="Google Shape;177;p27:notes"/>
          <p:cNvSpPr/>
          <p:nvPr>
            <p:ph idx="2" type="sldImg"/>
          </p:nvPr>
        </p:nvSpPr>
        <p:spPr>
          <a:xfrm>
            <a:off x="1150938" y="698500"/>
            <a:ext cx="4653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29: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5" name="Google Shape;185;p29:notes"/>
          <p:cNvSpPr/>
          <p:nvPr>
            <p:ph idx="2" type="sldImg"/>
          </p:nvPr>
        </p:nvSpPr>
        <p:spPr>
          <a:xfrm>
            <a:off x="1150938" y="698500"/>
            <a:ext cx="4653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30: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3" name="Google Shape;193;p30:notes"/>
          <p:cNvSpPr/>
          <p:nvPr>
            <p:ph idx="2" type="sldImg"/>
          </p:nvPr>
        </p:nvSpPr>
        <p:spPr>
          <a:xfrm>
            <a:off x="1150938" y="698500"/>
            <a:ext cx="4653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31: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1" name="Google Shape;201;p31:notes"/>
          <p:cNvSpPr/>
          <p:nvPr>
            <p:ph idx="2" type="sldImg"/>
          </p:nvPr>
        </p:nvSpPr>
        <p:spPr>
          <a:xfrm>
            <a:off x="1150938" y="698500"/>
            <a:ext cx="4653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0070d482ef_0_377:notes"/>
          <p:cNvSpPr/>
          <p:nvPr>
            <p:ph idx="2" type="sldImg"/>
          </p:nvPr>
        </p:nvSpPr>
        <p:spPr>
          <a:xfrm>
            <a:off x="1150938" y="698500"/>
            <a:ext cx="4652962" cy="34909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g20070d482ef_0_377: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32: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0" name="Google Shape;210;p32:notes"/>
          <p:cNvSpPr/>
          <p:nvPr>
            <p:ph idx="2" type="sldImg"/>
          </p:nvPr>
        </p:nvSpPr>
        <p:spPr>
          <a:xfrm>
            <a:off x="1150938" y="698500"/>
            <a:ext cx="4653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35: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5: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16cd9441eb_0_195:notes"/>
          <p:cNvSpPr/>
          <p:nvPr>
            <p:ph idx="2" type="sldImg"/>
          </p:nvPr>
        </p:nvSpPr>
        <p:spPr>
          <a:xfrm>
            <a:off x="1150938" y="698500"/>
            <a:ext cx="4653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g216cd9441eb_0_195: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36:notes"/>
          <p:cNvSpPr/>
          <p:nvPr>
            <p:ph idx="2" type="sldImg"/>
          </p:nvPr>
        </p:nvSpPr>
        <p:spPr>
          <a:xfrm>
            <a:off x="1150938" y="698500"/>
            <a:ext cx="4653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p36: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37: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7: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38: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8: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39: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9: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40: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40: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0070d482ef_0_400:notes"/>
          <p:cNvSpPr/>
          <p:nvPr>
            <p:ph idx="2" type="sldImg"/>
          </p:nvPr>
        </p:nvSpPr>
        <p:spPr>
          <a:xfrm>
            <a:off x="1150938" y="698500"/>
            <a:ext cx="4653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g20070d482ef_0_400: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41:notes"/>
          <p:cNvSpPr/>
          <p:nvPr>
            <p:ph idx="2" type="sldImg"/>
          </p:nvPr>
        </p:nvSpPr>
        <p:spPr>
          <a:xfrm>
            <a:off x="1150938" y="698500"/>
            <a:ext cx="4653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p41: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5:notes"/>
          <p:cNvSpPr/>
          <p:nvPr>
            <p:ph idx="2" type="sldImg"/>
          </p:nvPr>
        </p:nvSpPr>
        <p:spPr>
          <a:xfrm>
            <a:off x="1150938" y="698500"/>
            <a:ext cx="4653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5: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42:notes"/>
          <p:cNvSpPr/>
          <p:nvPr>
            <p:ph idx="2" type="sldImg"/>
          </p:nvPr>
        </p:nvSpPr>
        <p:spPr>
          <a:xfrm>
            <a:off x="1150938" y="698500"/>
            <a:ext cx="4653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p42: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43: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43: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44:notes"/>
          <p:cNvSpPr/>
          <p:nvPr>
            <p:ph idx="2" type="sldImg"/>
          </p:nvPr>
        </p:nvSpPr>
        <p:spPr>
          <a:xfrm>
            <a:off x="1150938" y="698500"/>
            <a:ext cx="4653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p44: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45:notes"/>
          <p:cNvSpPr/>
          <p:nvPr>
            <p:ph idx="2" type="sldImg"/>
          </p:nvPr>
        </p:nvSpPr>
        <p:spPr>
          <a:xfrm>
            <a:off x="1150938" y="698500"/>
            <a:ext cx="4653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 name="Google Shape;307;p45: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46: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46: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47: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47: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48:notes"/>
          <p:cNvSpPr/>
          <p:nvPr>
            <p:ph idx="2" type="sldImg"/>
          </p:nvPr>
        </p:nvSpPr>
        <p:spPr>
          <a:xfrm>
            <a:off x="1150938" y="698500"/>
            <a:ext cx="4653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p48: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0070d482ef_0_406:notes"/>
          <p:cNvSpPr/>
          <p:nvPr>
            <p:ph idx="2" type="sldImg"/>
          </p:nvPr>
        </p:nvSpPr>
        <p:spPr>
          <a:xfrm>
            <a:off x="1150938" y="698500"/>
            <a:ext cx="4653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g20070d482ef_0_406: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8: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2" name="Google Shape;342;p28:notes"/>
          <p:cNvSpPr/>
          <p:nvPr>
            <p:ph idx="2" type="sldImg"/>
          </p:nvPr>
        </p:nvSpPr>
        <p:spPr>
          <a:xfrm>
            <a:off x="1150938" y="698500"/>
            <a:ext cx="4653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141f04ea48_0_35:notes"/>
          <p:cNvSpPr/>
          <p:nvPr>
            <p:ph idx="2" type="sldImg"/>
          </p:nvPr>
        </p:nvSpPr>
        <p:spPr>
          <a:xfrm>
            <a:off x="1150938" y="698500"/>
            <a:ext cx="4652962" cy="34909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g2141f04ea48_0_35: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 name="Google Shape;91;p2:notes"/>
          <p:cNvSpPr/>
          <p:nvPr>
            <p:ph idx="2" type="sldImg"/>
          </p:nvPr>
        </p:nvSpPr>
        <p:spPr>
          <a:xfrm>
            <a:off x="1150938" y="698500"/>
            <a:ext cx="4653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9: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 name="Google Shape;99;p9:notes"/>
          <p:cNvSpPr/>
          <p:nvPr>
            <p:ph idx="2" type="sldImg"/>
          </p:nvPr>
        </p:nvSpPr>
        <p:spPr>
          <a:xfrm>
            <a:off x="1150938" y="698500"/>
            <a:ext cx="4653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13: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3: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5: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5: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6: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0" name="Google Shape;120;p16:notes"/>
          <p:cNvSpPr/>
          <p:nvPr>
            <p:ph idx="2" type="sldImg"/>
          </p:nvPr>
        </p:nvSpPr>
        <p:spPr>
          <a:xfrm>
            <a:off x="1150938" y="698500"/>
            <a:ext cx="4653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7: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6" name="Google Shape;126;p17:notes"/>
          <p:cNvSpPr/>
          <p:nvPr>
            <p:ph idx="2" type="sldImg"/>
          </p:nvPr>
        </p:nvSpPr>
        <p:spPr>
          <a:xfrm>
            <a:off x="1150938" y="698500"/>
            <a:ext cx="4653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g20070d482ef_0_254"/>
          <p:cNvSpPr/>
          <p:nvPr/>
        </p:nvSpPr>
        <p:spPr>
          <a:xfrm>
            <a:off x="-125" y="0"/>
            <a:ext cx="9144250" cy="5863987"/>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g20070d482ef_0_254"/>
          <p:cNvSpPr txBox="1"/>
          <p:nvPr>
            <p:ph type="ctrTitle"/>
          </p:nvPr>
        </p:nvSpPr>
        <p:spPr>
          <a:xfrm>
            <a:off x="311700" y="719633"/>
            <a:ext cx="8520600" cy="1710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12" name="Google Shape;12;g20070d482ef_0_254"/>
          <p:cNvSpPr txBox="1"/>
          <p:nvPr>
            <p:ph idx="1" type="subTitle"/>
          </p:nvPr>
        </p:nvSpPr>
        <p:spPr>
          <a:xfrm>
            <a:off x="311700" y="2504747"/>
            <a:ext cx="4242600" cy="9843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2"/>
              </a:buClr>
              <a:buSzPts val="1600"/>
              <a:buNone/>
              <a:defRPr sz="1600">
                <a:solidFill>
                  <a:schemeClr val="lt2"/>
                </a:solidFill>
              </a:defRPr>
            </a:lvl1pPr>
            <a:lvl2pPr lvl="1" algn="l">
              <a:lnSpc>
                <a:spcPct val="100000"/>
              </a:lnSpc>
              <a:spcBef>
                <a:spcPts val="0"/>
              </a:spcBef>
              <a:spcAft>
                <a:spcPts val="0"/>
              </a:spcAft>
              <a:buClr>
                <a:schemeClr val="lt2"/>
              </a:buClr>
              <a:buSzPts val="1600"/>
              <a:buNone/>
              <a:defRPr sz="1600">
                <a:solidFill>
                  <a:schemeClr val="lt2"/>
                </a:solidFill>
              </a:defRPr>
            </a:lvl2pPr>
            <a:lvl3pPr lvl="2" algn="l">
              <a:lnSpc>
                <a:spcPct val="100000"/>
              </a:lnSpc>
              <a:spcBef>
                <a:spcPts val="0"/>
              </a:spcBef>
              <a:spcAft>
                <a:spcPts val="0"/>
              </a:spcAft>
              <a:buClr>
                <a:schemeClr val="lt2"/>
              </a:buClr>
              <a:buSzPts val="1600"/>
              <a:buNone/>
              <a:defRPr sz="1600">
                <a:solidFill>
                  <a:schemeClr val="lt2"/>
                </a:solidFill>
              </a:defRPr>
            </a:lvl3pPr>
            <a:lvl4pPr lvl="3" algn="l">
              <a:lnSpc>
                <a:spcPct val="100000"/>
              </a:lnSpc>
              <a:spcBef>
                <a:spcPts val="0"/>
              </a:spcBef>
              <a:spcAft>
                <a:spcPts val="0"/>
              </a:spcAft>
              <a:buClr>
                <a:schemeClr val="lt2"/>
              </a:buClr>
              <a:buSzPts val="1600"/>
              <a:buNone/>
              <a:defRPr sz="1600">
                <a:solidFill>
                  <a:schemeClr val="lt2"/>
                </a:solidFill>
              </a:defRPr>
            </a:lvl4pPr>
            <a:lvl5pPr lvl="4" algn="l">
              <a:lnSpc>
                <a:spcPct val="100000"/>
              </a:lnSpc>
              <a:spcBef>
                <a:spcPts val="0"/>
              </a:spcBef>
              <a:spcAft>
                <a:spcPts val="0"/>
              </a:spcAft>
              <a:buClr>
                <a:schemeClr val="lt2"/>
              </a:buClr>
              <a:buSzPts val="1600"/>
              <a:buNone/>
              <a:defRPr sz="1600">
                <a:solidFill>
                  <a:schemeClr val="lt2"/>
                </a:solidFill>
              </a:defRPr>
            </a:lvl5pPr>
            <a:lvl6pPr lvl="5" algn="l">
              <a:lnSpc>
                <a:spcPct val="100000"/>
              </a:lnSpc>
              <a:spcBef>
                <a:spcPts val="0"/>
              </a:spcBef>
              <a:spcAft>
                <a:spcPts val="0"/>
              </a:spcAft>
              <a:buClr>
                <a:schemeClr val="lt2"/>
              </a:buClr>
              <a:buSzPts val="1600"/>
              <a:buNone/>
              <a:defRPr sz="1600">
                <a:solidFill>
                  <a:schemeClr val="lt2"/>
                </a:solidFill>
              </a:defRPr>
            </a:lvl6pPr>
            <a:lvl7pPr lvl="6" algn="l">
              <a:lnSpc>
                <a:spcPct val="100000"/>
              </a:lnSpc>
              <a:spcBef>
                <a:spcPts val="0"/>
              </a:spcBef>
              <a:spcAft>
                <a:spcPts val="0"/>
              </a:spcAft>
              <a:buClr>
                <a:schemeClr val="lt2"/>
              </a:buClr>
              <a:buSzPts val="1600"/>
              <a:buNone/>
              <a:defRPr sz="1600">
                <a:solidFill>
                  <a:schemeClr val="lt2"/>
                </a:solidFill>
              </a:defRPr>
            </a:lvl7pPr>
            <a:lvl8pPr lvl="7" algn="l">
              <a:lnSpc>
                <a:spcPct val="100000"/>
              </a:lnSpc>
              <a:spcBef>
                <a:spcPts val="0"/>
              </a:spcBef>
              <a:spcAft>
                <a:spcPts val="0"/>
              </a:spcAft>
              <a:buClr>
                <a:schemeClr val="lt2"/>
              </a:buClr>
              <a:buSzPts val="1600"/>
              <a:buNone/>
              <a:defRPr sz="1600">
                <a:solidFill>
                  <a:schemeClr val="lt2"/>
                </a:solidFill>
              </a:defRPr>
            </a:lvl8pPr>
            <a:lvl9pPr lvl="8" algn="l">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g20070d482ef_0_25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3" name="Shape 53"/>
        <p:cNvGrpSpPr/>
        <p:nvPr/>
      </p:nvGrpSpPr>
      <p:grpSpPr>
        <a:xfrm>
          <a:off x="0" y="0"/>
          <a:ext cx="0" cy="0"/>
          <a:chOff x="0" y="0"/>
          <a:chExt cx="0" cy="0"/>
        </a:xfrm>
      </p:grpSpPr>
      <p:sp>
        <p:nvSpPr>
          <p:cNvPr id="54" name="Google Shape;54;g20070d482ef_0_286"/>
          <p:cNvSpPr txBox="1"/>
          <p:nvPr>
            <p:ph type="title"/>
          </p:nvPr>
        </p:nvSpPr>
        <p:spPr>
          <a:xfrm>
            <a:off x="311675" y="1064800"/>
            <a:ext cx="6247800" cy="47283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55" name="Google Shape;55;g20070d482ef_0_286"/>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6" name="Shape 56"/>
        <p:cNvGrpSpPr/>
        <p:nvPr/>
      </p:nvGrpSpPr>
      <p:grpSpPr>
        <a:xfrm>
          <a:off x="0" y="0"/>
          <a:ext cx="0" cy="0"/>
          <a:chOff x="0" y="0"/>
          <a:chExt cx="0" cy="0"/>
        </a:xfrm>
      </p:grpSpPr>
      <p:sp>
        <p:nvSpPr>
          <p:cNvPr id="57" name="Google Shape;57;g20070d482ef_0_289"/>
          <p:cNvSpPr/>
          <p:nvPr/>
        </p:nvSpPr>
        <p:spPr>
          <a:xfrm>
            <a:off x="0" y="0"/>
            <a:ext cx="4572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g20070d482ef_0_289"/>
          <p:cNvSpPr txBox="1"/>
          <p:nvPr>
            <p:ph type="title"/>
          </p:nvPr>
        </p:nvSpPr>
        <p:spPr>
          <a:xfrm>
            <a:off x="311300" y="667900"/>
            <a:ext cx="3704400" cy="273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59" name="Google Shape;59;g20070d482ef_0_289"/>
          <p:cNvSpPr txBox="1"/>
          <p:nvPr>
            <p:ph idx="1" type="subTitle"/>
          </p:nvPr>
        </p:nvSpPr>
        <p:spPr>
          <a:xfrm>
            <a:off x="304800" y="3502300"/>
            <a:ext cx="3704400" cy="1235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accent2"/>
              </a:buClr>
              <a:buSzPts val="1600"/>
              <a:buNone/>
              <a:defRPr sz="1600">
                <a:solidFill>
                  <a:schemeClr val="accent2"/>
                </a:solidFill>
              </a:defRPr>
            </a:lvl1pPr>
            <a:lvl2pPr lvl="1" algn="l">
              <a:lnSpc>
                <a:spcPct val="100000"/>
              </a:lnSpc>
              <a:spcBef>
                <a:spcPts val="0"/>
              </a:spcBef>
              <a:spcAft>
                <a:spcPts val="0"/>
              </a:spcAft>
              <a:buClr>
                <a:schemeClr val="accent2"/>
              </a:buClr>
              <a:buSzPts val="1600"/>
              <a:buNone/>
              <a:defRPr sz="1600">
                <a:solidFill>
                  <a:schemeClr val="accent2"/>
                </a:solidFill>
              </a:defRPr>
            </a:lvl2pPr>
            <a:lvl3pPr lvl="2" algn="l">
              <a:lnSpc>
                <a:spcPct val="100000"/>
              </a:lnSpc>
              <a:spcBef>
                <a:spcPts val="0"/>
              </a:spcBef>
              <a:spcAft>
                <a:spcPts val="0"/>
              </a:spcAft>
              <a:buClr>
                <a:schemeClr val="accent2"/>
              </a:buClr>
              <a:buSzPts val="1600"/>
              <a:buNone/>
              <a:defRPr sz="1600">
                <a:solidFill>
                  <a:schemeClr val="accent2"/>
                </a:solidFill>
              </a:defRPr>
            </a:lvl3pPr>
            <a:lvl4pPr lvl="3" algn="l">
              <a:lnSpc>
                <a:spcPct val="100000"/>
              </a:lnSpc>
              <a:spcBef>
                <a:spcPts val="0"/>
              </a:spcBef>
              <a:spcAft>
                <a:spcPts val="0"/>
              </a:spcAft>
              <a:buClr>
                <a:schemeClr val="accent2"/>
              </a:buClr>
              <a:buSzPts val="1600"/>
              <a:buNone/>
              <a:defRPr sz="1600">
                <a:solidFill>
                  <a:schemeClr val="accent2"/>
                </a:solidFill>
              </a:defRPr>
            </a:lvl4pPr>
            <a:lvl5pPr lvl="4" algn="l">
              <a:lnSpc>
                <a:spcPct val="100000"/>
              </a:lnSpc>
              <a:spcBef>
                <a:spcPts val="0"/>
              </a:spcBef>
              <a:spcAft>
                <a:spcPts val="0"/>
              </a:spcAft>
              <a:buClr>
                <a:schemeClr val="accent2"/>
              </a:buClr>
              <a:buSzPts val="1600"/>
              <a:buNone/>
              <a:defRPr sz="1600">
                <a:solidFill>
                  <a:schemeClr val="accent2"/>
                </a:solidFill>
              </a:defRPr>
            </a:lvl5pPr>
            <a:lvl6pPr lvl="5" algn="l">
              <a:lnSpc>
                <a:spcPct val="100000"/>
              </a:lnSpc>
              <a:spcBef>
                <a:spcPts val="0"/>
              </a:spcBef>
              <a:spcAft>
                <a:spcPts val="0"/>
              </a:spcAft>
              <a:buClr>
                <a:schemeClr val="accent2"/>
              </a:buClr>
              <a:buSzPts val="1600"/>
              <a:buNone/>
              <a:defRPr sz="1600">
                <a:solidFill>
                  <a:schemeClr val="accent2"/>
                </a:solidFill>
              </a:defRPr>
            </a:lvl6pPr>
            <a:lvl7pPr lvl="6" algn="l">
              <a:lnSpc>
                <a:spcPct val="100000"/>
              </a:lnSpc>
              <a:spcBef>
                <a:spcPts val="0"/>
              </a:spcBef>
              <a:spcAft>
                <a:spcPts val="0"/>
              </a:spcAft>
              <a:buClr>
                <a:schemeClr val="accent2"/>
              </a:buClr>
              <a:buSzPts val="1600"/>
              <a:buNone/>
              <a:defRPr sz="1600">
                <a:solidFill>
                  <a:schemeClr val="accent2"/>
                </a:solidFill>
              </a:defRPr>
            </a:lvl7pPr>
            <a:lvl8pPr lvl="7" algn="l">
              <a:lnSpc>
                <a:spcPct val="100000"/>
              </a:lnSpc>
              <a:spcBef>
                <a:spcPts val="0"/>
              </a:spcBef>
              <a:spcAft>
                <a:spcPts val="0"/>
              </a:spcAft>
              <a:buClr>
                <a:schemeClr val="accent2"/>
              </a:buClr>
              <a:buSzPts val="1600"/>
              <a:buNone/>
              <a:defRPr sz="1600">
                <a:solidFill>
                  <a:schemeClr val="accent2"/>
                </a:solidFill>
              </a:defRPr>
            </a:lvl8pPr>
            <a:lvl9pPr lvl="8" algn="l">
              <a:lnSpc>
                <a:spcPct val="100000"/>
              </a:lnSpc>
              <a:spcBef>
                <a:spcPts val="0"/>
              </a:spcBef>
              <a:spcAft>
                <a:spcPts val="0"/>
              </a:spcAft>
              <a:buClr>
                <a:schemeClr val="accent2"/>
              </a:buClr>
              <a:buSzPts val="1600"/>
              <a:buNone/>
              <a:defRPr sz="1600">
                <a:solidFill>
                  <a:schemeClr val="accent2"/>
                </a:solidFill>
              </a:defRPr>
            </a:lvl9pPr>
          </a:lstStyle>
          <a:p/>
        </p:txBody>
      </p:sp>
      <p:sp>
        <p:nvSpPr>
          <p:cNvPr id="60" name="Google Shape;60;g20070d482ef_0_289"/>
          <p:cNvSpPr txBox="1"/>
          <p:nvPr>
            <p:ph idx="2" type="body"/>
          </p:nvPr>
        </p:nvSpPr>
        <p:spPr>
          <a:xfrm>
            <a:off x="4879025" y="667900"/>
            <a:ext cx="3954000" cy="54819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61" name="Google Shape;61;g20070d482ef_0_28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2" name="Shape 62"/>
        <p:cNvGrpSpPr/>
        <p:nvPr/>
      </p:nvGrpSpPr>
      <p:grpSpPr>
        <a:xfrm>
          <a:off x="0" y="0"/>
          <a:ext cx="0" cy="0"/>
          <a:chOff x="0" y="0"/>
          <a:chExt cx="0" cy="0"/>
        </a:xfrm>
      </p:grpSpPr>
      <p:sp>
        <p:nvSpPr>
          <p:cNvPr id="63" name="Google Shape;63;g20070d482ef_0_295"/>
          <p:cNvSpPr/>
          <p:nvPr/>
        </p:nvSpPr>
        <p:spPr>
          <a:xfrm>
            <a:off x="0" y="5825333"/>
            <a:ext cx="9144000" cy="1032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g20070d482ef_0_295"/>
          <p:cNvSpPr txBox="1"/>
          <p:nvPr>
            <p:ph idx="1" type="body"/>
          </p:nvPr>
        </p:nvSpPr>
        <p:spPr>
          <a:xfrm>
            <a:off x="311700" y="6028533"/>
            <a:ext cx="7979400" cy="614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65" name="Google Shape;65;g20070d482ef_0_295"/>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4" name="Shape 14"/>
        <p:cNvGrpSpPr/>
        <p:nvPr/>
      </p:nvGrpSpPr>
      <p:grpSpPr>
        <a:xfrm>
          <a:off x="0" y="0"/>
          <a:ext cx="0" cy="0"/>
          <a:chOff x="0" y="0"/>
          <a:chExt cx="0" cy="0"/>
        </a:xfrm>
      </p:grpSpPr>
      <p:sp>
        <p:nvSpPr>
          <p:cNvPr id="15" name="Google Shape;15;g20070d482ef_0_281"/>
          <p:cNvSpPr/>
          <p:nvPr/>
        </p:nvSpPr>
        <p:spPr>
          <a:xfrm>
            <a:off x="0" y="0"/>
            <a:ext cx="3764400" cy="6858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g20070d482ef_0_281"/>
          <p:cNvSpPr txBox="1"/>
          <p:nvPr>
            <p:ph type="title"/>
          </p:nvPr>
        </p:nvSpPr>
        <p:spPr>
          <a:xfrm>
            <a:off x="311725" y="667900"/>
            <a:ext cx="3127500" cy="2438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17" name="Google Shape;17;g20070d482ef_0_281"/>
          <p:cNvSpPr txBox="1"/>
          <p:nvPr>
            <p:ph idx="1" type="body"/>
          </p:nvPr>
        </p:nvSpPr>
        <p:spPr>
          <a:xfrm>
            <a:off x="311700" y="3187533"/>
            <a:ext cx="3127500" cy="30639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Clr>
                <a:schemeClr val="accent2"/>
              </a:buClr>
              <a:buSzPts val="1300"/>
              <a:buChar char="●"/>
              <a:defRPr>
                <a:solidFill>
                  <a:schemeClr val="accent2"/>
                </a:solidFill>
              </a:defRPr>
            </a:lvl1pPr>
            <a:lvl2pPr indent="-298450" lvl="1" marL="914400" algn="l">
              <a:lnSpc>
                <a:spcPct val="115000"/>
              </a:lnSpc>
              <a:spcBef>
                <a:spcPts val="0"/>
              </a:spcBef>
              <a:spcAft>
                <a:spcPts val="0"/>
              </a:spcAft>
              <a:buClr>
                <a:schemeClr val="accent2"/>
              </a:buClr>
              <a:buSzPts val="1100"/>
              <a:buChar char="○"/>
              <a:defRPr>
                <a:solidFill>
                  <a:schemeClr val="accent2"/>
                </a:solidFill>
              </a:defRPr>
            </a:lvl2pPr>
            <a:lvl3pPr indent="-298450" lvl="2" marL="1371600" algn="l">
              <a:lnSpc>
                <a:spcPct val="115000"/>
              </a:lnSpc>
              <a:spcBef>
                <a:spcPts val="0"/>
              </a:spcBef>
              <a:spcAft>
                <a:spcPts val="0"/>
              </a:spcAft>
              <a:buClr>
                <a:schemeClr val="accent2"/>
              </a:buClr>
              <a:buSzPts val="1100"/>
              <a:buChar char="■"/>
              <a:defRPr>
                <a:solidFill>
                  <a:schemeClr val="accent2"/>
                </a:solidFill>
              </a:defRPr>
            </a:lvl3pPr>
            <a:lvl4pPr indent="-298450" lvl="3" marL="1828800" algn="l">
              <a:lnSpc>
                <a:spcPct val="115000"/>
              </a:lnSpc>
              <a:spcBef>
                <a:spcPts val="0"/>
              </a:spcBef>
              <a:spcAft>
                <a:spcPts val="0"/>
              </a:spcAft>
              <a:buClr>
                <a:schemeClr val="accent2"/>
              </a:buClr>
              <a:buSzPts val="1100"/>
              <a:buChar char="●"/>
              <a:defRPr>
                <a:solidFill>
                  <a:schemeClr val="accent2"/>
                </a:solidFill>
              </a:defRPr>
            </a:lvl4pPr>
            <a:lvl5pPr indent="-298450" lvl="4" marL="2286000" algn="l">
              <a:lnSpc>
                <a:spcPct val="115000"/>
              </a:lnSpc>
              <a:spcBef>
                <a:spcPts val="0"/>
              </a:spcBef>
              <a:spcAft>
                <a:spcPts val="0"/>
              </a:spcAft>
              <a:buClr>
                <a:schemeClr val="accent2"/>
              </a:buClr>
              <a:buSzPts val="1100"/>
              <a:buChar char="○"/>
              <a:defRPr>
                <a:solidFill>
                  <a:schemeClr val="accent2"/>
                </a:solidFill>
              </a:defRPr>
            </a:lvl5pPr>
            <a:lvl6pPr indent="-298450" lvl="5" marL="2743200" algn="l">
              <a:lnSpc>
                <a:spcPct val="115000"/>
              </a:lnSpc>
              <a:spcBef>
                <a:spcPts val="0"/>
              </a:spcBef>
              <a:spcAft>
                <a:spcPts val="0"/>
              </a:spcAft>
              <a:buClr>
                <a:schemeClr val="accent2"/>
              </a:buClr>
              <a:buSzPts val="1100"/>
              <a:buChar char="■"/>
              <a:defRPr>
                <a:solidFill>
                  <a:schemeClr val="accent2"/>
                </a:solidFill>
              </a:defRPr>
            </a:lvl6pPr>
            <a:lvl7pPr indent="-298450" lvl="6" marL="3200400" algn="l">
              <a:lnSpc>
                <a:spcPct val="115000"/>
              </a:lnSpc>
              <a:spcBef>
                <a:spcPts val="0"/>
              </a:spcBef>
              <a:spcAft>
                <a:spcPts val="0"/>
              </a:spcAft>
              <a:buClr>
                <a:schemeClr val="accent2"/>
              </a:buClr>
              <a:buSzPts val="1100"/>
              <a:buChar char="●"/>
              <a:defRPr>
                <a:solidFill>
                  <a:schemeClr val="accent2"/>
                </a:solidFill>
              </a:defRPr>
            </a:lvl7pPr>
            <a:lvl8pPr indent="-298450" lvl="7" marL="3657600" algn="l">
              <a:lnSpc>
                <a:spcPct val="115000"/>
              </a:lnSpc>
              <a:spcBef>
                <a:spcPts val="0"/>
              </a:spcBef>
              <a:spcAft>
                <a:spcPts val="0"/>
              </a:spcAft>
              <a:buClr>
                <a:schemeClr val="accent2"/>
              </a:buClr>
              <a:buSzPts val="1100"/>
              <a:buChar char="○"/>
              <a:defRPr>
                <a:solidFill>
                  <a:schemeClr val="accent2"/>
                </a:solidFill>
              </a:defRPr>
            </a:lvl8pPr>
            <a:lvl9pPr indent="-298450" lvl="8" marL="4114800" algn="l">
              <a:lnSpc>
                <a:spcPct val="115000"/>
              </a:lnSpc>
              <a:spcBef>
                <a:spcPts val="0"/>
              </a:spcBef>
              <a:spcAft>
                <a:spcPts val="0"/>
              </a:spcAft>
              <a:buClr>
                <a:schemeClr val="accent2"/>
              </a:buClr>
              <a:buSzPts val="1100"/>
              <a:buChar char="■"/>
              <a:defRPr>
                <a:solidFill>
                  <a:schemeClr val="accent2"/>
                </a:solidFill>
              </a:defRPr>
            </a:lvl9pPr>
          </a:lstStyle>
          <a:p/>
        </p:txBody>
      </p:sp>
      <p:sp>
        <p:nvSpPr>
          <p:cNvPr id="18" name="Google Shape;18;g20070d482ef_0_28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g20070d482ef_0_264"/>
          <p:cNvSpPr/>
          <p:nvPr/>
        </p:nvSpPr>
        <p:spPr>
          <a:xfrm>
            <a:off x="0" y="0"/>
            <a:ext cx="4314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g20070d482ef_0_264"/>
          <p:cNvSpPr/>
          <p:nvPr/>
        </p:nvSpPr>
        <p:spPr>
          <a:xfrm>
            <a:off x="0" y="58833"/>
            <a:ext cx="4313625" cy="5865687"/>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g20070d482ef_0_264"/>
          <p:cNvSpPr/>
          <p:nvPr/>
        </p:nvSpPr>
        <p:spPr>
          <a:xfrm>
            <a:off x="-125" y="0"/>
            <a:ext cx="4316900" cy="5860653"/>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g20070d482ef_0_264"/>
          <p:cNvSpPr txBox="1"/>
          <p:nvPr>
            <p:ph type="title"/>
          </p:nvPr>
        </p:nvSpPr>
        <p:spPr>
          <a:xfrm>
            <a:off x="311725" y="667900"/>
            <a:ext cx="3706500" cy="33453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24" name="Google Shape;24;g20070d482ef_0_264"/>
          <p:cNvSpPr txBox="1"/>
          <p:nvPr>
            <p:ph idx="1" type="body"/>
          </p:nvPr>
        </p:nvSpPr>
        <p:spPr>
          <a:xfrm>
            <a:off x="4644675" y="667900"/>
            <a:ext cx="4166400" cy="54648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25" name="Google Shape;25;g20070d482ef_0_26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g20070d482ef_0_271"/>
          <p:cNvSpPr/>
          <p:nvPr/>
        </p:nvSpPr>
        <p:spPr>
          <a:xfrm>
            <a:off x="0" y="0"/>
            <a:ext cx="9144000" cy="1702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g20070d482ef_0_271"/>
          <p:cNvSpPr txBox="1"/>
          <p:nvPr>
            <p:ph type="title"/>
          </p:nvPr>
        </p:nvSpPr>
        <p:spPr>
          <a:xfrm>
            <a:off x="311725" y="667900"/>
            <a:ext cx="8520600" cy="831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29" name="Google Shape;29;g20070d482ef_0_271"/>
          <p:cNvSpPr txBox="1"/>
          <p:nvPr>
            <p:ph idx="1" type="body"/>
          </p:nvPr>
        </p:nvSpPr>
        <p:spPr>
          <a:xfrm>
            <a:off x="311700" y="2007600"/>
            <a:ext cx="3999900" cy="41016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30" name="Google Shape;30;g20070d482ef_0_271"/>
          <p:cNvSpPr txBox="1"/>
          <p:nvPr>
            <p:ph idx="2" type="body"/>
          </p:nvPr>
        </p:nvSpPr>
        <p:spPr>
          <a:xfrm>
            <a:off x="4832400" y="2007600"/>
            <a:ext cx="3999900" cy="41016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31" name="Google Shape;31;g20070d482ef_0_27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g20070d482ef_0_277"/>
          <p:cNvSpPr/>
          <p:nvPr/>
        </p:nvSpPr>
        <p:spPr>
          <a:xfrm>
            <a:off x="0" y="0"/>
            <a:ext cx="9144000" cy="1702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g20070d482ef_0_277"/>
          <p:cNvSpPr txBox="1"/>
          <p:nvPr>
            <p:ph type="title"/>
          </p:nvPr>
        </p:nvSpPr>
        <p:spPr>
          <a:xfrm>
            <a:off x="311725" y="667900"/>
            <a:ext cx="8520600" cy="831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35" name="Google Shape;35;g20070d482ef_0_277"/>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6" name="Shape 36"/>
        <p:cNvGrpSpPr/>
        <p:nvPr/>
      </p:nvGrpSpPr>
      <p:grpSpPr>
        <a:xfrm>
          <a:off x="0" y="0"/>
          <a:ext cx="0" cy="0"/>
          <a:chOff x="0" y="0"/>
          <a:chExt cx="0" cy="0"/>
        </a:xfrm>
      </p:grpSpPr>
      <p:sp>
        <p:nvSpPr>
          <p:cNvPr id="37" name="Google Shape;37;g20070d482ef_0_30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8" name="Shape 38"/>
        <p:cNvGrpSpPr/>
        <p:nvPr/>
      </p:nvGrpSpPr>
      <p:grpSpPr>
        <a:xfrm>
          <a:off x="0" y="0"/>
          <a:ext cx="0" cy="0"/>
          <a:chOff x="0" y="0"/>
          <a:chExt cx="0" cy="0"/>
        </a:xfrm>
      </p:grpSpPr>
      <p:sp>
        <p:nvSpPr>
          <p:cNvPr id="39" name="Google Shape;39;g20070d482ef_0_30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0" name="Google Shape;40;g20070d482ef_0_30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342900" lvl="0" marL="457200" algn="l">
              <a:lnSpc>
                <a:spcPct val="115000"/>
              </a:lnSpc>
              <a:spcBef>
                <a:spcPts val="360"/>
              </a:spcBef>
              <a:spcAft>
                <a:spcPts val="0"/>
              </a:spcAft>
              <a:buClr>
                <a:schemeClr val="dk1"/>
              </a:buClr>
              <a:buSzPts val="1800"/>
              <a:buChar char="●"/>
              <a:defRPr/>
            </a:lvl1pPr>
            <a:lvl2pPr indent="-342900" lvl="1" marL="914400" algn="l">
              <a:lnSpc>
                <a:spcPct val="115000"/>
              </a:lnSpc>
              <a:spcBef>
                <a:spcPts val="1200"/>
              </a:spcBef>
              <a:spcAft>
                <a:spcPts val="0"/>
              </a:spcAft>
              <a:buClr>
                <a:schemeClr val="dk1"/>
              </a:buClr>
              <a:buSzPts val="1800"/>
              <a:buChar char="○"/>
              <a:defRPr/>
            </a:lvl2pPr>
            <a:lvl3pPr indent="-342900" lvl="2" marL="1371600" algn="l">
              <a:lnSpc>
                <a:spcPct val="115000"/>
              </a:lnSpc>
              <a:spcBef>
                <a:spcPts val="1200"/>
              </a:spcBef>
              <a:spcAft>
                <a:spcPts val="0"/>
              </a:spcAft>
              <a:buClr>
                <a:schemeClr val="dk1"/>
              </a:buClr>
              <a:buSzPts val="1800"/>
              <a:buChar char="■"/>
              <a:defRPr/>
            </a:lvl3pPr>
            <a:lvl4pPr indent="-342900" lvl="3" marL="1828800" algn="l">
              <a:lnSpc>
                <a:spcPct val="115000"/>
              </a:lnSpc>
              <a:spcBef>
                <a:spcPts val="1200"/>
              </a:spcBef>
              <a:spcAft>
                <a:spcPts val="0"/>
              </a:spcAft>
              <a:buClr>
                <a:schemeClr val="dk1"/>
              </a:buClr>
              <a:buSzPts val="1800"/>
              <a:buChar char="●"/>
              <a:defRPr/>
            </a:lvl4pPr>
            <a:lvl5pPr indent="-342900" lvl="4" marL="2286000" algn="l">
              <a:lnSpc>
                <a:spcPct val="115000"/>
              </a:lnSpc>
              <a:spcBef>
                <a:spcPts val="1200"/>
              </a:spcBef>
              <a:spcAft>
                <a:spcPts val="0"/>
              </a:spcAft>
              <a:buClr>
                <a:schemeClr val="dk1"/>
              </a:buClr>
              <a:buSzPts val="1800"/>
              <a:buChar char="○"/>
              <a:defRPr/>
            </a:lvl5pPr>
            <a:lvl6pPr indent="-342900" lvl="5" marL="2743200" algn="l">
              <a:lnSpc>
                <a:spcPct val="115000"/>
              </a:lnSpc>
              <a:spcBef>
                <a:spcPts val="1200"/>
              </a:spcBef>
              <a:spcAft>
                <a:spcPts val="0"/>
              </a:spcAft>
              <a:buClr>
                <a:schemeClr val="dk1"/>
              </a:buClr>
              <a:buSzPts val="1800"/>
              <a:buChar char="■"/>
              <a:defRPr/>
            </a:lvl6pPr>
            <a:lvl7pPr indent="-342900" lvl="6" marL="3200400" algn="l">
              <a:lnSpc>
                <a:spcPct val="115000"/>
              </a:lnSpc>
              <a:spcBef>
                <a:spcPts val="1200"/>
              </a:spcBef>
              <a:spcAft>
                <a:spcPts val="0"/>
              </a:spcAft>
              <a:buClr>
                <a:schemeClr val="dk1"/>
              </a:buClr>
              <a:buSzPts val="1800"/>
              <a:buChar char="●"/>
              <a:defRPr/>
            </a:lvl7pPr>
            <a:lvl8pPr indent="-342900" lvl="7" marL="3657600" algn="l">
              <a:lnSpc>
                <a:spcPct val="115000"/>
              </a:lnSpc>
              <a:spcBef>
                <a:spcPts val="1200"/>
              </a:spcBef>
              <a:spcAft>
                <a:spcPts val="0"/>
              </a:spcAft>
              <a:buClr>
                <a:schemeClr val="dk1"/>
              </a:buClr>
              <a:buSzPts val="1800"/>
              <a:buChar char="○"/>
              <a:defRPr/>
            </a:lvl8pPr>
            <a:lvl9pPr indent="-342900" lvl="8" marL="4114800" algn="l">
              <a:lnSpc>
                <a:spcPct val="115000"/>
              </a:lnSpc>
              <a:spcBef>
                <a:spcPts val="1200"/>
              </a:spcBef>
              <a:spcAft>
                <a:spcPts val="1200"/>
              </a:spcAft>
              <a:buClr>
                <a:schemeClr val="dk1"/>
              </a:buClr>
              <a:buSzPts val="1800"/>
              <a:buChar char="■"/>
              <a:defRPr/>
            </a:lvl9pPr>
          </a:lstStyle>
          <a:p/>
        </p:txBody>
      </p:sp>
      <p:sp>
        <p:nvSpPr>
          <p:cNvPr id="41" name="Google Shape;41;g20070d482ef_0_30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2" name="Google Shape;42;g20070d482ef_0_30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3" name="Google Shape;43;g20070d482ef_0_30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44" name="Shape 44"/>
        <p:cNvGrpSpPr/>
        <p:nvPr/>
      </p:nvGrpSpPr>
      <p:grpSpPr>
        <a:xfrm>
          <a:off x="0" y="0"/>
          <a:ext cx="0" cy="0"/>
          <a:chOff x="0" y="0"/>
          <a:chExt cx="0" cy="0"/>
        </a:xfrm>
      </p:grpSpPr>
      <p:sp>
        <p:nvSpPr>
          <p:cNvPr id="45" name="Google Shape;45;g20070d482ef_0_299"/>
          <p:cNvSpPr txBox="1"/>
          <p:nvPr>
            <p:ph hasCustomPrompt="1" type="title"/>
          </p:nvPr>
        </p:nvSpPr>
        <p:spPr>
          <a:xfrm>
            <a:off x="311750" y="1108233"/>
            <a:ext cx="5334900" cy="16596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10000"/>
              <a:buNone/>
              <a:defRPr sz="10000">
                <a:solidFill>
                  <a:schemeClr val="lt1"/>
                </a:solidFill>
              </a:defRPr>
            </a:lvl1pPr>
            <a:lvl2pPr lvl="1" algn="l">
              <a:lnSpc>
                <a:spcPct val="100000"/>
              </a:lnSpc>
              <a:spcBef>
                <a:spcPts val="0"/>
              </a:spcBef>
              <a:spcAft>
                <a:spcPts val="0"/>
              </a:spcAft>
              <a:buClr>
                <a:schemeClr val="lt1"/>
              </a:buClr>
              <a:buSzPts val="10000"/>
              <a:buNone/>
              <a:defRPr sz="10000">
                <a:solidFill>
                  <a:schemeClr val="lt1"/>
                </a:solidFill>
              </a:defRPr>
            </a:lvl2pPr>
            <a:lvl3pPr lvl="2" algn="l">
              <a:lnSpc>
                <a:spcPct val="100000"/>
              </a:lnSpc>
              <a:spcBef>
                <a:spcPts val="0"/>
              </a:spcBef>
              <a:spcAft>
                <a:spcPts val="0"/>
              </a:spcAft>
              <a:buClr>
                <a:schemeClr val="lt1"/>
              </a:buClr>
              <a:buSzPts val="10000"/>
              <a:buNone/>
              <a:defRPr sz="10000">
                <a:solidFill>
                  <a:schemeClr val="lt1"/>
                </a:solidFill>
              </a:defRPr>
            </a:lvl3pPr>
            <a:lvl4pPr lvl="3" algn="l">
              <a:lnSpc>
                <a:spcPct val="100000"/>
              </a:lnSpc>
              <a:spcBef>
                <a:spcPts val="0"/>
              </a:spcBef>
              <a:spcAft>
                <a:spcPts val="0"/>
              </a:spcAft>
              <a:buClr>
                <a:schemeClr val="lt1"/>
              </a:buClr>
              <a:buSzPts val="10000"/>
              <a:buNone/>
              <a:defRPr sz="10000">
                <a:solidFill>
                  <a:schemeClr val="lt1"/>
                </a:solidFill>
              </a:defRPr>
            </a:lvl4pPr>
            <a:lvl5pPr lvl="4" algn="l">
              <a:lnSpc>
                <a:spcPct val="100000"/>
              </a:lnSpc>
              <a:spcBef>
                <a:spcPts val="0"/>
              </a:spcBef>
              <a:spcAft>
                <a:spcPts val="0"/>
              </a:spcAft>
              <a:buClr>
                <a:schemeClr val="lt1"/>
              </a:buClr>
              <a:buSzPts val="10000"/>
              <a:buNone/>
              <a:defRPr sz="10000">
                <a:solidFill>
                  <a:schemeClr val="lt1"/>
                </a:solidFill>
              </a:defRPr>
            </a:lvl5pPr>
            <a:lvl6pPr lvl="5" algn="l">
              <a:lnSpc>
                <a:spcPct val="100000"/>
              </a:lnSpc>
              <a:spcBef>
                <a:spcPts val="0"/>
              </a:spcBef>
              <a:spcAft>
                <a:spcPts val="0"/>
              </a:spcAft>
              <a:buClr>
                <a:schemeClr val="lt1"/>
              </a:buClr>
              <a:buSzPts val="10000"/>
              <a:buNone/>
              <a:defRPr sz="10000">
                <a:solidFill>
                  <a:schemeClr val="lt1"/>
                </a:solidFill>
              </a:defRPr>
            </a:lvl6pPr>
            <a:lvl7pPr lvl="6" algn="l">
              <a:lnSpc>
                <a:spcPct val="100000"/>
              </a:lnSpc>
              <a:spcBef>
                <a:spcPts val="0"/>
              </a:spcBef>
              <a:spcAft>
                <a:spcPts val="0"/>
              </a:spcAft>
              <a:buClr>
                <a:schemeClr val="lt1"/>
              </a:buClr>
              <a:buSzPts val="10000"/>
              <a:buNone/>
              <a:defRPr sz="10000">
                <a:solidFill>
                  <a:schemeClr val="lt1"/>
                </a:solidFill>
              </a:defRPr>
            </a:lvl7pPr>
            <a:lvl8pPr lvl="7" algn="l">
              <a:lnSpc>
                <a:spcPct val="100000"/>
              </a:lnSpc>
              <a:spcBef>
                <a:spcPts val="0"/>
              </a:spcBef>
              <a:spcAft>
                <a:spcPts val="0"/>
              </a:spcAft>
              <a:buClr>
                <a:schemeClr val="lt1"/>
              </a:buClr>
              <a:buSzPts val="10000"/>
              <a:buNone/>
              <a:defRPr sz="10000">
                <a:solidFill>
                  <a:schemeClr val="lt1"/>
                </a:solidFill>
              </a:defRPr>
            </a:lvl8pPr>
            <a:lvl9pPr lvl="8" algn="l">
              <a:lnSpc>
                <a:spcPct val="100000"/>
              </a:lnSpc>
              <a:spcBef>
                <a:spcPts val="0"/>
              </a:spcBef>
              <a:spcAft>
                <a:spcPts val="0"/>
              </a:spcAft>
              <a:buClr>
                <a:schemeClr val="lt1"/>
              </a:buClr>
              <a:buSzPts val="10000"/>
              <a:buNone/>
              <a:defRPr sz="10000">
                <a:solidFill>
                  <a:schemeClr val="lt1"/>
                </a:solidFill>
              </a:defRPr>
            </a:lvl9pPr>
          </a:lstStyle>
          <a:p>
            <a:r>
              <a:t>xx%</a:t>
            </a:r>
          </a:p>
        </p:txBody>
      </p:sp>
      <p:sp>
        <p:nvSpPr>
          <p:cNvPr id="46" name="Google Shape;46;g20070d482ef_0_299"/>
          <p:cNvSpPr txBox="1"/>
          <p:nvPr>
            <p:ph idx="1" type="body"/>
          </p:nvPr>
        </p:nvSpPr>
        <p:spPr>
          <a:xfrm>
            <a:off x="311700" y="2828567"/>
            <a:ext cx="5334900" cy="12567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Clr>
                <a:schemeClr val="accent2"/>
              </a:buClr>
              <a:buSzPts val="1300"/>
              <a:buChar char="●"/>
              <a:defRPr>
                <a:solidFill>
                  <a:schemeClr val="accent2"/>
                </a:solidFill>
              </a:defRPr>
            </a:lvl1pPr>
            <a:lvl2pPr indent="-298450" lvl="1" marL="914400" algn="l">
              <a:lnSpc>
                <a:spcPct val="115000"/>
              </a:lnSpc>
              <a:spcBef>
                <a:spcPts val="0"/>
              </a:spcBef>
              <a:spcAft>
                <a:spcPts val="0"/>
              </a:spcAft>
              <a:buClr>
                <a:schemeClr val="accent2"/>
              </a:buClr>
              <a:buSzPts val="1100"/>
              <a:buChar char="○"/>
              <a:defRPr>
                <a:solidFill>
                  <a:schemeClr val="accent2"/>
                </a:solidFill>
              </a:defRPr>
            </a:lvl2pPr>
            <a:lvl3pPr indent="-298450" lvl="2" marL="1371600" algn="l">
              <a:lnSpc>
                <a:spcPct val="115000"/>
              </a:lnSpc>
              <a:spcBef>
                <a:spcPts val="0"/>
              </a:spcBef>
              <a:spcAft>
                <a:spcPts val="0"/>
              </a:spcAft>
              <a:buClr>
                <a:schemeClr val="accent2"/>
              </a:buClr>
              <a:buSzPts val="1100"/>
              <a:buChar char="■"/>
              <a:defRPr>
                <a:solidFill>
                  <a:schemeClr val="accent2"/>
                </a:solidFill>
              </a:defRPr>
            </a:lvl3pPr>
            <a:lvl4pPr indent="-298450" lvl="3" marL="1828800" algn="l">
              <a:lnSpc>
                <a:spcPct val="115000"/>
              </a:lnSpc>
              <a:spcBef>
                <a:spcPts val="0"/>
              </a:spcBef>
              <a:spcAft>
                <a:spcPts val="0"/>
              </a:spcAft>
              <a:buClr>
                <a:schemeClr val="accent2"/>
              </a:buClr>
              <a:buSzPts val="1100"/>
              <a:buChar char="●"/>
              <a:defRPr>
                <a:solidFill>
                  <a:schemeClr val="accent2"/>
                </a:solidFill>
              </a:defRPr>
            </a:lvl4pPr>
            <a:lvl5pPr indent="-298450" lvl="4" marL="2286000" algn="l">
              <a:lnSpc>
                <a:spcPct val="115000"/>
              </a:lnSpc>
              <a:spcBef>
                <a:spcPts val="0"/>
              </a:spcBef>
              <a:spcAft>
                <a:spcPts val="0"/>
              </a:spcAft>
              <a:buClr>
                <a:schemeClr val="accent2"/>
              </a:buClr>
              <a:buSzPts val="1100"/>
              <a:buChar char="○"/>
              <a:defRPr>
                <a:solidFill>
                  <a:schemeClr val="accent2"/>
                </a:solidFill>
              </a:defRPr>
            </a:lvl5pPr>
            <a:lvl6pPr indent="-298450" lvl="5" marL="2743200" algn="l">
              <a:lnSpc>
                <a:spcPct val="115000"/>
              </a:lnSpc>
              <a:spcBef>
                <a:spcPts val="0"/>
              </a:spcBef>
              <a:spcAft>
                <a:spcPts val="0"/>
              </a:spcAft>
              <a:buClr>
                <a:schemeClr val="accent2"/>
              </a:buClr>
              <a:buSzPts val="1100"/>
              <a:buChar char="■"/>
              <a:defRPr>
                <a:solidFill>
                  <a:schemeClr val="accent2"/>
                </a:solidFill>
              </a:defRPr>
            </a:lvl6pPr>
            <a:lvl7pPr indent="-298450" lvl="6" marL="3200400" algn="l">
              <a:lnSpc>
                <a:spcPct val="115000"/>
              </a:lnSpc>
              <a:spcBef>
                <a:spcPts val="0"/>
              </a:spcBef>
              <a:spcAft>
                <a:spcPts val="0"/>
              </a:spcAft>
              <a:buClr>
                <a:schemeClr val="accent2"/>
              </a:buClr>
              <a:buSzPts val="1100"/>
              <a:buChar char="●"/>
              <a:defRPr>
                <a:solidFill>
                  <a:schemeClr val="accent2"/>
                </a:solidFill>
              </a:defRPr>
            </a:lvl7pPr>
            <a:lvl8pPr indent="-298450" lvl="7" marL="3657600" algn="l">
              <a:lnSpc>
                <a:spcPct val="115000"/>
              </a:lnSpc>
              <a:spcBef>
                <a:spcPts val="0"/>
              </a:spcBef>
              <a:spcAft>
                <a:spcPts val="0"/>
              </a:spcAft>
              <a:buClr>
                <a:schemeClr val="accent2"/>
              </a:buClr>
              <a:buSzPts val="1100"/>
              <a:buChar char="○"/>
              <a:defRPr>
                <a:solidFill>
                  <a:schemeClr val="accent2"/>
                </a:solidFill>
              </a:defRPr>
            </a:lvl8pPr>
            <a:lvl9pPr indent="-298450" lvl="8" marL="4114800" algn="l">
              <a:lnSpc>
                <a:spcPct val="115000"/>
              </a:lnSpc>
              <a:spcBef>
                <a:spcPts val="0"/>
              </a:spcBef>
              <a:spcAft>
                <a:spcPts val="0"/>
              </a:spcAft>
              <a:buClr>
                <a:schemeClr val="accent2"/>
              </a:buClr>
              <a:buSzPts val="1100"/>
              <a:buChar char="■"/>
              <a:defRPr>
                <a:solidFill>
                  <a:schemeClr val="accent2"/>
                </a:solidFill>
              </a:defRPr>
            </a:lvl9pPr>
          </a:lstStyle>
          <a:p/>
        </p:txBody>
      </p:sp>
      <p:sp>
        <p:nvSpPr>
          <p:cNvPr id="47" name="Google Shape;47;g20070d482ef_0_29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48" name="Shape 48"/>
        <p:cNvGrpSpPr/>
        <p:nvPr/>
      </p:nvGrpSpPr>
      <p:grpSpPr>
        <a:xfrm>
          <a:off x="0" y="0"/>
          <a:ext cx="0" cy="0"/>
          <a:chOff x="0" y="0"/>
          <a:chExt cx="0" cy="0"/>
        </a:xfrm>
      </p:grpSpPr>
      <p:sp>
        <p:nvSpPr>
          <p:cNvPr id="49" name="Google Shape;49;g20070d482ef_0_259"/>
          <p:cNvSpPr/>
          <p:nvPr/>
        </p:nvSpPr>
        <p:spPr>
          <a:xfrm>
            <a:off x="0" y="64132"/>
            <a:ext cx="9144250" cy="5863987"/>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50" name="Google Shape;50;g20070d482ef_0_259"/>
          <p:cNvSpPr/>
          <p:nvPr/>
        </p:nvSpPr>
        <p:spPr>
          <a:xfrm>
            <a:off x="0" y="0"/>
            <a:ext cx="9144250" cy="5863987"/>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51" name="Google Shape;51;g20070d482ef_0_259"/>
          <p:cNvSpPr txBox="1"/>
          <p:nvPr>
            <p:ph type="title"/>
          </p:nvPr>
        </p:nvSpPr>
        <p:spPr>
          <a:xfrm>
            <a:off x="311700" y="719633"/>
            <a:ext cx="8520600" cy="1710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52" name="Google Shape;52;g20070d482ef_0_25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g20070d482ef_0_250"/>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1pPr>
            <a:lvl2pPr lvl="1"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2pPr>
            <a:lvl3pPr lvl="2"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3pPr>
            <a:lvl4pPr lvl="3"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4pPr>
            <a:lvl5pPr lvl="4"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5pPr>
            <a:lvl6pPr lvl="5"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6pPr>
            <a:lvl7pPr lvl="6"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7pPr>
            <a:lvl8pPr lvl="7"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8pPr>
            <a:lvl9pPr lvl="8"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9pPr>
          </a:lstStyle>
          <a:p/>
        </p:txBody>
      </p:sp>
      <p:sp>
        <p:nvSpPr>
          <p:cNvPr id="7" name="Google Shape;7;g20070d482ef_0_250"/>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dk2"/>
              </a:buClr>
              <a:buSzPts val="1300"/>
              <a:buFont typeface="Roboto"/>
              <a:buChar char="●"/>
              <a:defRPr b="0" i="0" sz="1300" u="none" cap="none" strike="noStrike">
                <a:solidFill>
                  <a:schemeClr val="dk2"/>
                </a:solidFill>
                <a:latin typeface="Roboto"/>
                <a:ea typeface="Roboto"/>
                <a:cs typeface="Roboto"/>
                <a:sym typeface="Roboto"/>
              </a:defRPr>
            </a:lvl1pPr>
            <a:lvl2pPr indent="-298450" lvl="1" marL="9144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2pPr>
            <a:lvl3pPr indent="-298450" lvl="2" marL="13716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3pPr>
            <a:lvl4pPr indent="-298450" lvl="3" marL="18288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4pPr>
            <a:lvl5pPr indent="-298450" lvl="4" marL="22860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5pPr>
            <a:lvl6pPr indent="-298450" lvl="5" marL="27432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6pPr>
            <a:lvl7pPr indent="-298450" lvl="6" marL="32004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7pPr>
            <a:lvl8pPr indent="-298450" lvl="7" marL="36576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8pPr>
            <a:lvl9pPr indent="-298450" lvl="8" marL="41148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9pPr>
          </a:lstStyle>
          <a:p/>
        </p:txBody>
      </p:sp>
      <p:sp>
        <p:nvSpPr>
          <p:cNvPr id="8" name="Google Shape;8;g20070d482ef_0_25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gif"/><Relationship Id="rId4" Type="http://schemas.openxmlformats.org/officeDocument/2006/relationships/hyperlink" Target="http://www.familyvoicesco.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www.ssa.gov/OACT/COLA/SSI.html" TargetMode="External"/><Relationship Id="rId4" Type="http://schemas.openxmlformats.org/officeDocument/2006/relationships/hyperlink" Target="https://hcpf.colorado.gov/medicaid-buy-program-working-adults-disabilities" TargetMode="External"/><Relationship Id="rId5" Type="http://schemas.openxmlformats.org/officeDocument/2006/relationships/hyperlink" Target="https://hcpf.colorado.gov/community-mental-health-supports-waiver-cmhs" TargetMode="External"/></Relationships>
</file>

<file path=ppt/slides/_rels/slide11.xml.rels><?xml version="1.0" encoding="UTF-8" standalone="yes"?><Relationships xmlns="http://schemas.openxmlformats.org/package/2006/relationships"><Relationship Id="rId20" Type="http://schemas.openxmlformats.org/officeDocument/2006/relationships/hyperlink" Target="https://hcpf.colorado.gov/community-mental-health-supports-waiver-cmhs" TargetMode="External"/><Relationship Id="rId11" Type="http://schemas.openxmlformats.org/officeDocument/2006/relationships/hyperlink" Target="https://hcpf.colorado.gov/long-term-services-supports-benefits-services-glossary#Life_Skills" TargetMode="External"/><Relationship Id="rId10" Type="http://schemas.openxmlformats.org/officeDocument/2006/relationships/hyperlink" Target="https://hcpf.colorado.gov/long-term-services-supports-benefits-services-glossary#Remote" TargetMode="External"/><Relationship Id="rId13" Type="http://schemas.openxmlformats.org/officeDocument/2006/relationships/hyperlink" Target="about:blank" TargetMode="External"/><Relationship Id="rId12" Type="http://schemas.openxmlformats.org/officeDocument/2006/relationships/hyperlink" Target="https://hcpf.colorado.gov/long-term-services-supports-benefits-services-glossary#Med" TargetMode="External"/><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s://hcpf.colorado.gov/colorado-medicaid-benefits-services-overview" TargetMode="External"/><Relationship Id="rId4" Type="http://schemas.openxmlformats.org/officeDocument/2006/relationships/hyperlink" Target="about:blank" TargetMode="External"/><Relationship Id="rId9" Type="http://schemas.openxmlformats.org/officeDocument/2006/relationships/hyperlink" Target="https://hcpf.colorado.gov/long-term-services-supports-benefits-services-glossary#homemaker" TargetMode="External"/><Relationship Id="rId15" Type="http://schemas.openxmlformats.org/officeDocument/2006/relationships/hyperlink" Target="about:blank" TargetMode="External"/><Relationship Id="rId14" Type="http://schemas.openxmlformats.org/officeDocument/2006/relationships/hyperlink" Target="about:blank" TargetMode="External"/><Relationship Id="rId17" Type="http://schemas.openxmlformats.org/officeDocument/2006/relationships/hyperlink" Target="https://hcpf.colorado.gov/long-term-services-supports-benefits-services-glossary#pers" TargetMode="External"/><Relationship Id="rId16" Type="http://schemas.openxmlformats.org/officeDocument/2006/relationships/hyperlink" Target="https://hcpf.colorado.gov/long-term-services-supports-benefits-services-glossary#Remote" TargetMode="External"/><Relationship Id="rId5" Type="http://schemas.openxmlformats.org/officeDocument/2006/relationships/hyperlink" Target="https://hcpf.colorado.gov/long-term-services-supports-benefits-services-glossary#acf" TargetMode="External"/><Relationship Id="rId19" Type="http://schemas.openxmlformats.org/officeDocument/2006/relationships/hyperlink" Target="https://hcpf.colorado.gov/long-term-services-supports-benefits-services-glossary#transition_setup" TargetMode="External"/><Relationship Id="rId6" Type="http://schemas.openxmlformats.org/officeDocument/2006/relationships/hyperlink" Target="https://hcpf.colorado.gov/consumer-directed-attendant-support-services" TargetMode="External"/><Relationship Id="rId18" Type="http://schemas.openxmlformats.org/officeDocument/2006/relationships/hyperlink" Target="https://hcpf.colorado.gov/long-term-services-supports-benefits-services-glossary#Respite_Care" TargetMode="External"/><Relationship Id="rId7" Type="http://schemas.openxmlformats.org/officeDocument/2006/relationships/hyperlink" Target="https://hcpf.colorado.gov/long-term-services-supports-benefits-services-glossary#Meals" TargetMode="External"/><Relationship Id="rId8" Type="http://schemas.openxmlformats.org/officeDocument/2006/relationships/hyperlink" Target="https://hcpf.colorado.gov/long-term-services-supports-benefits-services-glossary#H"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s://hcpf.colorado.gov/medicaid-buy-program-working-adults-disabilities" TargetMode="External"/><Relationship Id="rId4" Type="http://schemas.openxmlformats.org/officeDocument/2006/relationships/hyperlink" Target="https://hcpf.colorado.gov/complementary-integrative-health-waiver-cih" TargetMode="External"/></Relationships>
</file>

<file path=ppt/slides/_rels/slide13.xml.rels><?xml version="1.0" encoding="UTF-8" standalone="yes"?><Relationships xmlns="http://schemas.openxmlformats.org/package/2006/relationships"><Relationship Id="rId20" Type="http://schemas.openxmlformats.org/officeDocument/2006/relationships/hyperlink" Target="https://hcpf.colorado.gov/long-term-services-supports-benefits-services-glossary#pers" TargetMode="External"/><Relationship Id="rId11" Type="http://schemas.openxmlformats.org/officeDocument/2006/relationships/hyperlink" Target="https://hcpf.colorado.gov/long-term-services-supports-benefits-services-glossary#homemaker" TargetMode="External"/><Relationship Id="rId22" Type="http://schemas.openxmlformats.org/officeDocument/2006/relationships/hyperlink" Target="https://hcpf.colorado.gov/long-term-services-supports-benefits-services-glossary#Transition_Setup" TargetMode="External"/><Relationship Id="rId10" Type="http://schemas.openxmlformats.org/officeDocument/2006/relationships/hyperlink" Target="about:blank" TargetMode="External"/><Relationship Id="rId21" Type="http://schemas.openxmlformats.org/officeDocument/2006/relationships/hyperlink" Target="https://hcpf.colorado.gov/long-term-services-supports-benefits-services-glossary#Respite_Care" TargetMode="External"/><Relationship Id="rId13" Type="http://schemas.openxmlformats.org/officeDocument/2006/relationships/hyperlink" Target="https://hcpf.colorado.gov/long-term-services-supports-benefits-services-glossary#IHSS" TargetMode="External"/><Relationship Id="rId12" Type="http://schemas.openxmlformats.org/officeDocument/2006/relationships/hyperlink" Target="https://hcpf.colorado.gov/long-term-services-supports-benefits-services-glossary#Remote" TargetMode="External"/><Relationship Id="rId23" Type="http://schemas.openxmlformats.org/officeDocument/2006/relationships/hyperlink" Target="https://hcpf.colorado.gov/complementary-integrative-health-waiver-cih" TargetMode="External"/><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about:blank" TargetMode="External"/><Relationship Id="rId4" Type="http://schemas.openxmlformats.org/officeDocument/2006/relationships/hyperlink" Target="about:blank" TargetMode="External"/><Relationship Id="rId9" Type="http://schemas.openxmlformats.org/officeDocument/2006/relationships/hyperlink" Target="https://hcpf.colorado.gov/long-term-services-supports-benefits-services-glossary#Meals" TargetMode="External"/><Relationship Id="rId15" Type="http://schemas.openxmlformats.org/officeDocument/2006/relationships/hyperlink" Target="https://hcpf.colorado.gov/long-term-services-supports-benefits-services-glossary#Med" TargetMode="External"/><Relationship Id="rId14" Type="http://schemas.openxmlformats.org/officeDocument/2006/relationships/hyperlink" Target="https://hcpf.colorado.gov/long-term-services-supports-benefits-services-glossary#Life_skills" TargetMode="External"/><Relationship Id="rId17" Type="http://schemas.openxmlformats.org/officeDocument/2006/relationships/hyperlink" Target="about:blank" TargetMode="External"/><Relationship Id="rId16" Type="http://schemas.openxmlformats.org/officeDocument/2006/relationships/hyperlink" Target="https://hcpf.colorado.gov/nmt" TargetMode="External"/><Relationship Id="rId5" Type="http://schemas.openxmlformats.org/officeDocument/2006/relationships/hyperlink" Target="https://hcpf.colorado.gov/long-term-services-supports-benefits-services-glossary#acupuncture" TargetMode="External"/><Relationship Id="rId19" Type="http://schemas.openxmlformats.org/officeDocument/2006/relationships/hyperlink" Target="https://hcpf.colorado.gov/long-term-services-supports-benefits-services-glossary#Remote" TargetMode="External"/><Relationship Id="rId6" Type="http://schemas.openxmlformats.org/officeDocument/2006/relationships/hyperlink" Target="https://hcpf.colorado.gov/long-term-services-supports-benefits-services-glossary#chiropractic" TargetMode="External"/><Relationship Id="rId18" Type="http://schemas.openxmlformats.org/officeDocument/2006/relationships/hyperlink" Target="about:blank" TargetMode="External"/><Relationship Id="rId7" Type="http://schemas.openxmlformats.org/officeDocument/2006/relationships/hyperlink" Target="https://hcpf.colorado.gov/long-term-services-supports-benefits-services-glossary#massage" TargetMode="External"/><Relationship Id="rId8" Type="http://schemas.openxmlformats.org/officeDocument/2006/relationships/hyperlink" Target="https://hcpf.colorado.gov/long-term-services-supports-benefits-services-glossary#CDAS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s://hcpf.colorado.gov/developmental-disabilities-waiver-dd" TargetMode="External"/><Relationship Id="rId4" Type="http://schemas.openxmlformats.org/officeDocument/2006/relationships/hyperlink" Target="https://hcpf.colorado.gov/supported-living-services-waiver-sl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hyperlink" Target="https://hcpf.colorado.gov/elderly-blind-disabled-waiver-ebd" TargetMode="External"/><Relationship Id="rId4" Type="http://schemas.openxmlformats.org/officeDocument/2006/relationships/hyperlink" Target="https://hcpf.colorado.gov/brain-injury-waiver-bi" TargetMode="External"/><Relationship Id="rId9" Type="http://schemas.openxmlformats.org/officeDocument/2006/relationships/image" Target="../media/image4.png"/><Relationship Id="rId5" Type="http://schemas.openxmlformats.org/officeDocument/2006/relationships/hyperlink" Target="https://hcpf.colorado.gov/community-mental-health-supports-waiver-cmhs" TargetMode="External"/><Relationship Id="rId6" Type="http://schemas.openxmlformats.org/officeDocument/2006/relationships/hyperlink" Target="https://hcpf.colorado.gov/developmental-disabilities-waiver-dd" TargetMode="External"/><Relationship Id="rId7" Type="http://schemas.openxmlformats.org/officeDocument/2006/relationships/hyperlink" Target="https://hcpf.colorado.gov/supported-living-services-waiver-sls" TargetMode="External"/><Relationship Id="rId8" Type="http://schemas.openxmlformats.org/officeDocument/2006/relationships/hyperlink" Target="http://www.familyvoicesco.or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s://www.healthfirstcolorado.com/benefits-services/" TargetMode="External"/><Relationship Id="rId4" Type="http://schemas.openxmlformats.org/officeDocument/2006/relationships/hyperlink" Target="https://hcpf.colorado.gov/developmental-disabilities-waiver-dd"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hyperlink" Target="https://www.ssa.gov/OACT/COLA/SSI.html" TargetMode="External"/><Relationship Id="rId4" Type="http://schemas.openxmlformats.org/officeDocument/2006/relationships/hyperlink" Target="https://hcpf.colorado.gov/medicaid-buy-program-working-adults-disabilities" TargetMode="External"/><Relationship Id="rId5" Type="http://schemas.openxmlformats.org/officeDocument/2006/relationships/hyperlink" Target="https://hcpf.colorado.gov/developmental-disabilities-waiver-dd" TargetMode="External"/></Relationships>
</file>

<file path=ppt/slides/_rels/slide18.xml.rels><?xml version="1.0" encoding="UTF-8" standalone="yes"?><Relationships xmlns="http://schemas.openxmlformats.org/package/2006/relationships"><Relationship Id="rId11" Type="http://schemas.openxmlformats.org/officeDocument/2006/relationships/hyperlink" Target="about:blank" TargetMode="External"/><Relationship Id="rId10" Type="http://schemas.openxmlformats.org/officeDocument/2006/relationships/hyperlink" Target="about:blank" TargetMode="External"/><Relationship Id="rId13" Type="http://schemas.openxmlformats.org/officeDocument/2006/relationships/hyperlink" Target="https://hcpf.colorado.gov/long-term-services-supports-benefits-services-glossary#Transition_setup" TargetMode="External"/><Relationship Id="rId12" Type="http://schemas.openxmlformats.org/officeDocument/2006/relationships/hyperlink" Target="about:blank" TargetMode="External"/><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about:blank" TargetMode="External"/><Relationship Id="rId4" Type="http://schemas.openxmlformats.org/officeDocument/2006/relationships/hyperlink" Target="about:blank" TargetMode="External"/><Relationship Id="rId9" Type="http://schemas.openxmlformats.org/officeDocument/2006/relationships/hyperlink" Target="https://hcpf.colorado.gov/long-term-services-supports-benefits-services-glossary#Pre-Vocational" TargetMode="External"/><Relationship Id="rId15" Type="http://schemas.openxmlformats.org/officeDocument/2006/relationships/hyperlink" Target="https://hcpf.colorado.gov/developmental-disabilities-waiver-dd" TargetMode="External"/><Relationship Id="rId14" Type="http://schemas.openxmlformats.org/officeDocument/2006/relationships/hyperlink" Target="about:blank" TargetMode="External"/><Relationship Id="rId5" Type="http://schemas.openxmlformats.org/officeDocument/2006/relationships/hyperlink" Target="https://hcpf.colorado.gov/hcbs-dental-services" TargetMode="External"/><Relationship Id="rId6" Type="http://schemas.openxmlformats.org/officeDocument/2006/relationships/hyperlink" Target="https://hcpf.colorado.gov/long-term-services-supports-benefits-services-glossary#Meals" TargetMode="External"/><Relationship Id="rId7" Type="http://schemas.openxmlformats.org/officeDocument/2006/relationships/hyperlink" Target="https://hcpf.colorado.gov/nmt" TargetMode="External"/><Relationship Id="rId8" Type="http://schemas.openxmlformats.org/officeDocument/2006/relationships/hyperlink" Target="about:blank"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s://hcpf.colorado.gov/supported-living-services-waiver-sls" TargetMode="External"/><Relationship Id="rId4" Type="http://schemas.openxmlformats.org/officeDocument/2006/relationships/hyperlink" Target="https://hcpf.colorado.gov/community-centered-boards" TargetMode="External"/><Relationship Id="rId5" Type="http://schemas.openxmlformats.org/officeDocument/2006/relationships/hyperlink" Target="https://www.ssa.gov/OACT/COLA/SSI.html" TargetMode="External"/><Relationship Id="rId6" Type="http://schemas.openxmlformats.org/officeDocument/2006/relationships/hyperlink" Target="https://hcpf.colorado.gov/medicaid-buy-program-working-adults-disabiliti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familyvoicesco.org/" TargetMode="Externa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20" Type="http://schemas.openxmlformats.org/officeDocument/2006/relationships/hyperlink" Target="https://hcpf.colorado.gov/long-term-services-supports-benefits-services-glossary#pers" TargetMode="External"/><Relationship Id="rId22" Type="http://schemas.openxmlformats.org/officeDocument/2006/relationships/hyperlink" Target="about:blank" TargetMode="External"/><Relationship Id="rId21" Type="http://schemas.openxmlformats.org/officeDocument/2006/relationships/hyperlink" Target="https://hcpf.colorado.gov/long-term-services-supports-benefits-services-glossary#Pre-Vocational" TargetMode="External"/><Relationship Id="rId24" Type="http://schemas.openxmlformats.org/officeDocument/2006/relationships/hyperlink" Target="about:blank" TargetMode="External"/><Relationship Id="rId23" Type="http://schemas.openxmlformats.org/officeDocument/2006/relationships/hyperlink" Target="about:blank" TargetMode="External"/><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https://hcpf.colorado.gov/supported-living-services-waiver-sls" TargetMode="External"/><Relationship Id="rId4" Type="http://schemas.openxmlformats.org/officeDocument/2006/relationships/hyperlink" Target="about:blank" TargetMode="External"/><Relationship Id="rId9" Type="http://schemas.openxmlformats.org/officeDocument/2006/relationships/hyperlink" Target="about:blank" TargetMode="External"/><Relationship Id="rId26" Type="http://schemas.openxmlformats.org/officeDocument/2006/relationships/hyperlink" Target="https://hcpf.colorado.gov/long-term-services-supports-benefits-services-glossary#Transition_setup" TargetMode="External"/><Relationship Id="rId25" Type="http://schemas.openxmlformats.org/officeDocument/2006/relationships/hyperlink" Target="about:blank" TargetMode="External"/><Relationship Id="rId28" Type="http://schemas.openxmlformats.org/officeDocument/2006/relationships/hyperlink" Target="about:blank" TargetMode="External"/><Relationship Id="rId27" Type="http://schemas.openxmlformats.org/officeDocument/2006/relationships/hyperlink" Target="https://hcpf.colorado.gov/long-term-services-supports-benefits-services-glossary#Vehicle" TargetMode="External"/><Relationship Id="rId5" Type="http://schemas.openxmlformats.org/officeDocument/2006/relationships/hyperlink" Target="about:blank" TargetMode="External"/><Relationship Id="rId6" Type="http://schemas.openxmlformats.org/officeDocument/2006/relationships/hyperlink" Target="https://hcpf.colorado.gov/long-term-services-supports-benefits-services-glossary#CDASS" TargetMode="External"/><Relationship Id="rId7" Type="http://schemas.openxmlformats.org/officeDocument/2006/relationships/hyperlink" Target="about:blank" TargetMode="External"/><Relationship Id="rId8" Type="http://schemas.openxmlformats.org/officeDocument/2006/relationships/hyperlink" Target="https://hcpf.colorado.gov/hcbs-dental-services" TargetMode="External"/><Relationship Id="rId11" Type="http://schemas.openxmlformats.org/officeDocument/2006/relationships/hyperlink" Target="about:blank" TargetMode="External"/><Relationship Id="rId10" Type="http://schemas.openxmlformats.org/officeDocument/2006/relationships/hyperlink" Target="https://hcpf.colorado.gov/long-term-services-supports-benefits-services-glossary#Meals" TargetMode="External"/><Relationship Id="rId13" Type="http://schemas.openxmlformats.org/officeDocument/2006/relationships/hyperlink" Target="https://hcpf.colorado.gov/long-term-services-supports-benefits-services-glossary#Remote" TargetMode="External"/><Relationship Id="rId12" Type="http://schemas.openxmlformats.org/officeDocument/2006/relationships/hyperlink" Target="https://hcpf.colorado.gov/long-term-services-supports-benefits-services-glossary#homemaker" TargetMode="External"/><Relationship Id="rId15" Type="http://schemas.openxmlformats.org/officeDocument/2006/relationships/hyperlink" Target="https://hcpf.colorado.gov/long-term-services-supports-benefits-services-glossary#mentor" TargetMode="External"/><Relationship Id="rId14" Type="http://schemas.openxmlformats.org/officeDocument/2006/relationships/hyperlink" Target="https://hcpf.colorado.gov/long-term-services-supports-benefits-services-glossary#Life_skills" TargetMode="External"/><Relationship Id="rId17" Type="http://schemas.openxmlformats.org/officeDocument/2006/relationships/hyperlink" Target="about:blank" TargetMode="External"/><Relationship Id="rId16" Type="http://schemas.openxmlformats.org/officeDocument/2006/relationships/hyperlink" Target="https://hcpf.colorado.gov/nmt" TargetMode="External"/><Relationship Id="rId19" Type="http://schemas.openxmlformats.org/officeDocument/2006/relationships/hyperlink" Target="https://hcpf.colorado.gov/long-term-services-supports-benefits-services-glossary#Remote" TargetMode="External"/><Relationship Id="rId18" Type="http://schemas.openxmlformats.org/officeDocument/2006/relationships/hyperlink" Target="about:blan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https://www.ssa.gov/disability/professionals/bluebook/" TargetMode="External"/><Relationship Id="rId4" Type="http://schemas.openxmlformats.org/officeDocument/2006/relationships/hyperlink" Target="https://hcpf.colorado.gov/how-to-apply" TargetMode="External"/><Relationship Id="rId9" Type="http://schemas.openxmlformats.org/officeDocument/2006/relationships/hyperlink" Target="https://hcpf.colorado.gov/buy-in-program-working-adults-disabilities" TargetMode="External"/><Relationship Id="rId5" Type="http://schemas.openxmlformats.org/officeDocument/2006/relationships/hyperlink" Target="https://hcpf.colorado.gov/how-to-apply#by-mail" TargetMode="External"/><Relationship Id="rId6" Type="http://schemas.openxmlformats.org/officeDocument/2006/relationships/hyperlink" Target="https://hcpf.colorado.gov/how-to-apply#by-mail" TargetMode="External"/><Relationship Id="rId7" Type="http://schemas.openxmlformats.org/officeDocument/2006/relationships/hyperlink" Target="https://www.ssa.gov/disability/professionals/bluebook/" TargetMode="External"/><Relationship Id="rId8" Type="http://schemas.openxmlformats.org/officeDocument/2006/relationships/hyperlink" Target="https://hcpf.colorado.gov/buy-in-program-working-adults-disabilitie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hyperlink" Target="http://www.familyvoicesco.org" TargetMode="External"/><Relationship Id="rId4" Type="http://schemas.openxmlformats.org/officeDocument/2006/relationships/hyperlink" Target="https://hcpf.colorado.gov/consumer-directed-attendant-support-services" TargetMode="External"/><Relationship Id="rId5" Type="http://schemas.openxmlformats.org/officeDocument/2006/relationships/hyperlink" Target="https://hcpf.colorado.gov/early-and-periodic-screening-diagnostic-and-treatment-epsd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hyperlink" Target="http://www.familyvoicesco.org" TargetMode="External"/><Relationship Id="rId4" Type="http://schemas.openxmlformats.org/officeDocument/2006/relationships/hyperlink" Target="https://hcpf.colorado.gov/sites/hcpf/files/HCBS%20Adult%20Waiver%20and%20PACE%20Comparison%20Chart-April-2023.pdf" TargetMode="External"/><Relationship Id="rId5" Type="http://schemas.openxmlformats.org/officeDocument/2006/relationships/hyperlink" Target="https://hcpf.colorado.gov/sites/hcpf/files/HCBS%20Adult%20Waiver%20and%20PACE%20Comparison%20Chart-April-2023.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6.jpg"/><Relationship Id="rId4" Type="http://schemas.openxmlformats.org/officeDocument/2006/relationships/hyperlink" Target="https://www.picpedia.org/highway-signs/a/attention.html" TargetMode="External"/><Relationship Id="rId5" Type="http://schemas.openxmlformats.org/officeDocument/2006/relationships/hyperlink" Target="https://creativecommons.org/licenses/by-sa/3.0/"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hyperlink" Target="https://hcpf.colorado.gov/sites/hcpf/files/Pediatric%20Assessment%20Tool.pdf" TargetMode="External"/><Relationship Id="rId4" Type="http://schemas.openxmlformats.org/officeDocument/2006/relationships/hyperlink" Target="http://www.familyvoicesco.or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hyperlink" Target="http://www.familyvoicesco.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familyvoicesco.or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hyperlink" Target="http://www.familyvoicesco.or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hyperlink" Target="https://www.ssa.gov/ssi/text-income-ussi.htm" TargetMode="External"/><Relationship Id="rId4" Type="http://schemas.openxmlformats.org/officeDocument/2006/relationships/hyperlink" Target="https://www.ssa.gov/ssi/text-resources-ussi.htm" TargetMode="External"/><Relationship Id="rId5" Type="http://schemas.openxmlformats.org/officeDocument/2006/relationships/hyperlink" Target="https://www.ssa.gov/ssi/" TargetMode="External"/><Relationship Id="rId6" Type="http://schemas.openxmlformats.org/officeDocument/2006/relationships/hyperlink" Target="https://www.ssa.gov/benefits/disability/apply-child.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hyperlink" Target="http://www.familyvoicesco.org" TargetMode="External"/><Relationship Id="rId4" Type="http://schemas.openxmlformats.org/officeDocument/2006/relationships/hyperlink" Target="https://dvr.colorado.gov/youth-transition-services/youth"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hyperlink" Target="http://www.familyvoicesco.org" TargetMode="External"/><Relationship Id="rId4" Type="http://schemas.openxmlformats.org/officeDocument/2006/relationships/hyperlink" Target="https://www.abilityconnectioncolorado.org/guardianshipallianceofcolorado/guardian-training-classe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8.png"/><Relationship Id="rId4" Type="http://schemas.openxmlformats.org/officeDocument/2006/relationships/hyperlink" Target="https://pngimg.com/download/50777" TargetMode="External"/><Relationship Id="rId5" Type="http://schemas.openxmlformats.org/officeDocument/2006/relationships/hyperlink" Target="https://creativecommons.org/licenses/by-nc/3.0/"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hyperlink" Target="http://www.familyvoicesco.or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hyperlink" Target="https://www.ssa.gov/disability/professionals/bluebook/AdultListings.htm" TargetMode="External"/><Relationship Id="rId4" Type="http://schemas.openxmlformats.org/officeDocument/2006/relationships/hyperlink" Target="https://dvr.colorado.gov/youth-transition-services/youth" TargetMode="External"/><Relationship Id="rId5" Type="http://schemas.openxmlformats.org/officeDocument/2006/relationships/hyperlink" Target="https://hcpf.colorado.gov/" TargetMode="External"/><Relationship Id="rId6" Type="http://schemas.openxmlformats.org/officeDocument/2006/relationships/hyperlink" Target="https://hcpf.colorado.gov/community-centered-boards" TargetMode="External"/><Relationship Id="rId7" Type="http://schemas.openxmlformats.org/officeDocument/2006/relationships/hyperlink" Target="http://www.familyvoicesco.org"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9.xml"/><Relationship Id="rId3" Type="http://schemas.openxmlformats.org/officeDocument/2006/relationships/hyperlink" Target="mailto:megan@familyvoicesco.org" TargetMode="External"/><Relationship Id="rId4" Type="http://schemas.openxmlformats.org/officeDocument/2006/relationships/hyperlink" Target="mailto:gaby@familyvoicesco.org" TargetMode="External"/><Relationship Id="rId5" Type="http://schemas.openxmlformats.org/officeDocument/2006/relationships/hyperlink" Target="mailto:gina@familyvoicesco.org" TargetMode="External"/><Relationship Id="rId6" Type="http://schemas.openxmlformats.org/officeDocument/2006/relationships/hyperlink" Target="mailto:christy@familyvoicesco.org" TargetMode="External"/><Relationship Id="rId7" Type="http://schemas.openxmlformats.org/officeDocument/2006/relationships/hyperlink" Target="mailto:chris@familyvoicesco.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hcpf.colorado.gov/elderly-blind-disabled-waiver-ebd" TargetMode="External"/><Relationship Id="rId4" Type="http://schemas.openxmlformats.org/officeDocument/2006/relationships/hyperlink" Target="https://hcpf.colorado.gov/brain-injury-waiver-bi" TargetMode="External"/><Relationship Id="rId9" Type="http://schemas.openxmlformats.org/officeDocument/2006/relationships/hyperlink" Target="http://www.familyvoicesco.org" TargetMode="External"/><Relationship Id="rId5" Type="http://schemas.openxmlformats.org/officeDocument/2006/relationships/hyperlink" Target="https://hcpf.colorado.gov/community-mental-health-supports-waiver-cmhs" TargetMode="External"/><Relationship Id="rId6" Type="http://schemas.openxmlformats.org/officeDocument/2006/relationships/hyperlink" Target="https://hcpf.colorado.gov/complementary-integrative-health-waiver-cih" TargetMode="External"/><Relationship Id="rId7" Type="http://schemas.openxmlformats.org/officeDocument/2006/relationships/hyperlink" Target="https://hcpf.colorado.gov/developmental-disabilities-waiver-dd" TargetMode="External"/><Relationship Id="rId8" Type="http://schemas.openxmlformats.org/officeDocument/2006/relationships/hyperlink" Target="https://hcpf.colorado.gov/supported-living-services-waiver-sl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hcpf.colorado.gov/elderly-blind-disabled-waiver-ebd" TargetMode="External"/><Relationship Id="rId4" Type="http://schemas.openxmlformats.org/officeDocument/2006/relationships/hyperlink" Target="https://hcpf.colorado.gov/brain-injury-waiver-bi" TargetMode="External"/><Relationship Id="rId5" Type="http://schemas.openxmlformats.org/officeDocument/2006/relationships/hyperlink" Target="https://hcpf.colorado.gov/community-mental-health-supports-waiver-cmhs" TargetMode="External"/><Relationship Id="rId6" Type="http://schemas.openxmlformats.org/officeDocument/2006/relationships/hyperlink" Target="http://www.familyvoicesco.org" TargetMode="External"/><Relationship Id="rId7"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hcpf.colorado.gov/elderly-blind-disabled-waiver-ebd" TargetMode="External"/><Relationship Id="rId4" Type="http://schemas.openxmlformats.org/officeDocument/2006/relationships/hyperlink" Target="https://www.ssa.gov/OACT/COLA/SSI.html" TargetMode="External"/><Relationship Id="rId5" Type="http://schemas.openxmlformats.org/officeDocument/2006/relationships/hyperlink" Target="https://hcpf.colorado.gov/medicaid-buy-program-working-adults-disabilities" TargetMode="External"/><Relationship Id="rId6" Type="http://schemas.openxmlformats.org/officeDocument/2006/relationships/hyperlink" Target="https://hcpf.colorado.gov/elderly-blind-disabled-waiver-ebd" TargetMode="External"/></Relationships>
</file>

<file path=ppt/slides/_rels/slide7.xml.rels><?xml version="1.0" encoding="UTF-8" standalone="yes"?><Relationships xmlns="http://schemas.openxmlformats.org/package/2006/relationships"><Relationship Id="rId20" Type="http://schemas.openxmlformats.org/officeDocument/2006/relationships/hyperlink" Target="https://hcpf.colorado.gov/long-term-services-supports-benefits-services-glossary#Transition_setup" TargetMode="External"/><Relationship Id="rId11" Type="http://schemas.openxmlformats.org/officeDocument/2006/relationships/hyperlink" Target="https://hcpf.colorado.gov/in-home-support-services" TargetMode="External"/><Relationship Id="rId10" Type="http://schemas.openxmlformats.org/officeDocument/2006/relationships/hyperlink" Target="https://hcpf.colorado.gov/long-term-services-supports-benefits-services-glossary#Remote" TargetMode="External"/><Relationship Id="rId13" Type="http://schemas.openxmlformats.org/officeDocument/2006/relationships/hyperlink" Target="https://hcpf.colorado.gov/long-term-services-supports-benefits-services-glossary#Med" TargetMode="External"/><Relationship Id="rId12" Type="http://schemas.openxmlformats.org/officeDocument/2006/relationships/hyperlink" Target="https://hcpf.colorado.gov/long-term-services-supports-benefits-services-glossary#Life_Skills" TargetMode="External"/><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hcpf.colorado.gov/colorado-medicaid-benefits-services-overview" TargetMode="External"/><Relationship Id="rId4" Type="http://schemas.openxmlformats.org/officeDocument/2006/relationships/hyperlink" Target="about:blank" TargetMode="External"/><Relationship Id="rId9" Type="http://schemas.openxmlformats.org/officeDocument/2006/relationships/hyperlink" Target="https://hcpf.colorado.gov/long-term-services-supports-benefits-services-glossary#homemaker" TargetMode="External"/><Relationship Id="rId15" Type="http://schemas.openxmlformats.org/officeDocument/2006/relationships/hyperlink" Target="about:blank" TargetMode="External"/><Relationship Id="rId14" Type="http://schemas.openxmlformats.org/officeDocument/2006/relationships/hyperlink" Target="about:blank" TargetMode="External"/><Relationship Id="rId17" Type="http://schemas.openxmlformats.org/officeDocument/2006/relationships/hyperlink" Target="https://hcpf.colorado.gov/long-term-services-supports-benefits-services-glossary#Remote" TargetMode="External"/><Relationship Id="rId16" Type="http://schemas.openxmlformats.org/officeDocument/2006/relationships/hyperlink" Target="about:blank" TargetMode="External"/><Relationship Id="rId5" Type="http://schemas.openxmlformats.org/officeDocument/2006/relationships/hyperlink" Target="https://hcpf.colorado.gov/long-term-services-supports-benefits-services-glossary#acf" TargetMode="External"/><Relationship Id="rId19" Type="http://schemas.openxmlformats.org/officeDocument/2006/relationships/hyperlink" Target="https://hcpf.colorado.gov/long-term-services-supports-benefits-services-glossary#Respite_Care" TargetMode="External"/><Relationship Id="rId6" Type="http://schemas.openxmlformats.org/officeDocument/2006/relationships/hyperlink" Target="https://hcpf.colorado.gov/consumer-directed-attendant-support-services" TargetMode="External"/><Relationship Id="rId18" Type="http://schemas.openxmlformats.org/officeDocument/2006/relationships/hyperlink" Target="https://hcpf.colorado.gov/long-term-services-supports-benefits-services-glossary#pers" TargetMode="External"/><Relationship Id="rId7" Type="http://schemas.openxmlformats.org/officeDocument/2006/relationships/hyperlink" Target="https://hcpf.colorado.gov/long-term-services-supports-benefits-services-glossary#Meals" TargetMode="External"/><Relationship Id="rId8" Type="http://schemas.openxmlformats.org/officeDocument/2006/relationships/hyperlink" Target="about:blank"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hcpf.colorado.gov/single-entry-point-agencies" TargetMode="External"/><Relationship Id="rId4" Type="http://schemas.openxmlformats.org/officeDocument/2006/relationships/hyperlink" Target="https://www.ssa.gov/OACT/COLA/SSI.html" TargetMode="External"/><Relationship Id="rId5" Type="http://schemas.openxmlformats.org/officeDocument/2006/relationships/hyperlink" Target="https://hcpf.colorado.gov/medicaid-buy-program-working-adults-disabilities" TargetMode="External"/><Relationship Id="rId6" Type="http://schemas.openxmlformats.org/officeDocument/2006/relationships/hyperlink" Target="https://hcpf.colorado.gov/brain-injury-waiver-bi" TargetMode="External"/></Relationships>
</file>

<file path=ppt/slides/_rels/slide9.xml.rels><?xml version="1.0" encoding="UTF-8" standalone="yes"?><Relationships xmlns="http://schemas.openxmlformats.org/package/2006/relationships"><Relationship Id="rId20" Type="http://schemas.openxmlformats.org/officeDocument/2006/relationships/hyperlink" Target="about:blank" TargetMode="External"/><Relationship Id="rId11" Type="http://schemas.openxmlformats.org/officeDocument/2006/relationships/hyperlink" Target="https://hcpf.colorado.gov/long-term-services-supports-benefits-services-glossary#Med" TargetMode="External"/><Relationship Id="rId22" Type="http://schemas.openxmlformats.org/officeDocument/2006/relationships/hyperlink" Target="https://hcpf.colorado.gov/long-term-services-supports-benefits-services-glossary#Transition_Setup" TargetMode="External"/><Relationship Id="rId10" Type="http://schemas.openxmlformats.org/officeDocument/2006/relationships/hyperlink" Target="https://hcpf.colorado.gov/long-term-services-supports-benefits-services-glossary#ilst" TargetMode="External"/><Relationship Id="rId21" Type="http://schemas.openxmlformats.org/officeDocument/2006/relationships/hyperlink" Target="https://hcpf.colorado.gov/long-term-services-supports-benefits-services-glossary#SLP" TargetMode="External"/><Relationship Id="rId13" Type="http://schemas.openxmlformats.org/officeDocument/2006/relationships/hyperlink" Target="about:blank" TargetMode="External"/><Relationship Id="rId12" Type="http://schemas.openxmlformats.org/officeDocument/2006/relationships/hyperlink" Target="https://hcpf.colorado.gov/long-term-services-supports-benefits-services-glossary#Mental_Health" TargetMode="External"/><Relationship Id="rId23" Type="http://schemas.openxmlformats.org/officeDocument/2006/relationships/hyperlink" Target="https://hcpf.colorado.gov/long-term-services-supports-benefits-services-glossary#TLP" TargetMode="External"/><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about:blank" TargetMode="External"/><Relationship Id="rId4" Type="http://schemas.openxmlformats.org/officeDocument/2006/relationships/hyperlink" Target="https://hcpf.colorado.gov/long-term-services-supports-benefits-services-glossary#Assist" TargetMode="External"/><Relationship Id="rId9" Type="http://schemas.openxmlformats.org/officeDocument/2006/relationships/hyperlink" Target="https://hcpf.colorado.gov/home-modification-benefit" TargetMode="External"/><Relationship Id="rId15" Type="http://schemas.openxmlformats.org/officeDocument/2006/relationships/hyperlink" Target="https://hcpf.colorado.gov/long-term-services-supports-benefits-services-glossary#Personal_Care" TargetMode="External"/><Relationship Id="rId14" Type="http://schemas.openxmlformats.org/officeDocument/2006/relationships/hyperlink" Target="about:blank" TargetMode="External"/><Relationship Id="rId17" Type="http://schemas.openxmlformats.org/officeDocument/2006/relationships/hyperlink" Target="https://hcpf.colorado.gov/long-term-services-supports-benefits-services-glossary#pers" TargetMode="External"/><Relationship Id="rId16" Type="http://schemas.openxmlformats.org/officeDocument/2006/relationships/hyperlink" Target="https://hcpf.colorado.gov/long-term-services-supports-benefits-services-glossary#Remote" TargetMode="External"/><Relationship Id="rId5" Type="http://schemas.openxmlformats.org/officeDocument/2006/relationships/hyperlink" Target="https://hcpf.colorado.gov/long-term-services-supports-benefits-services-glossary#behavioral_mgmt" TargetMode="External"/><Relationship Id="rId19" Type="http://schemas.openxmlformats.org/officeDocument/2006/relationships/hyperlink" Target="https://hcpf.colorado.gov/long-term-services-supports-benefits-services-glossary#SpecMed" TargetMode="External"/><Relationship Id="rId6" Type="http://schemas.openxmlformats.org/officeDocument/2006/relationships/hyperlink" Target="https://hcpf.colorado.gov/consumer-directed-attendant-support-services" TargetMode="External"/><Relationship Id="rId18" Type="http://schemas.openxmlformats.org/officeDocument/2006/relationships/hyperlink" Target="https://hcpf.colorado.gov/long-term-services-supports-benefits-services-glossary#Respite_Care" TargetMode="External"/><Relationship Id="rId7" Type="http://schemas.openxmlformats.org/officeDocument/2006/relationships/hyperlink" Target="https://hcpf.colorado.gov/long-term-services-supports-benefits-services-glossary#Day_Treatment" TargetMode="External"/><Relationship Id="rId8" Type="http://schemas.openxmlformats.org/officeDocument/2006/relationships/hyperlink" Target="https://hcpf.colorado.gov/long-term-services-supports-benefits-services-glossary#Meal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
          <p:cNvSpPr txBox="1"/>
          <p:nvPr>
            <p:ph type="ctrTitle"/>
          </p:nvPr>
        </p:nvSpPr>
        <p:spPr>
          <a:xfrm>
            <a:off x="3488100" y="3752109"/>
            <a:ext cx="5655900" cy="27948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solidFill>
                  <a:schemeClr val="lt1"/>
                </a:solidFill>
              </a:rPr>
              <a:t>Who Does What?</a:t>
            </a:r>
            <a:endParaRPr>
              <a:solidFill>
                <a:schemeClr val="lt1"/>
              </a:solidFill>
            </a:endParaRPr>
          </a:p>
        </p:txBody>
      </p:sp>
      <p:pic>
        <p:nvPicPr>
          <p:cNvPr id="71" name="Google Shape;71;p1"/>
          <p:cNvPicPr preferRelativeResize="0"/>
          <p:nvPr/>
        </p:nvPicPr>
        <p:blipFill rotWithShape="1">
          <a:blip r:embed="rId3">
            <a:alphaModFix/>
          </a:blip>
          <a:srcRect b="0" l="0" r="0" t="0"/>
          <a:stretch/>
        </p:blipFill>
        <p:spPr>
          <a:xfrm>
            <a:off x="195350" y="326350"/>
            <a:ext cx="8753300" cy="1914776"/>
          </a:xfrm>
          <a:prstGeom prst="rect">
            <a:avLst/>
          </a:prstGeom>
          <a:noFill/>
          <a:ln>
            <a:noFill/>
          </a:ln>
        </p:spPr>
      </p:pic>
      <p:sp>
        <p:nvSpPr>
          <p:cNvPr id="72" name="Google Shape;72;p1"/>
          <p:cNvSpPr txBox="1"/>
          <p:nvPr/>
        </p:nvSpPr>
        <p:spPr>
          <a:xfrm>
            <a:off x="-1" y="6339175"/>
            <a:ext cx="9047747" cy="415468"/>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sng" cap="none" strike="noStrike">
                <a:solidFill>
                  <a:schemeClr val="lt1"/>
                </a:solidFill>
                <a:latin typeface="Roboto"/>
                <a:ea typeface="Roboto"/>
                <a:cs typeface="Roboto"/>
                <a:sym typeface="Roboto"/>
                <a:hlinkClick r:id="rId4">
                  <a:extLst>
                    <a:ext uri="{A12FA001-AC4F-418D-AE19-62706E023703}">
                      <ahyp:hlinkClr val="tx"/>
                    </a:ext>
                  </a:extLst>
                </a:hlinkClick>
              </a:rPr>
              <a:t>www.familyvoicesco.org</a:t>
            </a:r>
            <a:r>
              <a:rPr b="0" i="0" lang="en-US" sz="1500" u="none" cap="none" strike="noStrike">
                <a:solidFill>
                  <a:schemeClr val="lt1"/>
                </a:solidFill>
                <a:latin typeface="Roboto"/>
                <a:ea typeface="Roboto"/>
                <a:cs typeface="Roboto"/>
                <a:sym typeface="Roboto"/>
              </a:rPr>
              <a:t>		(303) 877-1747	          	info@familyvoicesco.org</a:t>
            </a:r>
            <a:endParaRPr b="0" i="0" sz="1500" u="none" cap="none" strike="noStrike">
              <a:solidFill>
                <a:schemeClr val="lt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8"/>
          <p:cNvSpPr txBox="1"/>
          <p:nvPr>
            <p:ph type="title"/>
          </p:nvPr>
        </p:nvSpPr>
        <p:spPr>
          <a:xfrm>
            <a:off x="311725" y="667900"/>
            <a:ext cx="8520600" cy="8316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None/>
            </a:pPr>
            <a:r>
              <a:rPr lang="en-US" sz="3600"/>
              <a:t>Medical Waiver-</a:t>
            </a:r>
            <a:r>
              <a:rPr b="1" lang="en-US" sz="3600">
                <a:latin typeface="Arial"/>
                <a:ea typeface="Arial"/>
                <a:cs typeface="Arial"/>
                <a:sym typeface="Arial"/>
              </a:rPr>
              <a:t>Mental Health</a:t>
            </a:r>
            <a:endParaRPr sz="3600"/>
          </a:p>
        </p:txBody>
      </p:sp>
      <p:sp>
        <p:nvSpPr>
          <p:cNvPr id="135" name="Google Shape;135;p18"/>
          <p:cNvSpPr txBox="1"/>
          <p:nvPr>
            <p:ph idx="1" type="body"/>
          </p:nvPr>
        </p:nvSpPr>
        <p:spPr>
          <a:xfrm>
            <a:off x="311700" y="1868537"/>
            <a:ext cx="3999900" cy="4101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2600"/>
              <a:buNone/>
            </a:pPr>
            <a:r>
              <a:t/>
            </a:r>
            <a:endParaRPr sz="1600">
              <a:latin typeface="Arial"/>
              <a:ea typeface="Arial"/>
              <a:cs typeface="Arial"/>
              <a:sym typeface="Arial"/>
            </a:endParaRPr>
          </a:p>
          <a:p>
            <a:pPr indent="-177800" lvl="0" marL="342900" rtl="0" algn="l">
              <a:lnSpc>
                <a:spcPct val="115000"/>
              </a:lnSpc>
              <a:spcBef>
                <a:spcPts val="0"/>
              </a:spcBef>
              <a:spcAft>
                <a:spcPts val="0"/>
              </a:spcAft>
              <a:buClr>
                <a:schemeClr val="dk1"/>
              </a:buClr>
              <a:buSzPts val="2600"/>
              <a:buFont typeface="Arial"/>
              <a:buNone/>
            </a:pPr>
            <a:r>
              <a:t/>
            </a:r>
            <a:endParaRPr b="1" sz="1600"/>
          </a:p>
          <a:p>
            <a:pPr indent="0" lvl="0" marL="0" rtl="0" algn="l">
              <a:lnSpc>
                <a:spcPct val="115000"/>
              </a:lnSpc>
              <a:spcBef>
                <a:spcPts val="0"/>
              </a:spcBef>
              <a:spcAft>
                <a:spcPts val="0"/>
              </a:spcAft>
              <a:buClr>
                <a:schemeClr val="dk1"/>
              </a:buClr>
              <a:buSzPts val="2600"/>
              <a:buNone/>
            </a:pPr>
            <a:br>
              <a:rPr lang="en-US" sz="1600"/>
            </a:br>
            <a:endParaRPr sz="1600"/>
          </a:p>
        </p:txBody>
      </p:sp>
      <p:sp>
        <p:nvSpPr>
          <p:cNvPr id="136" name="Google Shape;136;p18"/>
          <p:cNvSpPr txBox="1"/>
          <p:nvPr>
            <p:ph idx="2" type="body"/>
          </p:nvPr>
        </p:nvSpPr>
        <p:spPr>
          <a:xfrm>
            <a:off x="159026" y="1749287"/>
            <a:ext cx="8673300" cy="4359900"/>
          </a:xfrm>
          <a:prstGeom prst="rect">
            <a:avLst/>
          </a:prstGeom>
          <a:noFill/>
          <a:ln>
            <a:noFill/>
          </a:ln>
        </p:spPr>
        <p:txBody>
          <a:bodyPr anchorCtr="0" anchor="t" bIns="91425" lIns="91425" spcFirstLastPara="1" rIns="91425" wrap="square" tIns="91425">
            <a:normAutofit fontScale="85000" lnSpcReduction="20000"/>
          </a:bodyPr>
          <a:lstStyle/>
          <a:p>
            <a:pPr indent="0" lvl="0" marL="146050" rtl="0" algn="ctr">
              <a:lnSpc>
                <a:spcPct val="115000"/>
              </a:lnSpc>
              <a:spcBef>
                <a:spcPts val="0"/>
              </a:spcBef>
              <a:spcAft>
                <a:spcPts val="0"/>
              </a:spcAft>
              <a:buSzPct val="95588"/>
              <a:buNone/>
            </a:pPr>
            <a:r>
              <a:rPr b="1" i="0" lang="en-US" sz="1600" u="none" strike="noStrike">
                <a:solidFill>
                  <a:srgbClr val="000000"/>
                </a:solidFill>
                <a:latin typeface="Arial"/>
                <a:ea typeface="Arial"/>
                <a:cs typeface="Arial"/>
                <a:sym typeface="Arial"/>
              </a:rPr>
              <a:t>Who Qualifies?</a:t>
            </a:r>
            <a:endParaRPr/>
          </a:p>
          <a:p>
            <a:pPr indent="0" lvl="0" marL="146050" rtl="0" algn="ctr">
              <a:lnSpc>
                <a:spcPct val="115000"/>
              </a:lnSpc>
              <a:spcBef>
                <a:spcPts val="0"/>
              </a:spcBef>
              <a:spcAft>
                <a:spcPts val="0"/>
              </a:spcAft>
              <a:buSzPct val="117646"/>
              <a:buNone/>
            </a:pPr>
            <a:r>
              <a:rPr b="0" i="0" lang="en-US" u="none" strike="noStrike">
                <a:solidFill>
                  <a:srgbClr val="000000"/>
                </a:solidFill>
                <a:latin typeface="Trebuchet MS"/>
                <a:ea typeface="Trebuchet MS"/>
                <a:cs typeface="Trebuchet MS"/>
                <a:sym typeface="Trebuchet MS"/>
              </a:rPr>
              <a:t>You must meet the following financial and program criteria to access services under this program. To use waiver benefits, you must also be willing to receive services in your home or community.</a:t>
            </a:r>
            <a:endParaRPr/>
          </a:p>
          <a:p>
            <a:pPr indent="0" lvl="0" marL="146050" rtl="0" algn="l">
              <a:lnSpc>
                <a:spcPct val="115000"/>
              </a:lnSpc>
              <a:spcBef>
                <a:spcPts val="0"/>
              </a:spcBef>
              <a:spcAft>
                <a:spcPts val="0"/>
              </a:spcAft>
              <a:buSzPct val="117646"/>
              <a:buNone/>
            </a:pPr>
            <a:r>
              <a:rPr b="1" i="1" lang="en-US" u="none" strike="noStrike">
                <a:solidFill>
                  <a:srgbClr val="000000"/>
                </a:solidFill>
                <a:latin typeface="'trebuchet ms'"/>
                <a:ea typeface="'trebuchet ms'"/>
                <a:cs typeface="'trebuchet ms'"/>
                <a:sym typeface="'trebuchet ms'"/>
              </a:rPr>
              <a:t>Level of Care</a:t>
            </a:r>
            <a:endParaRPr b="1" i="0" u="none" strike="noStrike">
              <a:solidFill>
                <a:srgbClr val="000000"/>
              </a:solidFill>
              <a:latin typeface="Trebuchet MS"/>
              <a:ea typeface="Trebuchet MS"/>
              <a:cs typeface="Trebuchet MS"/>
              <a:sym typeface="Trebuchet MS"/>
            </a:endParaRPr>
          </a:p>
          <a:p>
            <a:pPr indent="-311149" lvl="0" marL="457200" rtl="0" algn="l">
              <a:lnSpc>
                <a:spcPct val="115000"/>
              </a:lnSpc>
              <a:spcBef>
                <a:spcPts val="0"/>
              </a:spcBef>
              <a:spcAft>
                <a:spcPts val="0"/>
              </a:spcAft>
              <a:buSzPct val="117646"/>
              <a:buFont typeface="Arial"/>
              <a:buChar char="•"/>
            </a:pPr>
            <a:r>
              <a:rPr b="0" i="0" lang="en-US" u="none" strike="noStrike">
                <a:solidFill>
                  <a:srgbClr val="000000"/>
                </a:solidFill>
                <a:latin typeface="Trebuchet MS"/>
                <a:ea typeface="Trebuchet MS"/>
                <a:cs typeface="Trebuchet MS"/>
                <a:sym typeface="Trebuchet MS"/>
              </a:rPr>
              <a:t>You must require long-term support services at a level comparable to services typically provided in a nursing facility.</a:t>
            </a:r>
            <a:endParaRPr/>
          </a:p>
          <a:p>
            <a:pPr indent="0" lvl="0" marL="146050" rtl="0" algn="l">
              <a:lnSpc>
                <a:spcPct val="115000"/>
              </a:lnSpc>
              <a:spcBef>
                <a:spcPts val="0"/>
              </a:spcBef>
              <a:spcAft>
                <a:spcPts val="0"/>
              </a:spcAft>
              <a:buSzPct val="117646"/>
              <a:buNone/>
            </a:pPr>
            <a:r>
              <a:t/>
            </a:r>
            <a:endParaRPr b="0" i="0" u="none" strike="noStrike">
              <a:solidFill>
                <a:srgbClr val="000000"/>
              </a:solidFill>
              <a:latin typeface="Trebuchet MS"/>
              <a:ea typeface="Trebuchet MS"/>
              <a:cs typeface="Trebuchet MS"/>
              <a:sym typeface="Trebuchet MS"/>
            </a:endParaRPr>
          </a:p>
          <a:p>
            <a:pPr indent="0" lvl="0" marL="146050" rtl="0" algn="l">
              <a:lnSpc>
                <a:spcPct val="115000"/>
              </a:lnSpc>
              <a:spcBef>
                <a:spcPts val="0"/>
              </a:spcBef>
              <a:spcAft>
                <a:spcPts val="0"/>
              </a:spcAft>
              <a:buSzPct val="117646"/>
              <a:buNone/>
            </a:pPr>
            <a:r>
              <a:rPr b="1" i="1" lang="en-US" u="none" strike="noStrike">
                <a:solidFill>
                  <a:srgbClr val="000000"/>
                </a:solidFill>
                <a:latin typeface="Trebuchet MS"/>
                <a:ea typeface="Trebuchet MS"/>
                <a:cs typeface="Trebuchet MS"/>
                <a:sym typeface="Trebuchet MS"/>
              </a:rPr>
              <a:t>Eligibility Group</a:t>
            </a:r>
            <a:endParaRPr b="1" i="0" u="none" strike="noStrike">
              <a:solidFill>
                <a:srgbClr val="000000"/>
              </a:solidFill>
              <a:latin typeface="Trebuchet MS"/>
              <a:ea typeface="Trebuchet MS"/>
              <a:cs typeface="Trebuchet MS"/>
              <a:sym typeface="Trebuchet MS"/>
            </a:endParaRPr>
          </a:p>
          <a:p>
            <a:pPr indent="-311149" lvl="0" marL="457200" rtl="0" algn="l">
              <a:lnSpc>
                <a:spcPct val="115000"/>
              </a:lnSpc>
              <a:spcBef>
                <a:spcPts val="0"/>
              </a:spcBef>
              <a:spcAft>
                <a:spcPts val="0"/>
              </a:spcAft>
              <a:buSzPct val="117646"/>
              <a:buFont typeface="Arial"/>
              <a:buChar char="•"/>
            </a:pPr>
            <a:r>
              <a:rPr b="0" i="0" lang="en-US" u="none" strike="noStrike">
                <a:solidFill>
                  <a:srgbClr val="000000"/>
                </a:solidFill>
                <a:latin typeface="Trebuchet MS"/>
                <a:ea typeface="Trebuchet MS"/>
                <a:cs typeface="Trebuchet MS"/>
                <a:sym typeface="Trebuchet MS"/>
              </a:rPr>
              <a:t>A person experiencing severe and persistent mental health needs that require assistance with one or more Activities of Daily Living (ADL),</a:t>
            </a:r>
            <a:endParaRPr/>
          </a:p>
          <a:p>
            <a:pPr indent="-285750" lvl="1" marL="742950" rtl="0" algn="l">
              <a:lnSpc>
                <a:spcPct val="115000"/>
              </a:lnSpc>
              <a:spcBef>
                <a:spcPts val="0"/>
              </a:spcBef>
              <a:spcAft>
                <a:spcPts val="0"/>
              </a:spcAft>
              <a:buSzPct val="117647"/>
              <a:buFont typeface="Arial"/>
              <a:buChar char="•"/>
            </a:pPr>
            <a:r>
              <a:rPr b="0" i="0" lang="en-US" u="none" strike="noStrike">
                <a:solidFill>
                  <a:srgbClr val="000000"/>
                </a:solidFill>
                <a:latin typeface="Trebuchet MS"/>
                <a:ea typeface="Trebuchet MS"/>
                <a:cs typeface="Trebuchet MS"/>
                <a:sym typeface="Trebuchet MS"/>
              </a:rPr>
              <a:t>18 years of age or older with a severe and persistent mental health need,</a:t>
            </a:r>
            <a:endParaRPr/>
          </a:p>
          <a:p>
            <a:pPr indent="-285750" lvl="1" marL="742950" rtl="0" algn="l">
              <a:lnSpc>
                <a:spcPct val="115000"/>
              </a:lnSpc>
              <a:spcBef>
                <a:spcPts val="0"/>
              </a:spcBef>
              <a:spcAft>
                <a:spcPts val="0"/>
              </a:spcAft>
              <a:buSzPct val="117647"/>
              <a:buFont typeface="Arial"/>
              <a:buChar char="•"/>
            </a:pPr>
            <a:r>
              <a:rPr b="0" i="0" lang="en-US" u="none" strike="noStrike">
                <a:solidFill>
                  <a:srgbClr val="000000"/>
                </a:solidFill>
                <a:latin typeface="Trebuchet MS"/>
                <a:ea typeface="Trebuchet MS"/>
                <a:cs typeface="Trebuchet MS"/>
                <a:sym typeface="Trebuchet MS"/>
              </a:rPr>
              <a:t>Currently has or at any time during the past year leading up to assessment has a diagnosable mental, behavioral, or emotional disorder of sufficient duration to meet diagnostic criteria specified within the Diagnostic and Statistical Manual of Mental Disorders (DSM-5), and</a:t>
            </a:r>
            <a:endParaRPr/>
          </a:p>
          <a:p>
            <a:pPr indent="-285750" lvl="1" marL="742950" rtl="0" algn="l">
              <a:lnSpc>
                <a:spcPct val="115000"/>
              </a:lnSpc>
              <a:spcBef>
                <a:spcPts val="0"/>
              </a:spcBef>
              <a:spcAft>
                <a:spcPts val="0"/>
              </a:spcAft>
              <a:buSzPct val="117647"/>
              <a:buFont typeface="Arial"/>
              <a:buChar char="•"/>
            </a:pPr>
            <a:r>
              <a:rPr b="0" i="0" lang="en-US" u="none" strike="noStrike">
                <a:solidFill>
                  <a:srgbClr val="000000"/>
                </a:solidFill>
                <a:latin typeface="Trebuchet MS"/>
                <a:ea typeface="Trebuchet MS"/>
                <a:cs typeface="Trebuchet MS"/>
                <a:sym typeface="Trebuchet MS"/>
              </a:rPr>
              <a:t>Has a disorder that is episodic, recurrent, or has persistent features, but may vary in terms of severity and disabling effects, and</a:t>
            </a:r>
            <a:endParaRPr/>
          </a:p>
          <a:p>
            <a:pPr indent="-285750" lvl="1" marL="742950" rtl="0" algn="l">
              <a:lnSpc>
                <a:spcPct val="115000"/>
              </a:lnSpc>
              <a:spcBef>
                <a:spcPts val="0"/>
              </a:spcBef>
              <a:spcAft>
                <a:spcPts val="0"/>
              </a:spcAft>
              <a:buSzPct val="117647"/>
              <a:buFont typeface="Arial"/>
              <a:buChar char="•"/>
            </a:pPr>
            <a:r>
              <a:rPr b="0" i="0" lang="en-US" u="none" strike="noStrike">
                <a:solidFill>
                  <a:srgbClr val="000000"/>
                </a:solidFill>
                <a:latin typeface="Trebuchet MS"/>
                <a:ea typeface="Trebuchet MS"/>
                <a:cs typeface="Trebuchet MS"/>
                <a:sym typeface="Trebuchet MS"/>
              </a:rPr>
              <a:t>Has resulted in functional impairment which substantially interferes with or limits one or more major activities.</a:t>
            </a:r>
            <a:br>
              <a:rPr b="0" i="0" lang="en-US" u="none" strike="noStrike">
                <a:solidFill>
                  <a:srgbClr val="000000"/>
                </a:solidFill>
                <a:latin typeface="Trebuchet MS"/>
                <a:ea typeface="Trebuchet MS"/>
                <a:cs typeface="Trebuchet MS"/>
                <a:sym typeface="Trebuchet MS"/>
              </a:rPr>
            </a:br>
            <a:r>
              <a:rPr b="0" i="0" lang="en-US" u="none" strike="noStrike">
                <a:solidFill>
                  <a:srgbClr val="000000"/>
                </a:solidFill>
                <a:latin typeface="Trebuchet MS"/>
                <a:ea typeface="Trebuchet MS"/>
                <a:cs typeface="Trebuchet MS"/>
                <a:sym typeface="Trebuchet MS"/>
              </a:rPr>
              <a:t> </a:t>
            </a:r>
            <a:endParaRPr/>
          </a:p>
          <a:p>
            <a:pPr indent="-311149" lvl="0" marL="457200" rtl="0" algn="l">
              <a:lnSpc>
                <a:spcPct val="115000"/>
              </a:lnSpc>
              <a:spcBef>
                <a:spcPts val="0"/>
              </a:spcBef>
              <a:spcAft>
                <a:spcPts val="0"/>
              </a:spcAft>
              <a:buSzPct val="117646"/>
              <a:buFont typeface="Arial"/>
              <a:buChar char="•"/>
            </a:pPr>
            <a:r>
              <a:rPr b="0" i="0" lang="en-US" u="none" strike="noStrike">
                <a:solidFill>
                  <a:srgbClr val="000000"/>
                </a:solidFill>
                <a:latin typeface="Trebuchet MS"/>
                <a:ea typeface="Trebuchet MS"/>
                <a:cs typeface="Trebuchet MS"/>
                <a:sym typeface="Trebuchet MS"/>
              </a:rPr>
              <a:t>A severe and persistent mental health need does not include:</a:t>
            </a:r>
            <a:endParaRPr/>
          </a:p>
          <a:p>
            <a:pPr indent="-285750" lvl="1" marL="742950" rtl="0" algn="l">
              <a:lnSpc>
                <a:spcPct val="115000"/>
              </a:lnSpc>
              <a:spcBef>
                <a:spcPts val="0"/>
              </a:spcBef>
              <a:spcAft>
                <a:spcPts val="0"/>
              </a:spcAft>
              <a:buSzPct val="117647"/>
              <a:buFont typeface="Arial"/>
              <a:buChar char="•"/>
            </a:pPr>
            <a:r>
              <a:rPr b="0" i="0" lang="en-US" u="none" strike="noStrike">
                <a:solidFill>
                  <a:srgbClr val="000000"/>
                </a:solidFill>
                <a:latin typeface="Trebuchet MS"/>
                <a:ea typeface="Trebuchet MS"/>
                <a:cs typeface="Trebuchet MS"/>
                <a:sym typeface="Trebuchet MS"/>
              </a:rPr>
              <a:t>Intellectual or developmental disorders, or</a:t>
            </a:r>
            <a:endParaRPr/>
          </a:p>
          <a:p>
            <a:pPr indent="-285750" lvl="1" marL="742950" rtl="0" algn="l">
              <a:lnSpc>
                <a:spcPct val="115000"/>
              </a:lnSpc>
              <a:spcBef>
                <a:spcPts val="0"/>
              </a:spcBef>
              <a:spcAft>
                <a:spcPts val="0"/>
              </a:spcAft>
              <a:buSzPct val="117647"/>
              <a:buFont typeface="Arial"/>
              <a:buChar char="•"/>
            </a:pPr>
            <a:r>
              <a:rPr b="0" i="0" lang="en-US" u="none" strike="noStrike">
                <a:solidFill>
                  <a:srgbClr val="000000"/>
                </a:solidFill>
                <a:latin typeface="Trebuchet MS"/>
                <a:ea typeface="Trebuchet MS"/>
                <a:cs typeface="Trebuchet MS"/>
                <a:sym typeface="Trebuchet MS"/>
              </a:rPr>
              <a:t>Substance use disorder without a co-occurring diagnosis of a severe and persistent mental health need.</a:t>
            </a:r>
            <a:endParaRPr/>
          </a:p>
          <a:p>
            <a:pPr indent="0" lvl="1" marL="457200" rtl="0" algn="l">
              <a:lnSpc>
                <a:spcPct val="115000"/>
              </a:lnSpc>
              <a:spcBef>
                <a:spcPts val="0"/>
              </a:spcBef>
              <a:spcAft>
                <a:spcPts val="0"/>
              </a:spcAft>
              <a:buSzPct val="117647"/>
              <a:buNone/>
            </a:pPr>
            <a:r>
              <a:t/>
            </a:r>
            <a:endParaRPr b="0" i="0" u="none" strike="noStrike">
              <a:solidFill>
                <a:srgbClr val="000000"/>
              </a:solidFill>
              <a:latin typeface="Trebuchet MS"/>
              <a:ea typeface="Trebuchet MS"/>
              <a:cs typeface="Trebuchet MS"/>
              <a:sym typeface="Trebuchet MS"/>
            </a:endParaRPr>
          </a:p>
          <a:p>
            <a:pPr indent="0" lvl="0" marL="146050" rtl="0" algn="l">
              <a:lnSpc>
                <a:spcPct val="115000"/>
              </a:lnSpc>
              <a:spcBef>
                <a:spcPts val="0"/>
              </a:spcBef>
              <a:spcAft>
                <a:spcPts val="0"/>
              </a:spcAft>
              <a:buSzPct val="117646"/>
              <a:buNone/>
            </a:pPr>
            <a:r>
              <a:rPr b="1" i="1" lang="en-US" u="none" strike="noStrike">
                <a:solidFill>
                  <a:srgbClr val="000000"/>
                </a:solidFill>
                <a:latin typeface="Trebuchet MS"/>
                <a:ea typeface="Trebuchet MS"/>
                <a:cs typeface="Trebuchet MS"/>
                <a:sym typeface="Trebuchet MS"/>
              </a:rPr>
              <a:t>Financial</a:t>
            </a:r>
            <a:endParaRPr b="1" i="0" u="none" strike="noStrike">
              <a:solidFill>
                <a:srgbClr val="000000"/>
              </a:solidFill>
              <a:latin typeface="Trebuchet MS"/>
              <a:ea typeface="Trebuchet MS"/>
              <a:cs typeface="Trebuchet MS"/>
              <a:sym typeface="Trebuchet MS"/>
            </a:endParaRPr>
          </a:p>
          <a:p>
            <a:pPr indent="-311149" lvl="0" marL="457200" rtl="0" algn="l">
              <a:lnSpc>
                <a:spcPct val="115000"/>
              </a:lnSpc>
              <a:spcBef>
                <a:spcPts val="0"/>
              </a:spcBef>
              <a:spcAft>
                <a:spcPts val="0"/>
              </a:spcAft>
              <a:buSzPct val="117646"/>
              <a:buFont typeface="Arial"/>
              <a:buChar char="•"/>
            </a:pPr>
            <a:r>
              <a:rPr b="0" i="0" lang="en-US" u="none" strike="noStrike">
                <a:solidFill>
                  <a:srgbClr val="000000"/>
                </a:solidFill>
                <a:latin typeface="Trebuchet MS"/>
                <a:ea typeface="Trebuchet MS"/>
                <a:cs typeface="Trebuchet MS"/>
                <a:sym typeface="Trebuchet MS"/>
              </a:rPr>
              <a:t>Your income must be less than three times the current Federal Supplemental Security Income (SSI) limit per month. (See </a:t>
            </a:r>
            <a:r>
              <a:rPr b="0" i="0" lang="en-US" u="sng" strike="noStrike">
                <a:solidFill>
                  <a:srgbClr val="001970"/>
                </a:solidFill>
                <a:latin typeface="Trebuchet MS"/>
                <a:ea typeface="Trebuchet MS"/>
                <a:cs typeface="Trebuchet MS"/>
                <a:sym typeface="Trebuchet MS"/>
                <a:hlinkClick r:id="rId3">
                  <a:extLst>
                    <a:ext uri="{A12FA001-AC4F-418D-AE19-62706E023703}">
                      <ahyp:hlinkClr val="tx"/>
                    </a:ext>
                  </a:extLst>
                </a:hlinkClick>
              </a:rPr>
              <a:t>SSI website</a:t>
            </a:r>
            <a:r>
              <a:rPr b="0" i="0" lang="en-US" u="none" strike="noStrike">
                <a:solidFill>
                  <a:srgbClr val="000000"/>
                </a:solidFill>
                <a:latin typeface="Trebuchet MS"/>
                <a:ea typeface="Trebuchet MS"/>
                <a:cs typeface="Trebuchet MS"/>
                <a:sym typeface="Trebuchet MS"/>
              </a:rPr>
              <a:t> for current information)</a:t>
            </a:r>
            <a:endParaRPr/>
          </a:p>
          <a:p>
            <a:pPr indent="-311149" lvl="0" marL="457200" rtl="0" algn="l">
              <a:lnSpc>
                <a:spcPct val="115000"/>
              </a:lnSpc>
              <a:spcBef>
                <a:spcPts val="0"/>
              </a:spcBef>
              <a:spcAft>
                <a:spcPts val="0"/>
              </a:spcAft>
              <a:buSzPct val="117646"/>
              <a:buFont typeface="Arial"/>
              <a:buChar char="•"/>
            </a:pPr>
            <a:r>
              <a:rPr b="0" i="0" lang="en-US" u="none" strike="noStrike">
                <a:solidFill>
                  <a:srgbClr val="000000"/>
                </a:solidFill>
                <a:latin typeface="Trebuchet MS"/>
                <a:ea typeface="Trebuchet MS"/>
                <a:cs typeface="Trebuchet MS"/>
                <a:sym typeface="Trebuchet MS"/>
              </a:rPr>
              <a:t>For a single person, your countable resources must be less than $2,000.</a:t>
            </a:r>
            <a:endParaRPr/>
          </a:p>
          <a:p>
            <a:pPr indent="-311149" lvl="0" marL="457200" rtl="0" algn="l">
              <a:lnSpc>
                <a:spcPct val="115000"/>
              </a:lnSpc>
              <a:spcBef>
                <a:spcPts val="0"/>
              </a:spcBef>
              <a:spcAft>
                <a:spcPts val="0"/>
              </a:spcAft>
              <a:buSzPct val="117646"/>
              <a:buFont typeface="Arial"/>
              <a:buChar char="•"/>
            </a:pPr>
            <a:r>
              <a:rPr b="0" i="0" lang="en-US" u="none" strike="noStrike">
                <a:solidFill>
                  <a:srgbClr val="000000"/>
                </a:solidFill>
                <a:latin typeface="Trebuchet MS"/>
                <a:ea typeface="Trebuchet MS"/>
                <a:cs typeface="Trebuchet MS"/>
                <a:sym typeface="Trebuchet MS"/>
              </a:rPr>
              <a:t>For a couple, the countable resources must be less than $3,000.</a:t>
            </a:r>
            <a:endParaRPr/>
          </a:p>
          <a:p>
            <a:pPr indent="-311149" lvl="0" marL="457200" rtl="0" algn="l">
              <a:lnSpc>
                <a:spcPct val="115000"/>
              </a:lnSpc>
              <a:spcBef>
                <a:spcPts val="0"/>
              </a:spcBef>
              <a:spcAft>
                <a:spcPts val="0"/>
              </a:spcAft>
              <a:buSzPct val="117646"/>
              <a:buFont typeface="Arial"/>
              <a:buChar char="•"/>
            </a:pPr>
            <a:r>
              <a:rPr b="0" i="0" lang="en-US" u="none" strike="noStrike">
                <a:solidFill>
                  <a:srgbClr val="000000"/>
                </a:solidFill>
                <a:latin typeface="Trebuchet MS"/>
                <a:ea typeface="Trebuchet MS"/>
                <a:cs typeface="Trebuchet MS"/>
                <a:sym typeface="Trebuchet MS"/>
              </a:rPr>
              <a:t>If you do not meet these financial requirements, you may be eligible through the </a:t>
            </a:r>
            <a:r>
              <a:rPr b="0" i="0" lang="en-US" u="sng" strike="noStrike">
                <a:solidFill>
                  <a:srgbClr val="001970"/>
                </a:solidFill>
                <a:latin typeface="Trebuchet MS"/>
                <a:ea typeface="Trebuchet MS"/>
                <a:cs typeface="Trebuchet MS"/>
                <a:sym typeface="Trebuchet MS"/>
                <a:hlinkClick r:id="rId4">
                  <a:extLst>
                    <a:ext uri="{A12FA001-AC4F-418D-AE19-62706E023703}">
                      <ahyp:hlinkClr val="tx"/>
                    </a:ext>
                  </a:extLst>
                </a:hlinkClick>
              </a:rPr>
              <a:t>Health First Colorado Buy-In Program for Working Adults with Disabilities</a:t>
            </a:r>
            <a:r>
              <a:rPr b="0" i="0" lang="en-US" u="none" strike="noStrike">
                <a:solidFill>
                  <a:srgbClr val="000000"/>
                </a:solidFill>
                <a:latin typeface="Trebuchet MS"/>
                <a:ea typeface="Trebuchet MS"/>
                <a:cs typeface="Trebuchet MS"/>
                <a:sym typeface="Trebuchet MS"/>
              </a:rPr>
              <a:t>.</a:t>
            </a:r>
            <a:br>
              <a:rPr lang="en-US"/>
            </a:br>
            <a:endParaRPr/>
          </a:p>
        </p:txBody>
      </p:sp>
      <p:sp>
        <p:nvSpPr>
          <p:cNvPr id="137" name="Google Shape;137;p18"/>
          <p:cNvSpPr txBox="1"/>
          <p:nvPr/>
        </p:nvSpPr>
        <p:spPr>
          <a:xfrm>
            <a:off x="2025600" y="6109200"/>
            <a:ext cx="45720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600"/>
              <a:buFont typeface="Arial"/>
              <a:buNone/>
            </a:pPr>
            <a:r>
              <a:rPr b="1" i="0" lang="en-US" sz="1400" u="sng" cap="none" strike="noStrike">
                <a:solidFill>
                  <a:srgbClr val="000000"/>
                </a:solidFill>
                <a:latin typeface="Arial"/>
                <a:ea typeface="Arial"/>
                <a:cs typeface="Arial"/>
                <a:sym typeface="Arial"/>
                <a:hlinkClick r:id="rId5">
                  <a:extLst>
                    <a:ext uri="{A12FA001-AC4F-418D-AE19-62706E023703}">
                      <ahyp:hlinkClr val="tx"/>
                    </a:ext>
                  </a:extLst>
                </a:hlinkClick>
              </a:rPr>
              <a:t>https://hcpf.colorado.gov/community-mental-health-supports-waiver-cmhs</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1"/>
          <p:cNvSpPr txBox="1"/>
          <p:nvPr>
            <p:ph type="title"/>
          </p:nvPr>
        </p:nvSpPr>
        <p:spPr>
          <a:xfrm>
            <a:off x="311725" y="667900"/>
            <a:ext cx="8520600" cy="8316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11111"/>
              <a:buNone/>
            </a:pPr>
            <a:r>
              <a:rPr lang="en-US" sz="3600"/>
              <a:t>Services-Medical Waiver-</a:t>
            </a:r>
            <a:r>
              <a:rPr b="1" lang="en-US" sz="3600">
                <a:latin typeface="Arial"/>
                <a:ea typeface="Arial"/>
                <a:cs typeface="Arial"/>
                <a:sym typeface="Arial"/>
              </a:rPr>
              <a:t>Mental Health</a:t>
            </a:r>
            <a:endParaRPr sz="3600"/>
          </a:p>
        </p:txBody>
      </p:sp>
      <p:sp>
        <p:nvSpPr>
          <p:cNvPr id="143" name="Google Shape;143;p21"/>
          <p:cNvSpPr txBox="1"/>
          <p:nvPr>
            <p:ph idx="1" type="body"/>
          </p:nvPr>
        </p:nvSpPr>
        <p:spPr>
          <a:xfrm>
            <a:off x="311700" y="1868537"/>
            <a:ext cx="3999900" cy="4101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2600"/>
              <a:buNone/>
            </a:pPr>
            <a:r>
              <a:t/>
            </a:r>
            <a:endParaRPr sz="1600">
              <a:latin typeface="Arial"/>
              <a:ea typeface="Arial"/>
              <a:cs typeface="Arial"/>
              <a:sym typeface="Arial"/>
            </a:endParaRPr>
          </a:p>
          <a:p>
            <a:pPr indent="-177800" lvl="0" marL="342900" rtl="0" algn="l">
              <a:lnSpc>
                <a:spcPct val="115000"/>
              </a:lnSpc>
              <a:spcBef>
                <a:spcPts val="0"/>
              </a:spcBef>
              <a:spcAft>
                <a:spcPts val="0"/>
              </a:spcAft>
              <a:buClr>
                <a:schemeClr val="dk1"/>
              </a:buClr>
              <a:buSzPts val="2600"/>
              <a:buFont typeface="Arial"/>
              <a:buNone/>
            </a:pPr>
            <a:r>
              <a:t/>
            </a:r>
            <a:endParaRPr b="1" sz="1600"/>
          </a:p>
          <a:p>
            <a:pPr indent="0" lvl="0" marL="0" rtl="0" algn="l">
              <a:lnSpc>
                <a:spcPct val="115000"/>
              </a:lnSpc>
              <a:spcBef>
                <a:spcPts val="0"/>
              </a:spcBef>
              <a:spcAft>
                <a:spcPts val="0"/>
              </a:spcAft>
              <a:buClr>
                <a:schemeClr val="dk1"/>
              </a:buClr>
              <a:buSzPts val="2600"/>
              <a:buNone/>
            </a:pPr>
            <a:br>
              <a:rPr lang="en-US" sz="1600"/>
            </a:br>
            <a:endParaRPr sz="1600"/>
          </a:p>
        </p:txBody>
      </p:sp>
      <p:sp>
        <p:nvSpPr>
          <p:cNvPr id="144" name="Google Shape;144;p21"/>
          <p:cNvSpPr txBox="1"/>
          <p:nvPr>
            <p:ph idx="2" type="body"/>
          </p:nvPr>
        </p:nvSpPr>
        <p:spPr>
          <a:xfrm>
            <a:off x="159026" y="1749287"/>
            <a:ext cx="8673300" cy="4359900"/>
          </a:xfrm>
          <a:prstGeom prst="rect">
            <a:avLst/>
          </a:prstGeom>
          <a:noFill/>
          <a:ln>
            <a:noFill/>
          </a:ln>
        </p:spPr>
        <p:txBody>
          <a:bodyPr anchorCtr="0" anchor="t" bIns="91425" lIns="91425" spcFirstLastPara="1" rIns="91425" wrap="square" tIns="91425">
            <a:normAutofit fontScale="70000" lnSpcReduction="20000"/>
          </a:bodyPr>
          <a:lstStyle/>
          <a:p>
            <a:pPr indent="0" lvl="0" marL="146050" rtl="0" algn="ctr">
              <a:lnSpc>
                <a:spcPct val="115000"/>
              </a:lnSpc>
              <a:spcBef>
                <a:spcPts val="0"/>
              </a:spcBef>
              <a:spcAft>
                <a:spcPts val="0"/>
              </a:spcAft>
              <a:buSzPct val="80745"/>
              <a:buNone/>
            </a:pPr>
            <a:r>
              <a:rPr b="1" i="0" lang="en-US" sz="2300" u="none" strike="noStrike">
                <a:solidFill>
                  <a:srgbClr val="000000"/>
                </a:solidFill>
                <a:latin typeface="Arial"/>
                <a:ea typeface="Arial"/>
                <a:cs typeface="Arial"/>
                <a:sym typeface="Arial"/>
              </a:rPr>
              <a:t>Benefits and Services</a:t>
            </a:r>
            <a:endParaRPr/>
          </a:p>
          <a:p>
            <a:pPr indent="0" lvl="0" marL="146050" rtl="0" algn="ctr">
              <a:lnSpc>
                <a:spcPct val="115000"/>
              </a:lnSpc>
              <a:spcBef>
                <a:spcPts val="0"/>
              </a:spcBef>
              <a:spcAft>
                <a:spcPts val="0"/>
              </a:spcAft>
              <a:buSzPct val="92857"/>
              <a:buNone/>
            </a:pPr>
            <a:r>
              <a:rPr b="0" i="0" lang="en-US" sz="2000" u="none" strike="noStrike">
                <a:solidFill>
                  <a:srgbClr val="000000"/>
                </a:solidFill>
                <a:latin typeface="Trebuchet MS"/>
                <a:ea typeface="Trebuchet MS"/>
                <a:cs typeface="Trebuchet MS"/>
                <a:sym typeface="Trebuchet MS"/>
              </a:rPr>
              <a:t>If you are enrolled in the CMHS waiver, you will receive regular </a:t>
            </a:r>
            <a:r>
              <a:rPr b="0" i="0" lang="en-US" sz="2000" u="sng" strike="noStrike">
                <a:solidFill>
                  <a:srgbClr val="001970"/>
                </a:solidFill>
                <a:latin typeface="Trebuchet MS"/>
                <a:ea typeface="Trebuchet MS"/>
                <a:cs typeface="Trebuchet MS"/>
                <a:sym typeface="Trebuchet MS"/>
                <a:hlinkClick r:id="rId3">
                  <a:extLst>
                    <a:ext uri="{A12FA001-AC4F-418D-AE19-62706E023703}">
                      <ahyp:hlinkClr val="tx"/>
                    </a:ext>
                  </a:extLst>
                </a:hlinkClick>
              </a:rPr>
              <a:t>Health First Colorado benefits</a:t>
            </a:r>
            <a:r>
              <a:rPr b="0" i="0" lang="en-US" sz="2000" u="none" strike="noStrike">
                <a:solidFill>
                  <a:srgbClr val="000000"/>
                </a:solidFill>
                <a:latin typeface="Trebuchet MS"/>
                <a:ea typeface="Trebuchet MS"/>
                <a:cs typeface="Trebuchet MS"/>
                <a:sym typeface="Trebuchet MS"/>
              </a:rPr>
              <a:t>. Additionally, you will also receive the following services specific to the CMHS waiver:</a:t>
            </a:r>
            <a:endParaRPr/>
          </a:p>
          <a:p>
            <a:pPr indent="0" lvl="0" marL="146050" rtl="0" algn="ctr">
              <a:lnSpc>
                <a:spcPct val="115000"/>
              </a:lnSpc>
              <a:spcBef>
                <a:spcPts val="0"/>
              </a:spcBef>
              <a:spcAft>
                <a:spcPts val="0"/>
              </a:spcAft>
              <a:buSzPct val="92857"/>
              <a:buNone/>
            </a:pPr>
            <a:r>
              <a:t/>
            </a:r>
            <a:endParaRPr b="0" i="0" sz="2000" u="none" strike="noStrike">
              <a:solidFill>
                <a:srgbClr val="000000"/>
              </a:solidFill>
              <a:latin typeface="Trebuchet MS"/>
              <a:ea typeface="Trebuchet MS"/>
              <a:cs typeface="Trebuchet MS"/>
              <a:sym typeface="Trebuchet MS"/>
            </a:endParaRPr>
          </a:p>
          <a:p>
            <a:pPr indent="-311149" lvl="0" marL="457200" rtl="0" algn="l">
              <a:lnSpc>
                <a:spcPct val="115000"/>
              </a:lnSpc>
              <a:spcBef>
                <a:spcPts val="0"/>
              </a:spcBef>
              <a:spcAft>
                <a:spcPts val="0"/>
              </a:spcAft>
              <a:buSzPct val="92857"/>
              <a:buFont typeface="Arial"/>
              <a:buChar char="•"/>
            </a:pPr>
            <a:r>
              <a:rPr b="0" i="0" lang="en-US" sz="2000" u="sng" strike="noStrike">
                <a:solidFill>
                  <a:srgbClr val="001970"/>
                </a:solidFill>
                <a:latin typeface="Trebuchet MS"/>
                <a:ea typeface="Trebuchet MS"/>
                <a:cs typeface="Trebuchet MS"/>
                <a:sym typeface="Trebuchet MS"/>
                <a:hlinkClick r:id="rId4">
                  <a:extLst>
                    <a:ext uri="{A12FA001-AC4F-418D-AE19-62706E023703}">
                      <ahyp:hlinkClr val="tx"/>
                    </a:ext>
                  </a:extLst>
                </a:hlinkClick>
              </a:rPr>
              <a:t>Adult Day Services</a:t>
            </a:r>
            <a:endParaRPr b="0" i="0" sz="2000" u="none" strike="noStrike">
              <a:solidFill>
                <a:srgbClr val="000000"/>
              </a:solidFill>
              <a:latin typeface="Trebuchet MS"/>
              <a:ea typeface="Trebuchet MS"/>
              <a:cs typeface="Trebuchet MS"/>
              <a:sym typeface="Trebuchet MS"/>
            </a:endParaRPr>
          </a:p>
          <a:p>
            <a:pPr indent="-311149" lvl="0" marL="457200" rtl="0" algn="l">
              <a:lnSpc>
                <a:spcPct val="115000"/>
              </a:lnSpc>
              <a:spcBef>
                <a:spcPts val="0"/>
              </a:spcBef>
              <a:spcAft>
                <a:spcPts val="0"/>
              </a:spcAft>
              <a:buSzPct val="92857"/>
              <a:buFont typeface="Arial"/>
              <a:buChar char="•"/>
            </a:pPr>
            <a:r>
              <a:rPr b="0" i="0" lang="en-US" sz="2000" u="sng" strike="noStrike">
                <a:solidFill>
                  <a:srgbClr val="001970"/>
                </a:solidFill>
                <a:latin typeface="Trebuchet MS"/>
                <a:ea typeface="Trebuchet MS"/>
                <a:cs typeface="Trebuchet MS"/>
                <a:sym typeface="Trebuchet MS"/>
                <a:hlinkClick r:id="rId5">
                  <a:extLst>
                    <a:ext uri="{A12FA001-AC4F-418D-AE19-62706E023703}">
                      <ahyp:hlinkClr val="tx"/>
                    </a:ext>
                  </a:extLst>
                </a:hlinkClick>
              </a:rPr>
              <a:t>Alternative Care Facilities</a:t>
            </a:r>
            <a:endParaRPr b="0" i="0" sz="2000" u="none" strike="noStrike">
              <a:solidFill>
                <a:srgbClr val="000000"/>
              </a:solidFill>
              <a:latin typeface="Trebuchet MS"/>
              <a:ea typeface="Trebuchet MS"/>
              <a:cs typeface="Trebuchet MS"/>
              <a:sym typeface="Trebuchet MS"/>
            </a:endParaRPr>
          </a:p>
          <a:p>
            <a:pPr indent="-311149" lvl="0" marL="457200" rtl="0" algn="l">
              <a:lnSpc>
                <a:spcPct val="115000"/>
              </a:lnSpc>
              <a:spcBef>
                <a:spcPts val="0"/>
              </a:spcBef>
              <a:spcAft>
                <a:spcPts val="0"/>
              </a:spcAft>
              <a:buSzPct val="92857"/>
              <a:buFont typeface="Arial"/>
              <a:buChar char="•"/>
            </a:pPr>
            <a:r>
              <a:rPr b="0" i="0" lang="en-US" sz="2000" u="sng" strike="noStrike">
                <a:solidFill>
                  <a:srgbClr val="001970"/>
                </a:solidFill>
                <a:latin typeface="Trebuchet MS"/>
                <a:ea typeface="Trebuchet MS"/>
                <a:cs typeface="Trebuchet MS"/>
                <a:sym typeface="Trebuchet MS"/>
                <a:hlinkClick r:id="rId6">
                  <a:extLst>
                    <a:ext uri="{A12FA001-AC4F-418D-AE19-62706E023703}">
                      <ahyp:hlinkClr val="tx"/>
                    </a:ext>
                  </a:extLst>
                </a:hlinkClick>
              </a:rPr>
              <a:t>Consumer Directed Attendant Support Services (CDASS)</a:t>
            </a:r>
            <a:endParaRPr b="0" i="0" sz="2000" u="none" strike="noStrike">
              <a:solidFill>
                <a:srgbClr val="000000"/>
              </a:solidFill>
              <a:latin typeface="Trebuchet MS"/>
              <a:ea typeface="Trebuchet MS"/>
              <a:cs typeface="Trebuchet MS"/>
              <a:sym typeface="Trebuchet MS"/>
            </a:endParaRPr>
          </a:p>
          <a:p>
            <a:pPr indent="-311149" lvl="0" marL="457200" rtl="0" algn="l">
              <a:lnSpc>
                <a:spcPct val="115000"/>
              </a:lnSpc>
              <a:spcBef>
                <a:spcPts val="0"/>
              </a:spcBef>
              <a:spcAft>
                <a:spcPts val="0"/>
              </a:spcAft>
              <a:buSzPct val="92857"/>
              <a:buFont typeface="Arial"/>
              <a:buChar char="•"/>
            </a:pPr>
            <a:r>
              <a:rPr b="0" i="0" lang="en-US" sz="2000" u="sng" strike="noStrike">
                <a:solidFill>
                  <a:srgbClr val="001970"/>
                </a:solidFill>
                <a:latin typeface="Trebuchet MS"/>
                <a:ea typeface="Trebuchet MS"/>
                <a:cs typeface="Trebuchet MS"/>
                <a:sym typeface="Trebuchet MS"/>
                <a:hlinkClick r:id="rId7">
                  <a:extLst>
                    <a:ext uri="{A12FA001-AC4F-418D-AE19-62706E023703}">
                      <ahyp:hlinkClr val="tx"/>
                    </a:ext>
                  </a:extLst>
                </a:hlinkClick>
              </a:rPr>
              <a:t>Home Delivered Meals</a:t>
            </a:r>
            <a:endParaRPr b="0" i="0" sz="2000" u="none" strike="noStrike">
              <a:solidFill>
                <a:srgbClr val="000000"/>
              </a:solidFill>
              <a:latin typeface="Trebuchet MS"/>
              <a:ea typeface="Trebuchet MS"/>
              <a:cs typeface="Trebuchet MS"/>
              <a:sym typeface="Trebuchet MS"/>
            </a:endParaRPr>
          </a:p>
          <a:p>
            <a:pPr indent="-311149" lvl="0" marL="457200" rtl="0" algn="l">
              <a:lnSpc>
                <a:spcPct val="115000"/>
              </a:lnSpc>
              <a:spcBef>
                <a:spcPts val="0"/>
              </a:spcBef>
              <a:spcAft>
                <a:spcPts val="0"/>
              </a:spcAft>
              <a:buSzPct val="92857"/>
              <a:buFont typeface="Arial"/>
              <a:buChar char="•"/>
            </a:pPr>
            <a:r>
              <a:rPr b="0" i="0" lang="en-US" sz="2000" u="sng" strike="noStrike">
                <a:solidFill>
                  <a:srgbClr val="001970"/>
                </a:solidFill>
                <a:latin typeface="Trebuchet MS"/>
                <a:ea typeface="Trebuchet MS"/>
                <a:cs typeface="Trebuchet MS"/>
                <a:sym typeface="Trebuchet MS"/>
                <a:hlinkClick r:id="rId8">
                  <a:extLst>
                    <a:ext uri="{A12FA001-AC4F-418D-AE19-62706E023703}">
                      <ahyp:hlinkClr val="tx"/>
                    </a:ext>
                  </a:extLst>
                </a:hlinkClick>
              </a:rPr>
              <a:t>Home Modifications</a:t>
            </a:r>
            <a:endParaRPr b="0" i="0" sz="2000" u="none" strike="noStrike">
              <a:solidFill>
                <a:srgbClr val="000000"/>
              </a:solidFill>
              <a:latin typeface="Trebuchet MS"/>
              <a:ea typeface="Trebuchet MS"/>
              <a:cs typeface="Trebuchet MS"/>
              <a:sym typeface="Trebuchet MS"/>
            </a:endParaRPr>
          </a:p>
          <a:p>
            <a:pPr indent="-311149" lvl="0" marL="457200" rtl="0" algn="l">
              <a:lnSpc>
                <a:spcPct val="115000"/>
              </a:lnSpc>
              <a:spcBef>
                <a:spcPts val="0"/>
              </a:spcBef>
              <a:spcAft>
                <a:spcPts val="0"/>
              </a:spcAft>
              <a:buSzPct val="92857"/>
              <a:buFont typeface="Arial"/>
              <a:buChar char="•"/>
            </a:pPr>
            <a:r>
              <a:rPr b="0" i="0" lang="en-US" sz="2000" u="sng" strike="noStrike">
                <a:solidFill>
                  <a:srgbClr val="001970"/>
                </a:solidFill>
                <a:latin typeface="Trebuchet MS"/>
                <a:ea typeface="Trebuchet MS"/>
                <a:cs typeface="Trebuchet MS"/>
                <a:sym typeface="Trebuchet MS"/>
                <a:hlinkClick r:id="rId9">
                  <a:extLst>
                    <a:ext uri="{A12FA001-AC4F-418D-AE19-62706E023703}">
                      <ahyp:hlinkClr val="tx"/>
                    </a:ext>
                  </a:extLst>
                </a:hlinkClick>
              </a:rPr>
              <a:t>Homemaker Services</a:t>
            </a:r>
            <a:r>
              <a:rPr b="0" i="0" lang="en-US" sz="2000" u="none" strike="noStrike">
                <a:solidFill>
                  <a:srgbClr val="000000"/>
                </a:solidFill>
                <a:latin typeface="Trebuchet MS"/>
                <a:ea typeface="Trebuchet MS"/>
                <a:cs typeface="Trebuchet MS"/>
                <a:sym typeface="Trebuchet MS"/>
              </a:rPr>
              <a:t> (with </a:t>
            </a:r>
            <a:r>
              <a:rPr b="0" i="0" lang="en-US" sz="2000" u="sng" strike="noStrike">
                <a:solidFill>
                  <a:srgbClr val="001970"/>
                </a:solidFill>
                <a:latin typeface="Trebuchet MS"/>
                <a:ea typeface="Trebuchet MS"/>
                <a:cs typeface="Trebuchet MS"/>
                <a:sym typeface="Trebuchet MS"/>
                <a:hlinkClick r:id="rId10">
                  <a:extLst>
                    <a:ext uri="{A12FA001-AC4F-418D-AE19-62706E023703}">
                      <ahyp:hlinkClr val="tx"/>
                    </a:ext>
                  </a:extLst>
                </a:hlinkClick>
              </a:rPr>
              <a:t>Remote Supports</a:t>
            </a:r>
            <a:r>
              <a:rPr b="0" i="0" lang="en-US" sz="2000" u="none" strike="noStrike">
                <a:solidFill>
                  <a:srgbClr val="000000"/>
                </a:solidFill>
                <a:latin typeface="Trebuchet MS"/>
                <a:ea typeface="Trebuchet MS"/>
                <a:cs typeface="Trebuchet MS"/>
                <a:sym typeface="Trebuchet MS"/>
              </a:rPr>
              <a:t> options)</a:t>
            </a:r>
            <a:endParaRPr/>
          </a:p>
          <a:p>
            <a:pPr indent="-311149" lvl="0" marL="457200" rtl="0" algn="l">
              <a:lnSpc>
                <a:spcPct val="115000"/>
              </a:lnSpc>
              <a:spcBef>
                <a:spcPts val="0"/>
              </a:spcBef>
              <a:spcAft>
                <a:spcPts val="0"/>
              </a:spcAft>
              <a:buSzPct val="92857"/>
              <a:buFont typeface="Arial"/>
              <a:buChar char="•"/>
            </a:pPr>
            <a:r>
              <a:rPr b="0" i="0" lang="en-US" sz="2000" u="sng" strike="noStrike">
                <a:solidFill>
                  <a:srgbClr val="001970"/>
                </a:solidFill>
                <a:latin typeface="Trebuchet MS"/>
                <a:ea typeface="Trebuchet MS"/>
                <a:cs typeface="Trebuchet MS"/>
                <a:sym typeface="Trebuchet MS"/>
                <a:hlinkClick r:id="rId11">
                  <a:extLst>
                    <a:ext uri="{A12FA001-AC4F-418D-AE19-62706E023703}">
                      <ahyp:hlinkClr val="tx"/>
                    </a:ext>
                  </a:extLst>
                </a:hlinkClick>
              </a:rPr>
              <a:t>Life Skills Training</a:t>
            </a:r>
            <a:endParaRPr b="0" i="0" sz="2000" u="none" strike="noStrike">
              <a:solidFill>
                <a:srgbClr val="000000"/>
              </a:solidFill>
              <a:latin typeface="Trebuchet MS"/>
              <a:ea typeface="Trebuchet MS"/>
              <a:cs typeface="Trebuchet MS"/>
              <a:sym typeface="Trebuchet MS"/>
            </a:endParaRPr>
          </a:p>
          <a:p>
            <a:pPr indent="-311149" lvl="0" marL="457200" rtl="0" algn="l">
              <a:lnSpc>
                <a:spcPct val="115000"/>
              </a:lnSpc>
              <a:spcBef>
                <a:spcPts val="0"/>
              </a:spcBef>
              <a:spcAft>
                <a:spcPts val="0"/>
              </a:spcAft>
              <a:buSzPct val="92857"/>
              <a:buFont typeface="Arial"/>
              <a:buChar char="•"/>
            </a:pPr>
            <a:r>
              <a:rPr b="0" i="0" lang="en-US" sz="2000" u="sng" strike="noStrike">
                <a:solidFill>
                  <a:srgbClr val="001970"/>
                </a:solidFill>
                <a:latin typeface="Trebuchet MS"/>
                <a:ea typeface="Trebuchet MS"/>
                <a:cs typeface="Trebuchet MS"/>
                <a:sym typeface="Trebuchet MS"/>
                <a:hlinkClick r:id="rId12">
                  <a:extLst>
                    <a:ext uri="{A12FA001-AC4F-418D-AE19-62706E023703}">
                      <ahyp:hlinkClr val="tx"/>
                    </a:ext>
                  </a:extLst>
                </a:hlinkClick>
              </a:rPr>
              <a:t>Medication Reminder</a:t>
            </a:r>
            <a:endParaRPr b="0" i="0" sz="2000" u="none" strike="noStrike">
              <a:solidFill>
                <a:srgbClr val="000000"/>
              </a:solidFill>
              <a:latin typeface="Trebuchet MS"/>
              <a:ea typeface="Trebuchet MS"/>
              <a:cs typeface="Trebuchet MS"/>
              <a:sym typeface="Trebuchet MS"/>
            </a:endParaRPr>
          </a:p>
          <a:p>
            <a:pPr indent="-311149" lvl="0" marL="457200" rtl="0" algn="l">
              <a:lnSpc>
                <a:spcPct val="115000"/>
              </a:lnSpc>
              <a:spcBef>
                <a:spcPts val="0"/>
              </a:spcBef>
              <a:spcAft>
                <a:spcPts val="0"/>
              </a:spcAft>
              <a:buSzPct val="92857"/>
              <a:buFont typeface="Arial"/>
              <a:buChar char="•"/>
            </a:pPr>
            <a:r>
              <a:rPr b="0" i="0" lang="en-US" sz="2000" u="sng" strike="noStrike">
                <a:solidFill>
                  <a:srgbClr val="001970"/>
                </a:solidFill>
                <a:latin typeface="Trebuchet MS"/>
                <a:ea typeface="Trebuchet MS"/>
                <a:cs typeface="Trebuchet MS"/>
                <a:sym typeface="Trebuchet MS"/>
                <a:hlinkClick r:id="rId13">
                  <a:extLst>
                    <a:ext uri="{A12FA001-AC4F-418D-AE19-62706E023703}">
                      <ahyp:hlinkClr val="tx"/>
                    </a:ext>
                  </a:extLst>
                </a:hlinkClick>
              </a:rPr>
              <a:t>Non-Medical Transportation</a:t>
            </a:r>
            <a:endParaRPr b="0" i="0" sz="2000" u="none" strike="noStrike">
              <a:solidFill>
                <a:srgbClr val="000000"/>
              </a:solidFill>
              <a:latin typeface="Trebuchet MS"/>
              <a:ea typeface="Trebuchet MS"/>
              <a:cs typeface="Trebuchet MS"/>
              <a:sym typeface="Trebuchet MS"/>
            </a:endParaRPr>
          </a:p>
          <a:p>
            <a:pPr indent="-311149" lvl="0" marL="457200" rtl="0" algn="l">
              <a:lnSpc>
                <a:spcPct val="115000"/>
              </a:lnSpc>
              <a:spcBef>
                <a:spcPts val="0"/>
              </a:spcBef>
              <a:spcAft>
                <a:spcPts val="0"/>
              </a:spcAft>
              <a:buSzPct val="92857"/>
              <a:buFont typeface="Arial"/>
              <a:buChar char="•"/>
            </a:pPr>
            <a:r>
              <a:rPr b="0" i="0" lang="en-US" sz="2000" u="sng" strike="noStrike">
                <a:solidFill>
                  <a:srgbClr val="001970"/>
                </a:solidFill>
                <a:latin typeface="Trebuchet MS"/>
                <a:ea typeface="Trebuchet MS"/>
                <a:cs typeface="Trebuchet MS"/>
                <a:sym typeface="Trebuchet MS"/>
                <a:hlinkClick r:id="rId14">
                  <a:extLst>
                    <a:ext uri="{A12FA001-AC4F-418D-AE19-62706E023703}">
                      <ahyp:hlinkClr val="tx"/>
                    </a:ext>
                  </a:extLst>
                </a:hlinkClick>
              </a:rPr>
              <a:t>Peer Mentorship</a:t>
            </a:r>
            <a:endParaRPr b="0" i="0" sz="2000" u="none" strike="noStrike">
              <a:solidFill>
                <a:srgbClr val="000000"/>
              </a:solidFill>
              <a:latin typeface="Trebuchet MS"/>
              <a:ea typeface="Trebuchet MS"/>
              <a:cs typeface="Trebuchet MS"/>
              <a:sym typeface="Trebuchet MS"/>
            </a:endParaRPr>
          </a:p>
          <a:p>
            <a:pPr indent="-311149" lvl="0" marL="457200" rtl="0" algn="l">
              <a:lnSpc>
                <a:spcPct val="115000"/>
              </a:lnSpc>
              <a:spcBef>
                <a:spcPts val="0"/>
              </a:spcBef>
              <a:spcAft>
                <a:spcPts val="0"/>
              </a:spcAft>
              <a:buSzPct val="92857"/>
              <a:buFont typeface="Arial"/>
              <a:buChar char="•"/>
            </a:pPr>
            <a:r>
              <a:rPr b="0" i="0" lang="en-US" sz="2000" u="sng" strike="noStrike">
                <a:solidFill>
                  <a:srgbClr val="001970"/>
                </a:solidFill>
                <a:latin typeface="Trebuchet MS"/>
                <a:ea typeface="Trebuchet MS"/>
                <a:cs typeface="Trebuchet MS"/>
                <a:sym typeface="Trebuchet MS"/>
                <a:hlinkClick r:id="rId15">
                  <a:extLst>
                    <a:ext uri="{A12FA001-AC4F-418D-AE19-62706E023703}">
                      <ahyp:hlinkClr val="tx"/>
                    </a:ext>
                  </a:extLst>
                </a:hlinkClick>
              </a:rPr>
              <a:t>Personal Care</a:t>
            </a:r>
            <a:r>
              <a:rPr b="0" i="0" lang="en-US" sz="2000" u="none" strike="noStrike">
                <a:solidFill>
                  <a:srgbClr val="000000"/>
                </a:solidFill>
                <a:latin typeface="Trebuchet MS"/>
                <a:ea typeface="Trebuchet MS"/>
                <a:cs typeface="Trebuchet MS"/>
                <a:sym typeface="Trebuchet MS"/>
              </a:rPr>
              <a:t> (with </a:t>
            </a:r>
            <a:r>
              <a:rPr b="0" i="0" lang="en-US" sz="2000" u="sng" strike="noStrike">
                <a:solidFill>
                  <a:srgbClr val="001970"/>
                </a:solidFill>
                <a:latin typeface="Trebuchet MS"/>
                <a:ea typeface="Trebuchet MS"/>
                <a:cs typeface="Trebuchet MS"/>
                <a:sym typeface="Trebuchet MS"/>
                <a:hlinkClick r:id="rId16">
                  <a:extLst>
                    <a:ext uri="{A12FA001-AC4F-418D-AE19-62706E023703}">
                      <ahyp:hlinkClr val="tx"/>
                    </a:ext>
                  </a:extLst>
                </a:hlinkClick>
              </a:rPr>
              <a:t>Remote Supports</a:t>
            </a:r>
            <a:r>
              <a:rPr b="0" i="0" lang="en-US" sz="2000" u="none" strike="noStrike">
                <a:solidFill>
                  <a:srgbClr val="000000"/>
                </a:solidFill>
                <a:latin typeface="Trebuchet MS"/>
                <a:ea typeface="Trebuchet MS"/>
                <a:cs typeface="Trebuchet MS"/>
                <a:sym typeface="Trebuchet MS"/>
              </a:rPr>
              <a:t> options)</a:t>
            </a:r>
            <a:endParaRPr/>
          </a:p>
          <a:p>
            <a:pPr indent="-311149" lvl="0" marL="457200" rtl="0" algn="l">
              <a:lnSpc>
                <a:spcPct val="115000"/>
              </a:lnSpc>
              <a:spcBef>
                <a:spcPts val="0"/>
              </a:spcBef>
              <a:spcAft>
                <a:spcPts val="0"/>
              </a:spcAft>
              <a:buSzPct val="92857"/>
              <a:buFont typeface="Arial"/>
              <a:buChar char="•"/>
            </a:pPr>
            <a:r>
              <a:rPr b="0" i="0" lang="en-US" sz="2000" u="sng" strike="noStrike">
                <a:solidFill>
                  <a:srgbClr val="001970"/>
                </a:solidFill>
                <a:latin typeface="Trebuchet MS"/>
                <a:ea typeface="Trebuchet MS"/>
                <a:cs typeface="Trebuchet MS"/>
                <a:sym typeface="Trebuchet MS"/>
                <a:hlinkClick r:id="rId17">
                  <a:extLst>
                    <a:ext uri="{A12FA001-AC4F-418D-AE19-62706E023703}">
                      <ahyp:hlinkClr val="tx"/>
                    </a:ext>
                  </a:extLst>
                </a:hlinkClick>
              </a:rPr>
              <a:t>Personal Emergency Response System (PERS)</a:t>
            </a:r>
            <a:endParaRPr b="0" i="0" sz="2000" u="none" strike="noStrike">
              <a:solidFill>
                <a:srgbClr val="000000"/>
              </a:solidFill>
              <a:latin typeface="Trebuchet MS"/>
              <a:ea typeface="Trebuchet MS"/>
              <a:cs typeface="Trebuchet MS"/>
              <a:sym typeface="Trebuchet MS"/>
            </a:endParaRPr>
          </a:p>
          <a:p>
            <a:pPr indent="-311149" lvl="0" marL="457200" rtl="0" algn="l">
              <a:lnSpc>
                <a:spcPct val="115000"/>
              </a:lnSpc>
              <a:spcBef>
                <a:spcPts val="0"/>
              </a:spcBef>
              <a:spcAft>
                <a:spcPts val="0"/>
              </a:spcAft>
              <a:buSzPct val="92857"/>
              <a:buFont typeface="Arial"/>
              <a:buChar char="•"/>
            </a:pPr>
            <a:r>
              <a:rPr b="0" i="0" lang="en-US" sz="2000" u="sng" strike="noStrike">
                <a:solidFill>
                  <a:srgbClr val="001970"/>
                </a:solidFill>
                <a:latin typeface="Trebuchet MS"/>
                <a:ea typeface="Trebuchet MS"/>
                <a:cs typeface="Trebuchet MS"/>
                <a:sym typeface="Trebuchet MS"/>
                <a:hlinkClick r:id="rId18">
                  <a:extLst>
                    <a:ext uri="{A12FA001-AC4F-418D-AE19-62706E023703}">
                      <ahyp:hlinkClr val="tx"/>
                    </a:ext>
                  </a:extLst>
                </a:hlinkClick>
              </a:rPr>
              <a:t>Respite Care</a:t>
            </a:r>
            <a:endParaRPr b="0" i="0" sz="2000" u="none" strike="noStrike">
              <a:solidFill>
                <a:srgbClr val="000000"/>
              </a:solidFill>
              <a:latin typeface="Trebuchet MS"/>
              <a:ea typeface="Trebuchet MS"/>
              <a:cs typeface="Trebuchet MS"/>
              <a:sym typeface="Trebuchet MS"/>
            </a:endParaRPr>
          </a:p>
          <a:p>
            <a:pPr indent="-311149" lvl="0" marL="457200" rtl="0" algn="l">
              <a:lnSpc>
                <a:spcPct val="115000"/>
              </a:lnSpc>
              <a:spcBef>
                <a:spcPts val="0"/>
              </a:spcBef>
              <a:spcAft>
                <a:spcPts val="0"/>
              </a:spcAft>
              <a:buSzPct val="92857"/>
              <a:buFont typeface="Arial"/>
              <a:buChar char="•"/>
            </a:pPr>
            <a:r>
              <a:rPr b="0" i="0" lang="en-US" sz="2000" u="sng" strike="noStrike">
                <a:solidFill>
                  <a:srgbClr val="001970"/>
                </a:solidFill>
                <a:latin typeface="Trebuchet MS"/>
                <a:ea typeface="Trebuchet MS"/>
                <a:cs typeface="Trebuchet MS"/>
                <a:sym typeface="Trebuchet MS"/>
                <a:hlinkClick r:id="rId19">
                  <a:extLst>
                    <a:ext uri="{A12FA001-AC4F-418D-AE19-62706E023703}">
                      <ahyp:hlinkClr val="tx"/>
                    </a:ext>
                  </a:extLst>
                </a:hlinkClick>
              </a:rPr>
              <a:t>Transition Set Up</a:t>
            </a:r>
            <a:endParaRPr b="0" i="0" sz="2000" u="none" strike="noStrike">
              <a:solidFill>
                <a:srgbClr val="000000"/>
              </a:solidFill>
              <a:latin typeface="Trebuchet MS"/>
              <a:ea typeface="Trebuchet MS"/>
              <a:cs typeface="Trebuchet MS"/>
              <a:sym typeface="Trebuchet MS"/>
            </a:endParaRPr>
          </a:p>
          <a:p>
            <a:pPr indent="0" lvl="0" marL="146050" rtl="0" algn="l">
              <a:lnSpc>
                <a:spcPct val="115000"/>
              </a:lnSpc>
              <a:spcBef>
                <a:spcPts val="0"/>
              </a:spcBef>
              <a:spcAft>
                <a:spcPts val="0"/>
              </a:spcAft>
              <a:buSzPct val="92857"/>
              <a:buNone/>
            </a:pPr>
            <a:br>
              <a:rPr lang="en-US" sz="2000"/>
            </a:br>
            <a:endParaRPr/>
          </a:p>
        </p:txBody>
      </p:sp>
      <p:sp>
        <p:nvSpPr>
          <p:cNvPr id="145" name="Google Shape;145;p21"/>
          <p:cNvSpPr txBox="1"/>
          <p:nvPr/>
        </p:nvSpPr>
        <p:spPr>
          <a:xfrm>
            <a:off x="2025600" y="6109200"/>
            <a:ext cx="45720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600"/>
              <a:buFont typeface="Arial"/>
              <a:buNone/>
            </a:pPr>
            <a:r>
              <a:rPr b="1" i="0" lang="en-US" sz="1400" u="sng" cap="none" strike="noStrike">
                <a:solidFill>
                  <a:srgbClr val="000000"/>
                </a:solidFill>
                <a:latin typeface="Arial"/>
                <a:ea typeface="Arial"/>
                <a:cs typeface="Arial"/>
                <a:sym typeface="Arial"/>
                <a:hlinkClick r:id="rId20">
                  <a:extLst>
                    <a:ext uri="{A12FA001-AC4F-418D-AE19-62706E023703}">
                      <ahyp:hlinkClr val="tx"/>
                    </a:ext>
                  </a:extLst>
                </a:hlinkClick>
              </a:rPr>
              <a:t>https://hcpf.colorado.gov/community-mental-health-supports-waiver-cmhs</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33"/>
          <p:cNvSpPr txBox="1"/>
          <p:nvPr>
            <p:ph type="title"/>
          </p:nvPr>
        </p:nvSpPr>
        <p:spPr>
          <a:xfrm>
            <a:off x="311725" y="667900"/>
            <a:ext cx="8520600" cy="831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n-US"/>
              <a:t>Complementary and Integrative Health (CIH)</a:t>
            </a:r>
            <a:endParaRPr/>
          </a:p>
        </p:txBody>
      </p:sp>
      <p:sp>
        <p:nvSpPr>
          <p:cNvPr id="151" name="Google Shape;151;p33"/>
          <p:cNvSpPr txBox="1"/>
          <p:nvPr>
            <p:ph idx="1" type="body"/>
          </p:nvPr>
        </p:nvSpPr>
        <p:spPr>
          <a:xfrm>
            <a:off x="166199" y="1669774"/>
            <a:ext cx="8520600" cy="4151100"/>
          </a:xfrm>
          <a:prstGeom prst="rect">
            <a:avLst/>
          </a:prstGeom>
          <a:noFill/>
          <a:ln>
            <a:noFill/>
          </a:ln>
        </p:spPr>
        <p:txBody>
          <a:bodyPr anchorCtr="0" anchor="t" bIns="91425" lIns="91425" spcFirstLastPara="1" rIns="91425" wrap="square" tIns="91425">
            <a:normAutofit fontScale="85000" lnSpcReduction="20000"/>
          </a:bodyPr>
          <a:lstStyle/>
          <a:p>
            <a:pPr indent="0" lvl="0" marL="146050" rtl="0" algn="ctr">
              <a:lnSpc>
                <a:spcPct val="115000"/>
              </a:lnSpc>
              <a:spcBef>
                <a:spcPts val="0"/>
              </a:spcBef>
              <a:spcAft>
                <a:spcPts val="0"/>
              </a:spcAft>
              <a:buSzPct val="80495"/>
              <a:buNone/>
            </a:pPr>
            <a:r>
              <a:rPr b="1" i="0" lang="en-US" sz="1900" u="none" strike="noStrike">
                <a:solidFill>
                  <a:srgbClr val="000000"/>
                </a:solidFill>
                <a:latin typeface="Arial"/>
                <a:ea typeface="Arial"/>
                <a:cs typeface="Arial"/>
                <a:sym typeface="Arial"/>
              </a:rPr>
              <a:t>Who Qualifies?</a:t>
            </a:r>
            <a:endParaRPr/>
          </a:p>
          <a:p>
            <a:pPr indent="0" lvl="0" marL="146050" rtl="0" algn="ctr">
              <a:lnSpc>
                <a:spcPct val="115000"/>
              </a:lnSpc>
              <a:spcBef>
                <a:spcPts val="0"/>
              </a:spcBef>
              <a:spcAft>
                <a:spcPts val="0"/>
              </a:spcAft>
              <a:buSzPct val="117646"/>
              <a:buNone/>
            </a:pPr>
            <a:r>
              <a:rPr b="0" i="0" lang="en-US" u="none" strike="noStrike">
                <a:solidFill>
                  <a:srgbClr val="000000"/>
                </a:solidFill>
                <a:latin typeface="Trebuchet MS"/>
                <a:ea typeface="Trebuchet MS"/>
                <a:cs typeface="Trebuchet MS"/>
                <a:sym typeface="Trebuchet MS"/>
              </a:rPr>
              <a:t>The Home and Community-Based Services Complementary and Integrative Health waiver helps individuals living with a spinal cord injury, multiple sclerosis, a brain injury, spina bifida, muscular dystrophy, or cerebral palsy with the inability </a:t>
            </a:r>
            <a:r>
              <a:rPr b="0" i="0" lang="en-US" sz="1400" u="none" strike="noStrike">
                <a:solidFill>
                  <a:srgbClr val="000000"/>
                </a:solidFill>
                <a:latin typeface="Trebuchet MS"/>
                <a:ea typeface="Trebuchet MS"/>
                <a:cs typeface="Trebuchet MS"/>
                <a:sym typeface="Trebuchet MS"/>
              </a:rPr>
              <a:t>for independent ambulation.</a:t>
            </a:r>
            <a:endParaRPr/>
          </a:p>
          <a:p>
            <a:pPr indent="0" lvl="0" marL="146050" rtl="0" algn="l">
              <a:lnSpc>
                <a:spcPct val="115000"/>
              </a:lnSpc>
              <a:spcBef>
                <a:spcPts val="0"/>
              </a:spcBef>
              <a:spcAft>
                <a:spcPts val="0"/>
              </a:spcAft>
              <a:buSzPct val="95588"/>
              <a:buNone/>
            </a:pPr>
            <a:r>
              <a:rPr b="1" i="0" lang="en-US" sz="1600" u="none" strike="noStrike">
                <a:solidFill>
                  <a:srgbClr val="000000"/>
                </a:solidFill>
                <a:latin typeface="Trebuchet MS"/>
                <a:ea typeface="Trebuchet MS"/>
                <a:cs typeface="Trebuchet MS"/>
                <a:sym typeface="Trebuchet MS"/>
              </a:rPr>
              <a:t>To qualify for the CIH waiver, you must:</a:t>
            </a:r>
            <a:endParaRPr/>
          </a:p>
          <a:p>
            <a:pPr indent="-311149" lvl="0" marL="457200" rtl="0" algn="l">
              <a:lnSpc>
                <a:spcPct val="115000"/>
              </a:lnSpc>
              <a:spcBef>
                <a:spcPts val="0"/>
              </a:spcBef>
              <a:spcAft>
                <a:spcPts val="0"/>
              </a:spcAft>
              <a:buSzPct val="109243"/>
              <a:buFont typeface="Arial"/>
              <a:buChar char="•"/>
            </a:pPr>
            <a:r>
              <a:rPr b="0" i="0" lang="en-US" sz="1400" u="none" strike="noStrike">
                <a:solidFill>
                  <a:srgbClr val="000000"/>
                </a:solidFill>
                <a:latin typeface="Trebuchet MS"/>
                <a:ea typeface="Trebuchet MS"/>
                <a:cs typeface="Trebuchet MS"/>
                <a:sym typeface="Trebuchet MS"/>
              </a:rPr>
              <a:t>Be 18 years of age or older </a:t>
            </a:r>
            <a:endParaRPr/>
          </a:p>
          <a:p>
            <a:pPr indent="-311149" lvl="0" marL="457200" rtl="0" algn="l">
              <a:lnSpc>
                <a:spcPct val="115000"/>
              </a:lnSpc>
              <a:spcBef>
                <a:spcPts val="0"/>
              </a:spcBef>
              <a:spcAft>
                <a:spcPts val="0"/>
              </a:spcAft>
              <a:buSzPct val="109243"/>
              <a:buFont typeface="Arial"/>
              <a:buChar char="•"/>
            </a:pPr>
            <a:r>
              <a:rPr b="0" i="0" lang="en-US" sz="1400" u="none" strike="noStrike">
                <a:solidFill>
                  <a:srgbClr val="000000"/>
                </a:solidFill>
                <a:latin typeface="Trebuchet MS"/>
                <a:ea typeface="Trebuchet MS"/>
                <a:cs typeface="Trebuchet MS"/>
                <a:sym typeface="Trebuchet MS"/>
              </a:rPr>
              <a:t>Have a qualifying condition of a spinal cord injury (traumatic or nontraumatic), multiple sclerosis, brain injury, spina bifida, muscular dystrophy, or cerebral palsy </a:t>
            </a:r>
            <a:endParaRPr/>
          </a:p>
          <a:p>
            <a:pPr indent="-311149" lvl="0" marL="457200" rtl="0" algn="l">
              <a:lnSpc>
                <a:spcPct val="115000"/>
              </a:lnSpc>
              <a:spcBef>
                <a:spcPts val="0"/>
              </a:spcBef>
              <a:spcAft>
                <a:spcPts val="0"/>
              </a:spcAft>
              <a:buSzPct val="109243"/>
              <a:buFont typeface="Arial"/>
              <a:buChar char="•"/>
            </a:pPr>
            <a:r>
              <a:rPr b="0" i="0" lang="en-US" sz="1400" u="none" strike="noStrike">
                <a:solidFill>
                  <a:srgbClr val="000000"/>
                </a:solidFill>
                <a:latin typeface="Trebuchet MS"/>
                <a:ea typeface="Trebuchet MS"/>
                <a:cs typeface="Trebuchet MS"/>
                <a:sym typeface="Trebuchet MS"/>
              </a:rPr>
              <a:t>Have been determined to have an inability for independent ambulation resulting from the qualifying condition as identified by the case manager through the assessment process. The inability for independent ambulation for the </a:t>
            </a:r>
            <a:r>
              <a:rPr b="1" i="0" lang="en-US" sz="1400" u="none" strike="noStrike">
                <a:solidFill>
                  <a:srgbClr val="000000"/>
                </a:solidFill>
                <a:latin typeface="Trebuchet MS"/>
                <a:ea typeface="Trebuchet MS"/>
                <a:cs typeface="Trebuchet MS"/>
                <a:sym typeface="Trebuchet MS"/>
              </a:rPr>
              <a:t>HCBS-CIH waiver means: </a:t>
            </a:r>
            <a:endParaRPr/>
          </a:p>
          <a:p>
            <a:pPr indent="-285750" lvl="1" marL="742950" rtl="0" algn="l">
              <a:lnSpc>
                <a:spcPct val="115000"/>
              </a:lnSpc>
              <a:spcBef>
                <a:spcPts val="0"/>
              </a:spcBef>
              <a:spcAft>
                <a:spcPts val="0"/>
              </a:spcAft>
              <a:buSzPct val="107843"/>
              <a:buFont typeface="Arial"/>
              <a:buChar char="•"/>
            </a:pPr>
            <a:r>
              <a:rPr b="0" i="0" lang="en-US" sz="1200" u="none" strike="noStrike">
                <a:solidFill>
                  <a:srgbClr val="000000"/>
                </a:solidFill>
                <a:latin typeface="Trebuchet MS"/>
                <a:ea typeface="Trebuchet MS"/>
                <a:cs typeface="Trebuchet MS"/>
                <a:sym typeface="Trebuchet MS"/>
              </a:rPr>
              <a:t>The individual does not walk, and requires use of a wheelchair or scooter in all settings, whether or not they can operate the wheelchair or scooter safely, on their own, OR; </a:t>
            </a:r>
            <a:endParaRPr/>
          </a:p>
          <a:p>
            <a:pPr indent="-285750" lvl="1" marL="742950" rtl="0" algn="l">
              <a:lnSpc>
                <a:spcPct val="115000"/>
              </a:lnSpc>
              <a:spcBef>
                <a:spcPts val="0"/>
              </a:spcBef>
              <a:spcAft>
                <a:spcPts val="0"/>
              </a:spcAft>
              <a:buSzPct val="107843"/>
              <a:buFont typeface="Arial"/>
              <a:buChar char="•"/>
            </a:pPr>
            <a:r>
              <a:rPr b="0" i="0" lang="en-US" sz="1200" u="none" strike="noStrike">
                <a:solidFill>
                  <a:srgbClr val="000000"/>
                </a:solidFill>
                <a:latin typeface="Trebuchet MS"/>
                <a:ea typeface="Trebuchet MS"/>
                <a:cs typeface="Trebuchet MS"/>
                <a:sym typeface="Trebuchet MS"/>
              </a:rPr>
              <a:t>The individual does walk, but requires use of a walker or cane in all settings, whether or not they can use the walker or cane safely, on their own, OR; </a:t>
            </a:r>
            <a:endParaRPr/>
          </a:p>
          <a:p>
            <a:pPr indent="-285750" lvl="1" marL="742950" rtl="0" algn="l">
              <a:lnSpc>
                <a:spcPct val="115000"/>
              </a:lnSpc>
              <a:spcBef>
                <a:spcPts val="0"/>
              </a:spcBef>
              <a:spcAft>
                <a:spcPts val="0"/>
              </a:spcAft>
              <a:buSzPct val="107843"/>
              <a:buFont typeface="Arial"/>
              <a:buChar char="•"/>
            </a:pPr>
            <a:r>
              <a:rPr b="0" i="0" lang="en-US" sz="1200" u="none" strike="noStrike">
                <a:solidFill>
                  <a:srgbClr val="000000"/>
                </a:solidFill>
                <a:latin typeface="Trebuchet MS"/>
                <a:ea typeface="Trebuchet MS"/>
                <a:cs typeface="Trebuchet MS"/>
                <a:sym typeface="Trebuchet MS"/>
              </a:rPr>
              <a:t>The individual does walk, but requires “touch” or “stand-by” assistance to ambulate safely in all settings.</a:t>
            </a:r>
            <a:endParaRPr/>
          </a:p>
          <a:p>
            <a:pPr indent="-311149" lvl="0" marL="457200" rtl="0" algn="l">
              <a:lnSpc>
                <a:spcPct val="115000"/>
              </a:lnSpc>
              <a:spcBef>
                <a:spcPts val="0"/>
              </a:spcBef>
              <a:spcAft>
                <a:spcPts val="0"/>
              </a:spcAft>
              <a:buSzPct val="109243"/>
              <a:buFont typeface="Arial"/>
              <a:buChar char="•"/>
            </a:pPr>
            <a:r>
              <a:rPr b="1" i="0" lang="en-US" sz="1400" u="none" strike="noStrike">
                <a:solidFill>
                  <a:srgbClr val="000000"/>
                </a:solidFill>
                <a:latin typeface="Trebuchet MS"/>
                <a:ea typeface="Trebuchet MS"/>
                <a:cs typeface="Trebuchet MS"/>
                <a:sym typeface="Trebuchet MS"/>
              </a:rPr>
              <a:t>Have been determined to be financially eligible</a:t>
            </a:r>
            <a:endParaRPr/>
          </a:p>
          <a:p>
            <a:pPr indent="-285750" lvl="1" marL="742950" rtl="0" algn="l">
              <a:lnSpc>
                <a:spcPct val="115000"/>
              </a:lnSpc>
              <a:spcBef>
                <a:spcPts val="0"/>
              </a:spcBef>
              <a:spcAft>
                <a:spcPts val="0"/>
              </a:spcAft>
              <a:buSzPct val="107843"/>
              <a:buFont typeface="Arial"/>
              <a:buChar char="•"/>
            </a:pPr>
            <a:r>
              <a:rPr b="0" i="0" lang="en-US" sz="1200" u="none" strike="noStrike">
                <a:solidFill>
                  <a:srgbClr val="000000"/>
                </a:solidFill>
                <a:latin typeface="Trebuchet MS"/>
                <a:ea typeface="Trebuchet MS"/>
                <a:cs typeface="Trebuchet MS"/>
                <a:sym typeface="Trebuchet MS"/>
              </a:rPr>
              <a:t>If you do not meet the financial requirements, you may be eligible through the </a:t>
            </a:r>
            <a:r>
              <a:rPr b="0" i="0" lang="en-US" sz="1200" u="sng" strike="noStrike">
                <a:solidFill>
                  <a:srgbClr val="001970"/>
                </a:solidFill>
                <a:latin typeface="Trebuchet MS"/>
                <a:ea typeface="Trebuchet MS"/>
                <a:cs typeface="Trebuchet MS"/>
                <a:sym typeface="Trebuchet MS"/>
                <a:hlinkClick r:id="rId3">
                  <a:extLst>
                    <a:ext uri="{A12FA001-AC4F-418D-AE19-62706E023703}">
                      <ahyp:hlinkClr val="tx"/>
                    </a:ext>
                  </a:extLst>
                </a:hlinkClick>
              </a:rPr>
              <a:t>Health First Colorado Buy-In Program for Working Adults with Disabilities</a:t>
            </a:r>
            <a:r>
              <a:rPr b="0" i="0" lang="en-US" sz="1200" u="none" strike="noStrike">
                <a:solidFill>
                  <a:srgbClr val="000000"/>
                </a:solidFill>
                <a:latin typeface="Trebuchet MS"/>
                <a:ea typeface="Trebuchet MS"/>
                <a:cs typeface="Trebuchet MS"/>
                <a:sym typeface="Trebuchet MS"/>
              </a:rPr>
              <a:t>.</a:t>
            </a:r>
            <a:br>
              <a:rPr b="0" i="0" lang="en-US" sz="1200" u="none" strike="noStrike">
                <a:solidFill>
                  <a:srgbClr val="000000"/>
                </a:solidFill>
                <a:latin typeface="Trebuchet MS"/>
                <a:ea typeface="Trebuchet MS"/>
                <a:cs typeface="Trebuchet MS"/>
                <a:sym typeface="Trebuchet MS"/>
              </a:rPr>
            </a:br>
            <a:r>
              <a:rPr b="0" i="0" lang="en-US" sz="1200" u="none" strike="noStrike">
                <a:solidFill>
                  <a:srgbClr val="000000"/>
                </a:solidFill>
                <a:latin typeface="Trebuchet MS"/>
                <a:ea typeface="Trebuchet MS"/>
                <a:cs typeface="Trebuchet MS"/>
                <a:sym typeface="Trebuchet MS"/>
              </a:rPr>
              <a:t> </a:t>
            </a:r>
            <a:endParaRPr/>
          </a:p>
          <a:p>
            <a:pPr indent="0" lvl="0" marL="146050" rtl="0" algn="ctr">
              <a:lnSpc>
                <a:spcPct val="115000"/>
              </a:lnSpc>
              <a:spcBef>
                <a:spcPts val="0"/>
              </a:spcBef>
              <a:spcAft>
                <a:spcPts val="0"/>
              </a:spcAft>
              <a:buSzPct val="117646"/>
              <a:buNone/>
            </a:pPr>
            <a:r>
              <a:rPr b="0" i="0" lang="en-US" u="none" strike="noStrike">
                <a:solidFill>
                  <a:srgbClr val="000000"/>
                </a:solidFill>
                <a:latin typeface="Trebuchet MS"/>
                <a:ea typeface="Trebuchet MS"/>
                <a:cs typeface="Trebuchet MS"/>
                <a:sym typeface="Trebuchet MS"/>
              </a:rPr>
              <a:t>Have been determined to need long-term services and supports as you would receive in a nursing home or a hospital.</a:t>
            </a:r>
            <a:endParaRPr/>
          </a:p>
          <a:p>
            <a:pPr indent="0" lvl="0" marL="146050" rtl="0" algn="l">
              <a:lnSpc>
                <a:spcPct val="115000"/>
              </a:lnSpc>
              <a:spcBef>
                <a:spcPts val="0"/>
              </a:spcBef>
              <a:spcAft>
                <a:spcPts val="0"/>
              </a:spcAft>
              <a:buSzPct val="117646"/>
              <a:buNone/>
            </a:pPr>
            <a:br>
              <a:rPr lang="en-US"/>
            </a:br>
            <a:br>
              <a:rPr lang="en-US"/>
            </a:br>
            <a:endParaRPr/>
          </a:p>
          <a:p>
            <a:pPr indent="-228600" lvl="0" marL="457200" rtl="0" algn="l">
              <a:lnSpc>
                <a:spcPct val="115000"/>
              </a:lnSpc>
              <a:spcBef>
                <a:spcPts val="0"/>
              </a:spcBef>
              <a:spcAft>
                <a:spcPts val="0"/>
              </a:spcAft>
              <a:buSzPct val="117646"/>
              <a:buNone/>
            </a:pPr>
            <a:r>
              <a:t/>
            </a:r>
            <a:endParaRPr/>
          </a:p>
        </p:txBody>
      </p:sp>
      <p:sp>
        <p:nvSpPr>
          <p:cNvPr id="152" name="Google Shape;152;p33"/>
          <p:cNvSpPr txBox="1"/>
          <p:nvPr/>
        </p:nvSpPr>
        <p:spPr>
          <a:xfrm>
            <a:off x="1490871" y="5370536"/>
            <a:ext cx="64605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sng" cap="none" strike="noStrike">
                <a:solidFill>
                  <a:srgbClr val="000000"/>
                </a:solidFill>
                <a:latin typeface="Arial"/>
                <a:ea typeface="Arial"/>
                <a:cs typeface="Arial"/>
                <a:sym typeface="Arial"/>
                <a:hlinkClick r:id="rId4">
                  <a:extLst>
                    <a:ext uri="{A12FA001-AC4F-418D-AE19-62706E023703}">
                      <ahyp:hlinkClr val="tx"/>
                    </a:ext>
                  </a:extLst>
                </a:hlinkClick>
              </a:rPr>
              <a:t>https://hcpf.colorado.gov/complementary-integrative-health-waiver-cih</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4"/>
          <p:cNvSpPr txBox="1"/>
          <p:nvPr>
            <p:ph type="title"/>
          </p:nvPr>
        </p:nvSpPr>
        <p:spPr>
          <a:xfrm>
            <a:off x="311725" y="667900"/>
            <a:ext cx="8520600" cy="8316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US"/>
              <a:t>Services-Complementary and Integrative Health (CIH)</a:t>
            </a:r>
            <a:endParaRPr/>
          </a:p>
        </p:txBody>
      </p:sp>
      <p:sp>
        <p:nvSpPr>
          <p:cNvPr id="158" name="Google Shape;158;p34"/>
          <p:cNvSpPr txBox="1"/>
          <p:nvPr>
            <p:ph idx="1" type="body"/>
          </p:nvPr>
        </p:nvSpPr>
        <p:spPr>
          <a:xfrm>
            <a:off x="166199" y="1669774"/>
            <a:ext cx="8520600" cy="4151100"/>
          </a:xfrm>
          <a:prstGeom prst="rect">
            <a:avLst/>
          </a:prstGeom>
          <a:noFill/>
          <a:ln>
            <a:noFill/>
          </a:ln>
        </p:spPr>
        <p:txBody>
          <a:bodyPr anchorCtr="0" anchor="t" bIns="91425" lIns="91425" spcFirstLastPara="1" rIns="91425" wrap="square" tIns="91425">
            <a:normAutofit fontScale="47500" lnSpcReduction="20000"/>
          </a:bodyPr>
          <a:lstStyle/>
          <a:p>
            <a:pPr indent="0" lvl="0" marL="146050" rtl="0" algn="ctr">
              <a:lnSpc>
                <a:spcPct val="115000"/>
              </a:lnSpc>
              <a:spcBef>
                <a:spcPts val="0"/>
              </a:spcBef>
              <a:spcAft>
                <a:spcPts val="0"/>
              </a:spcAft>
              <a:buSzPct val="80495"/>
              <a:buNone/>
            </a:pPr>
            <a:r>
              <a:rPr b="1" i="0" lang="en-US" sz="3400" u="none" strike="noStrike">
                <a:solidFill>
                  <a:srgbClr val="000000"/>
                </a:solidFill>
                <a:latin typeface="Arial"/>
                <a:ea typeface="Arial"/>
                <a:cs typeface="Arial"/>
                <a:sym typeface="Arial"/>
              </a:rPr>
              <a:t>Benefits and Services</a:t>
            </a:r>
            <a:endParaRPr/>
          </a:p>
          <a:p>
            <a:pPr indent="-228600" lvl="0" marL="457200" rtl="0" algn="l">
              <a:lnSpc>
                <a:spcPct val="115000"/>
              </a:lnSpc>
              <a:spcBef>
                <a:spcPts val="0"/>
              </a:spcBef>
              <a:spcAft>
                <a:spcPts val="0"/>
              </a:spcAft>
              <a:buSzPct val="97744"/>
              <a:buFont typeface="Arial"/>
              <a:buNone/>
            </a:pPr>
            <a:r>
              <a:t/>
            </a:r>
            <a:endParaRPr b="0" i="0" sz="2800" u="sng" strike="noStrike">
              <a:solidFill>
                <a:srgbClr val="001970"/>
              </a:solidFill>
              <a:latin typeface="Trebuchet MS"/>
              <a:ea typeface="Trebuchet MS"/>
              <a:cs typeface="Trebuchet MS"/>
              <a:sym typeface="Trebuchet MS"/>
              <a:hlinkClick r:id="rId3">
                <a:extLst>
                  <a:ext uri="{A12FA001-AC4F-418D-AE19-62706E023703}">
                    <ahyp:hlinkClr val="tx"/>
                  </a:ext>
                </a:extLst>
              </a:hlinkClick>
            </a:endParaRPr>
          </a:p>
          <a:p>
            <a:pPr indent="-311149" lvl="0" marL="457200" rtl="0" algn="l">
              <a:lnSpc>
                <a:spcPct val="115000"/>
              </a:lnSpc>
              <a:spcBef>
                <a:spcPts val="0"/>
              </a:spcBef>
              <a:spcAft>
                <a:spcPts val="0"/>
              </a:spcAft>
              <a:buSzPct val="94373"/>
              <a:buFont typeface="Arial"/>
              <a:buChar char="•"/>
            </a:pPr>
            <a:r>
              <a:rPr b="0" i="0" lang="en-US" sz="2900" u="sng" strike="noStrike">
                <a:solidFill>
                  <a:srgbClr val="001970"/>
                </a:solidFill>
                <a:latin typeface="Trebuchet MS"/>
                <a:ea typeface="Trebuchet MS"/>
                <a:cs typeface="Trebuchet MS"/>
                <a:sym typeface="Trebuchet MS"/>
                <a:hlinkClick r:id="rId4">
                  <a:extLst>
                    <a:ext uri="{A12FA001-AC4F-418D-AE19-62706E023703}">
                      <ahyp:hlinkClr val="tx"/>
                    </a:ext>
                  </a:extLst>
                </a:hlinkClick>
              </a:rPr>
              <a:t>Adult Day Services</a:t>
            </a:r>
            <a:endParaRPr b="0" i="0" sz="2900" u="none" strike="noStrike">
              <a:solidFill>
                <a:srgbClr val="000000"/>
              </a:solidFill>
              <a:latin typeface="Trebuchet MS"/>
              <a:ea typeface="Trebuchet MS"/>
              <a:cs typeface="Trebuchet MS"/>
              <a:sym typeface="Trebuchet MS"/>
            </a:endParaRPr>
          </a:p>
          <a:p>
            <a:pPr indent="-311149" lvl="0" marL="457200" rtl="0" algn="l">
              <a:lnSpc>
                <a:spcPct val="115000"/>
              </a:lnSpc>
              <a:spcBef>
                <a:spcPts val="0"/>
              </a:spcBef>
              <a:spcAft>
                <a:spcPts val="0"/>
              </a:spcAft>
              <a:buSzPct val="94373"/>
              <a:buFont typeface="Arial"/>
              <a:buChar char="•"/>
            </a:pPr>
            <a:r>
              <a:rPr b="0" i="0" lang="en-US" sz="2900" u="none" strike="noStrike">
                <a:solidFill>
                  <a:srgbClr val="000000"/>
                </a:solidFill>
                <a:latin typeface="Trebuchet MS"/>
                <a:ea typeface="Trebuchet MS"/>
                <a:cs typeface="Trebuchet MS"/>
                <a:sym typeface="Trebuchet MS"/>
              </a:rPr>
              <a:t>Complementary and Integrative Health Services (</a:t>
            </a:r>
            <a:r>
              <a:rPr b="0" i="0" lang="en-US" sz="2900" u="sng" strike="noStrike">
                <a:solidFill>
                  <a:srgbClr val="001970"/>
                </a:solidFill>
                <a:latin typeface="Trebuchet MS"/>
                <a:ea typeface="Trebuchet MS"/>
                <a:cs typeface="Trebuchet MS"/>
                <a:sym typeface="Trebuchet MS"/>
                <a:hlinkClick r:id="rId5">
                  <a:extLst>
                    <a:ext uri="{A12FA001-AC4F-418D-AE19-62706E023703}">
                      <ahyp:hlinkClr val="tx"/>
                    </a:ext>
                  </a:extLst>
                </a:hlinkClick>
              </a:rPr>
              <a:t>Acupuncture</a:t>
            </a:r>
            <a:r>
              <a:rPr b="0" i="0" lang="en-US" sz="2900" u="none" strike="noStrike">
                <a:solidFill>
                  <a:srgbClr val="000000"/>
                </a:solidFill>
                <a:latin typeface="Trebuchet MS"/>
                <a:ea typeface="Trebuchet MS"/>
                <a:cs typeface="Trebuchet MS"/>
                <a:sym typeface="Trebuchet MS"/>
              </a:rPr>
              <a:t>, </a:t>
            </a:r>
            <a:r>
              <a:rPr b="0" i="0" lang="en-US" sz="2900" u="sng" strike="noStrike">
                <a:solidFill>
                  <a:srgbClr val="001970"/>
                </a:solidFill>
                <a:latin typeface="Trebuchet MS"/>
                <a:ea typeface="Trebuchet MS"/>
                <a:cs typeface="Trebuchet MS"/>
                <a:sym typeface="Trebuchet MS"/>
                <a:hlinkClick r:id="rId6">
                  <a:extLst>
                    <a:ext uri="{A12FA001-AC4F-418D-AE19-62706E023703}">
                      <ahyp:hlinkClr val="tx"/>
                    </a:ext>
                  </a:extLst>
                </a:hlinkClick>
              </a:rPr>
              <a:t>Chiropractic</a:t>
            </a:r>
            <a:r>
              <a:rPr b="0" i="0" lang="en-US" sz="2900" u="none" strike="noStrike">
                <a:solidFill>
                  <a:srgbClr val="000000"/>
                </a:solidFill>
                <a:latin typeface="Trebuchet MS"/>
                <a:ea typeface="Trebuchet MS"/>
                <a:cs typeface="Trebuchet MS"/>
                <a:sym typeface="Trebuchet MS"/>
              </a:rPr>
              <a:t>, </a:t>
            </a:r>
            <a:r>
              <a:rPr b="0" i="0" lang="en-US" sz="2900" u="sng" strike="noStrike">
                <a:solidFill>
                  <a:srgbClr val="001970"/>
                </a:solidFill>
                <a:latin typeface="Trebuchet MS"/>
                <a:ea typeface="Trebuchet MS"/>
                <a:cs typeface="Trebuchet MS"/>
                <a:sym typeface="Trebuchet MS"/>
                <a:hlinkClick r:id="rId7">
                  <a:extLst>
                    <a:ext uri="{A12FA001-AC4F-418D-AE19-62706E023703}">
                      <ahyp:hlinkClr val="tx"/>
                    </a:ext>
                  </a:extLst>
                </a:hlinkClick>
              </a:rPr>
              <a:t>Massage Therapy</a:t>
            </a:r>
            <a:r>
              <a:rPr b="0" i="0" lang="en-US" sz="2900" u="none" strike="noStrike">
                <a:solidFill>
                  <a:srgbClr val="000000"/>
                </a:solidFill>
                <a:latin typeface="Trebuchet MS"/>
                <a:ea typeface="Trebuchet MS"/>
                <a:cs typeface="Trebuchet MS"/>
                <a:sym typeface="Trebuchet MS"/>
              </a:rPr>
              <a:t>)</a:t>
            </a:r>
            <a:endParaRPr/>
          </a:p>
          <a:p>
            <a:pPr indent="-311149" lvl="0" marL="457200" rtl="0" algn="l">
              <a:lnSpc>
                <a:spcPct val="115000"/>
              </a:lnSpc>
              <a:spcBef>
                <a:spcPts val="0"/>
              </a:spcBef>
              <a:spcAft>
                <a:spcPts val="0"/>
              </a:spcAft>
              <a:buSzPct val="94373"/>
              <a:buFont typeface="Arial"/>
              <a:buChar char="•"/>
            </a:pPr>
            <a:r>
              <a:rPr b="0" i="0" lang="en-US" sz="2900" u="sng" strike="noStrike">
                <a:solidFill>
                  <a:srgbClr val="001970"/>
                </a:solidFill>
                <a:latin typeface="Trebuchet MS"/>
                <a:ea typeface="Trebuchet MS"/>
                <a:cs typeface="Trebuchet MS"/>
                <a:sym typeface="Trebuchet MS"/>
                <a:hlinkClick r:id="rId8">
                  <a:extLst>
                    <a:ext uri="{A12FA001-AC4F-418D-AE19-62706E023703}">
                      <ahyp:hlinkClr val="tx"/>
                    </a:ext>
                  </a:extLst>
                </a:hlinkClick>
              </a:rPr>
              <a:t>Consumer Directed Attendant Support Services (CDASS)</a:t>
            </a:r>
            <a:endParaRPr b="0" i="0" sz="2900" u="none" strike="noStrike">
              <a:solidFill>
                <a:srgbClr val="000000"/>
              </a:solidFill>
              <a:latin typeface="Trebuchet MS"/>
              <a:ea typeface="Trebuchet MS"/>
              <a:cs typeface="Trebuchet MS"/>
              <a:sym typeface="Trebuchet MS"/>
            </a:endParaRPr>
          </a:p>
          <a:p>
            <a:pPr indent="-311149" lvl="0" marL="457200" rtl="0" algn="l">
              <a:lnSpc>
                <a:spcPct val="115000"/>
              </a:lnSpc>
              <a:spcBef>
                <a:spcPts val="0"/>
              </a:spcBef>
              <a:spcAft>
                <a:spcPts val="0"/>
              </a:spcAft>
              <a:buSzPct val="94373"/>
              <a:buFont typeface="Arial"/>
              <a:buChar char="•"/>
            </a:pPr>
            <a:r>
              <a:rPr b="0" i="0" lang="en-US" sz="2900" u="sng" strike="noStrike">
                <a:solidFill>
                  <a:srgbClr val="001970"/>
                </a:solidFill>
                <a:latin typeface="Trebuchet MS"/>
                <a:ea typeface="Trebuchet MS"/>
                <a:cs typeface="Trebuchet MS"/>
                <a:sym typeface="Trebuchet MS"/>
                <a:hlinkClick r:id="rId9">
                  <a:extLst>
                    <a:ext uri="{A12FA001-AC4F-418D-AE19-62706E023703}">
                      <ahyp:hlinkClr val="tx"/>
                    </a:ext>
                  </a:extLst>
                </a:hlinkClick>
              </a:rPr>
              <a:t>Home Delivered Meals</a:t>
            </a:r>
            <a:endParaRPr b="0" i="0" sz="2900" u="none" strike="noStrike">
              <a:solidFill>
                <a:srgbClr val="000000"/>
              </a:solidFill>
              <a:latin typeface="Trebuchet MS"/>
              <a:ea typeface="Trebuchet MS"/>
              <a:cs typeface="Trebuchet MS"/>
              <a:sym typeface="Trebuchet MS"/>
            </a:endParaRPr>
          </a:p>
          <a:p>
            <a:pPr indent="-311149" lvl="0" marL="457200" rtl="0" algn="l">
              <a:lnSpc>
                <a:spcPct val="115000"/>
              </a:lnSpc>
              <a:spcBef>
                <a:spcPts val="0"/>
              </a:spcBef>
              <a:spcAft>
                <a:spcPts val="0"/>
              </a:spcAft>
              <a:buSzPct val="94373"/>
              <a:buFont typeface="Arial"/>
              <a:buChar char="•"/>
            </a:pPr>
            <a:r>
              <a:rPr b="0" i="0" lang="en-US" sz="2900" u="sng" strike="noStrike">
                <a:solidFill>
                  <a:srgbClr val="001970"/>
                </a:solidFill>
                <a:latin typeface="Trebuchet MS"/>
                <a:ea typeface="Trebuchet MS"/>
                <a:cs typeface="Trebuchet MS"/>
                <a:sym typeface="Trebuchet MS"/>
                <a:hlinkClick r:id="rId10">
                  <a:extLst>
                    <a:ext uri="{A12FA001-AC4F-418D-AE19-62706E023703}">
                      <ahyp:hlinkClr val="tx"/>
                    </a:ext>
                  </a:extLst>
                </a:hlinkClick>
              </a:rPr>
              <a:t>Home Modification</a:t>
            </a:r>
            <a:endParaRPr b="0" i="0" sz="2900" u="none" strike="noStrike">
              <a:solidFill>
                <a:srgbClr val="000000"/>
              </a:solidFill>
              <a:latin typeface="Trebuchet MS"/>
              <a:ea typeface="Trebuchet MS"/>
              <a:cs typeface="Trebuchet MS"/>
              <a:sym typeface="Trebuchet MS"/>
            </a:endParaRPr>
          </a:p>
          <a:p>
            <a:pPr indent="-311149" lvl="0" marL="457200" rtl="0" algn="l">
              <a:lnSpc>
                <a:spcPct val="115000"/>
              </a:lnSpc>
              <a:spcBef>
                <a:spcPts val="0"/>
              </a:spcBef>
              <a:spcAft>
                <a:spcPts val="0"/>
              </a:spcAft>
              <a:buSzPct val="94373"/>
              <a:buFont typeface="Arial"/>
              <a:buChar char="•"/>
            </a:pPr>
            <a:r>
              <a:rPr b="0" i="0" lang="en-US" sz="2900" u="sng" strike="noStrike">
                <a:solidFill>
                  <a:srgbClr val="001970"/>
                </a:solidFill>
                <a:latin typeface="Trebuchet MS"/>
                <a:ea typeface="Trebuchet MS"/>
                <a:cs typeface="Trebuchet MS"/>
                <a:sym typeface="Trebuchet MS"/>
                <a:hlinkClick r:id="rId11">
                  <a:extLst>
                    <a:ext uri="{A12FA001-AC4F-418D-AE19-62706E023703}">
                      <ahyp:hlinkClr val="tx"/>
                    </a:ext>
                  </a:extLst>
                </a:hlinkClick>
              </a:rPr>
              <a:t>Homemaker Services</a:t>
            </a:r>
            <a:r>
              <a:rPr b="0" i="0" lang="en-US" sz="2900" u="none" strike="noStrike">
                <a:solidFill>
                  <a:srgbClr val="000000"/>
                </a:solidFill>
                <a:latin typeface="Trebuchet MS"/>
                <a:ea typeface="Trebuchet MS"/>
                <a:cs typeface="Trebuchet MS"/>
                <a:sym typeface="Trebuchet MS"/>
              </a:rPr>
              <a:t> (with </a:t>
            </a:r>
            <a:r>
              <a:rPr b="0" i="0" lang="en-US" sz="2900" u="sng" strike="noStrike">
                <a:solidFill>
                  <a:srgbClr val="001970"/>
                </a:solidFill>
                <a:latin typeface="Trebuchet MS"/>
                <a:ea typeface="Trebuchet MS"/>
                <a:cs typeface="Trebuchet MS"/>
                <a:sym typeface="Trebuchet MS"/>
                <a:hlinkClick r:id="rId12">
                  <a:extLst>
                    <a:ext uri="{A12FA001-AC4F-418D-AE19-62706E023703}">
                      <ahyp:hlinkClr val="tx"/>
                    </a:ext>
                  </a:extLst>
                </a:hlinkClick>
              </a:rPr>
              <a:t>Remote Supports</a:t>
            </a:r>
            <a:r>
              <a:rPr b="0" i="0" lang="en-US" sz="2900" u="none" strike="noStrike">
                <a:solidFill>
                  <a:srgbClr val="000000"/>
                </a:solidFill>
                <a:latin typeface="Trebuchet MS"/>
                <a:ea typeface="Trebuchet MS"/>
                <a:cs typeface="Trebuchet MS"/>
                <a:sym typeface="Trebuchet MS"/>
              </a:rPr>
              <a:t> options)</a:t>
            </a:r>
            <a:endParaRPr/>
          </a:p>
          <a:p>
            <a:pPr indent="-311149" lvl="0" marL="457200" rtl="0" algn="l">
              <a:lnSpc>
                <a:spcPct val="115000"/>
              </a:lnSpc>
              <a:spcBef>
                <a:spcPts val="0"/>
              </a:spcBef>
              <a:spcAft>
                <a:spcPts val="0"/>
              </a:spcAft>
              <a:buSzPct val="94373"/>
              <a:buFont typeface="Arial"/>
              <a:buChar char="•"/>
            </a:pPr>
            <a:r>
              <a:rPr b="0" i="0" lang="en-US" sz="2900" u="sng" strike="noStrike">
                <a:solidFill>
                  <a:srgbClr val="001970"/>
                </a:solidFill>
                <a:latin typeface="Trebuchet MS"/>
                <a:ea typeface="Trebuchet MS"/>
                <a:cs typeface="Trebuchet MS"/>
                <a:sym typeface="Trebuchet MS"/>
                <a:hlinkClick r:id="rId13">
                  <a:extLst>
                    <a:ext uri="{A12FA001-AC4F-418D-AE19-62706E023703}">
                      <ahyp:hlinkClr val="tx"/>
                    </a:ext>
                  </a:extLst>
                </a:hlinkClick>
              </a:rPr>
              <a:t>In-Home Support Services (IHSS)</a:t>
            </a:r>
            <a:endParaRPr b="0" i="0" sz="2900" u="none" strike="noStrike">
              <a:solidFill>
                <a:srgbClr val="000000"/>
              </a:solidFill>
              <a:latin typeface="Trebuchet MS"/>
              <a:ea typeface="Trebuchet MS"/>
              <a:cs typeface="Trebuchet MS"/>
              <a:sym typeface="Trebuchet MS"/>
            </a:endParaRPr>
          </a:p>
          <a:p>
            <a:pPr indent="-311149" lvl="0" marL="457200" rtl="0" algn="l">
              <a:lnSpc>
                <a:spcPct val="115000"/>
              </a:lnSpc>
              <a:spcBef>
                <a:spcPts val="0"/>
              </a:spcBef>
              <a:spcAft>
                <a:spcPts val="0"/>
              </a:spcAft>
              <a:buSzPct val="94373"/>
              <a:buFont typeface="Arial"/>
              <a:buChar char="•"/>
            </a:pPr>
            <a:r>
              <a:rPr b="0" i="0" lang="en-US" sz="2900" u="sng" strike="noStrike">
                <a:solidFill>
                  <a:srgbClr val="001970"/>
                </a:solidFill>
                <a:latin typeface="Trebuchet MS"/>
                <a:ea typeface="Trebuchet MS"/>
                <a:cs typeface="Trebuchet MS"/>
                <a:sym typeface="Trebuchet MS"/>
                <a:hlinkClick r:id="rId14">
                  <a:extLst>
                    <a:ext uri="{A12FA001-AC4F-418D-AE19-62706E023703}">
                      <ahyp:hlinkClr val="tx"/>
                    </a:ext>
                  </a:extLst>
                </a:hlinkClick>
              </a:rPr>
              <a:t>Life Skills Training</a:t>
            </a:r>
            <a:endParaRPr b="0" i="0" sz="2900" u="none" strike="noStrike">
              <a:solidFill>
                <a:srgbClr val="000000"/>
              </a:solidFill>
              <a:latin typeface="Trebuchet MS"/>
              <a:ea typeface="Trebuchet MS"/>
              <a:cs typeface="Trebuchet MS"/>
              <a:sym typeface="Trebuchet MS"/>
            </a:endParaRPr>
          </a:p>
          <a:p>
            <a:pPr indent="-311149" lvl="0" marL="457200" rtl="0" algn="l">
              <a:lnSpc>
                <a:spcPct val="115000"/>
              </a:lnSpc>
              <a:spcBef>
                <a:spcPts val="0"/>
              </a:spcBef>
              <a:spcAft>
                <a:spcPts val="0"/>
              </a:spcAft>
              <a:buSzPct val="94373"/>
              <a:buFont typeface="Arial"/>
              <a:buChar char="•"/>
            </a:pPr>
            <a:r>
              <a:rPr b="0" i="0" lang="en-US" sz="2900" u="sng" strike="noStrike">
                <a:solidFill>
                  <a:srgbClr val="001970"/>
                </a:solidFill>
                <a:latin typeface="Trebuchet MS"/>
                <a:ea typeface="Trebuchet MS"/>
                <a:cs typeface="Trebuchet MS"/>
                <a:sym typeface="Trebuchet MS"/>
                <a:hlinkClick r:id="rId15">
                  <a:extLst>
                    <a:ext uri="{A12FA001-AC4F-418D-AE19-62706E023703}">
                      <ahyp:hlinkClr val="tx"/>
                    </a:ext>
                  </a:extLst>
                </a:hlinkClick>
              </a:rPr>
              <a:t>Medication Reminder</a:t>
            </a:r>
            <a:endParaRPr b="0" i="0" sz="2900" u="none" strike="noStrike">
              <a:solidFill>
                <a:srgbClr val="000000"/>
              </a:solidFill>
              <a:latin typeface="Trebuchet MS"/>
              <a:ea typeface="Trebuchet MS"/>
              <a:cs typeface="Trebuchet MS"/>
              <a:sym typeface="Trebuchet MS"/>
            </a:endParaRPr>
          </a:p>
          <a:p>
            <a:pPr indent="-311149" lvl="0" marL="457200" rtl="0" algn="l">
              <a:lnSpc>
                <a:spcPct val="115000"/>
              </a:lnSpc>
              <a:spcBef>
                <a:spcPts val="0"/>
              </a:spcBef>
              <a:spcAft>
                <a:spcPts val="0"/>
              </a:spcAft>
              <a:buSzPct val="94373"/>
              <a:buFont typeface="Arial"/>
              <a:buChar char="•"/>
            </a:pPr>
            <a:r>
              <a:rPr b="0" i="0" lang="en-US" sz="2900" u="sng" strike="noStrike">
                <a:solidFill>
                  <a:srgbClr val="001970"/>
                </a:solidFill>
                <a:latin typeface="Trebuchet MS"/>
                <a:ea typeface="Trebuchet MS"/>
                <a:cs typeface="Trebuchet MS"/>
                <a:sym typeface="Trebuchet MS"/>
                <a:hlinkClick r:id="rId16">
                  <a:extLst>
                    <a:ext uri="{A12FA001-AC4F-418D-AE19-62706E023703}">
                      <ahyp:hlinkClr val="tx"/>
                    </a:ext>
                  </a:extLst>
                </a:hlinkClick>
              </a:rPr>
              <a:t>Non-Medical Transportation</a:t>
            </a:r>
            <a:endParaRPr b="0" i="0" sz="2900" u="none" strike="noStrike">
              <a:solidFill>
                <a:srgbClr val="000000"/>
              </a:solidFill>
              <a:latin typeface="Trebuchet MS"/>
              <a:ea typeface="Trebuchet MS"/>
              <a:cs typeface="Trebuchet MS"/>
              <a:sym typeface="Trebuchet MS"/>
            </a:endParaRPr>
          </a:p>
          <a:p>
            <a:pPr indent="-311149" lvl="0" marL="457200" rtl="0" algn="l">
              <a:lnSpc>
                <a:spcPct val="115000"/>
              </a:lnSpc>
              <a:spcBef>
                <a:spcPts val="0"/>
              </a:spcBef>
              <a:spcAft>
                <a:spcPts val="0"/>
              </a:spcAft>
              <a:buSzPct val="94373"/>
              <a:buFont typeface="Arial"/>
              <a:buChar char="•"/>
            </a:pPr>
            <a:r>
              <a:rPr b="0" i="0" lang="en-US" sz="2900" u="sng" strike="noStrike">
                <a:solidFill>
                  <a:srgbClr val="001970"/>
                </a:solidFill>
                <a:latin typeface="Trebuchet MS"/>
                <a:ea typeface="Trebuchet MS"/>
                <a:cs typeface="Trebuchet MS"/>
                <a:sym typeface="Trebuchet MS"/>
                <a:hlinkClick r:id="rId17">
                  <a:extLst>
                    <a:ext uri="{A12FA001-AC4F-418D-AE19-62706E023703}">
                      <ahyp:hlinkClr val="tx"/>
                    </a:ext>
                  </a:extLst>
                </a:hlinkClick>
              </a:rPr>
              <a:t>Peer Mentorship</a:t>
            </a:r>
            <a:endParaRPr b="0" i="0" sz="2900" u="none" strike="noStrike">
              <a:solidFill>
                <a:srgbClr val="000000"/>
              </a:solidFill>
              <a:latin typeface="Trebuchet MS"/>
              <a:ea typeface="Trebuchet MS"/>
              <a:cs typeface="Trebuchet MS"/>
              <a:sym typeface="Trebuchet MS"/>
            </a:endParaRPr>
          </a:p>
          <a:p>
            <a:pPr indent="-311149" lvl="0" marL="457200" rtl="0" algn="l">
              <a:lnSpc>
                <a:spcPct val="115000"/>
              </a:lnSpc>
              <a:spcBef>
                <a:spcPts val="0"/>
              </a:spcBef>
              <a:spcAft>
                <a:spcPts val="0"/>
              </a:spcAft>
              <a:buSzPct val="94373"/>
              <a:buFont typeface="Arial"/>
              <a:buChar char="•"/>
            </a:pPr>
            <a:r>
              <a:rPr b="0" i="0" lang="en-US" sz="2900" u="sng" strike="noStrike">
                <a:solidFill>
                  <a:srgbClr val="001970"/>
                </a:solidFill>
                <a:latin typeface="Trebuchet MS"/>
                <a:ea typeface="Trebuchet MS"/>
                <a:cs typeface="Trebuchet MS"/>
                <a:sym typeface="Trebuchet MS"/>
                <a:hlinkClick r:id="rId18">
                  <a:extLst>
                    <a:ext uri="{A12FA001-AC4F-418D-AE19-62706E023703}">
                      <ahyp:hlinkClr val="tx"/>
                    </a:ext>
                  </a:extLst>
                </a:hlinkClick>
              </a:rPr>
              <a:t>Personal Care</a:t>
            </a:r>
            <a:r>
              <a:rPr b="0" i="0" lang="en-US" sz="2900" u="none" strike="noStrike">
                <a:solidFill>
                  <a:srgbClr val="000000"/>
                </a:solidFill>
                <a:latin typeface="Trebuchet MS"/>
                <a:ea typeface="Trebuchet MS"/>
                <a:cs typeface="Trebuchet MS"/>
                <a:sym typeface="Trebuchet MS"/>
              </a:rPr>
              <a:t> (with </a:t>
            </a:r>
            <a:r>
              <a:rPr b="0" i="0" lang="en-US" sz="2900" u="sng" strike="noStrike">
                <a:solidFill>
                  <a:srgbClr val="001970"/>
                </a:solidFill>
                <a:latin typeface="Trebuchet MS"/>
                <a:ea typeface="Trebuchet MS"/>
                <a:cs typeface="Trebuchet MS"/>
                <a:sym typeface="Trebuchet MS"/>
                <a:hlinkClick r:id="rId19">
                  <a:extLst>
                    <a:ext uri="{A12FA001-AC4F-418D-AE19-62706E023703}">
                      <ahyp:hlinkClr val="tx"/>
                    </a:ext>
                  </a:extLst>
                </a:hlinkClick>
              </a:rPr>
              <a:t>Remote Supports</a:t>
            </a:r>
            <a:r>
              <a:rPr b="0" i="0" lang="en-US" sz="2900" u="none" strike="noStrike">
                <a:solidFill>
                  <a:srgbClr val="000000"/>
                </a:solidFill>
                <a:latin typeface="Trebuchet MS"/>
                <a:ea typeface="Trebuchet MS"/>
                <a:cs typeface="Trebuchet MS"/>
                <a:sym typeface="Trebuchet MS"/>
              </a:rPr>
              <a:t> options)</a:t>
            </a:r>
            <a:endParaRPr/>
          </a:p>
          <a:p>
            <a:pPr indent="-311149" lvl="0" marL="457200" rtl="0" algn="l">
              <a:lnSpc>
                <a:spcPct val="115000"/>
              </a:lnSpc>
              <a:spcBef>
                <a:spcPts val="0"/>
              </a:spcBef>
              <a:spcAft>
                <a:spcPts val="0"/>
              </a:spcAft>
              <a:buSzPct val="94373"/>
              <a:buFont typeface="Arial"/>
              <a:buChar char="•"/>
            </a:pPr>
            <a:r>
              <a:rPr b="0" i="0" lang="en-US" sz="2900" u="sng" strike="noStrike">
                <a:solidFill>
                  <a:srgbClr val="001970"/>
                </a:solidFill>
                <a:latin typeface="Trebuchet MS"/>
                <a:ea typeface="Trebuchet MS"/>
                <a:cs typeface="Trebuchet MS"/>
                <a:sym typeface="Trebuchet MS"/>
                <a:hlinkClick r:id="rId20">
                  <a:extLst>
                    <a:ext uri="{A12FA001-AC4F-418D-AE19-62706E023703}">
                      <ahyp:hlinkClr val="tx"/>
                    </a:ext>
                  </a:extLst>
                </a:hlinkClick>
              </a:rPr>
              <a:t>Personal Emergency Response Systems (PERS)</a:t>
            </a:r>
            <a:endParaRPr b="0" i="0" sz="2900" u="none" strike="noStrike">
              <a:solidFill>
                <a:srgbClr val="000000"/>
              </a:solidFill>
              <a:latin typeface="Trebuchet MS"/>
              <a:ea typeface="Trebuchet MS"/>
              <a:cs typeface="Trebuchet MS"/>
              <a:sym typeface="Trebuchet MS"/>
            </a:endParaRPr>
          </a:p>
          <a:p>
            <a:pPr indent="-311149" lvl="0" marL="457200" rtl="0" algn="l">
              <a:lnSpc>
                <a:spcPct val="115000"/>
              </a:lnSpc>
              <a:spcBef>
                <a:spcPts val="0"/>
              </a:spcBef>
              <a:spcAft>
                <a:spcPts val="0"/>
              </a:spcAft>
              <a:buSzPct val="94373"/>
              <a:buFont typeface="Arial"/>
              <a:buChar char="•"/>
            </a:pPr>
            <a:r>
              <a:rPr b="0" i="0" lang="en-US" sz="2900" u="sng" strike="noStrike">
                <a:solidFill>
                  <a:srgbClr val="001970"/>
                </a:solidFill>
                <a:latin typeface="Trebuchet MS"/>
                <a:ea typeface="Trebuchet MS"/>
                <a:cs typeface="Trebuchet MS"/>
                <a:sym typeface="Trebuchet MS"/>
                <a:hlinkClick r:id="rId21">
                  <a:extLst>
                    <a:ext uri="{A12FA001-AC4F-418D-AE19-62706E023703}">
                      <ahyp:hlinkClr val="tx"/>
                    </a:ext>
                  </a:extLst>
                </a:hlinkClick>
              </a:rPr>
              <a:t>Respite Care</a:t>
            </a:r>
            <a:endParaRPr b="0" i="0" sz="2900" u="none" strike="noStrike">
              <a:solidFill>
                <a:srgbClr val="000000"/>
              </a:solidFill>
              <a:latin typeface="Trebuchet MS"/>
              <a:ea typeface="Trebuchet MS"/>
              <a:cs typeface="Trebuchet MS"/>
              <a:sym typeface="Trebuchet MS"/>
            </a:endParaRPr>
          </a:p>
          <a:p>
            <a:pPr indent="-311149" lvl="0" marL="457200" rtl="0" algn="l">
              <a:lnSpc>
                <a:spcPct val="115000"/>
              </a:lnSpc>
              <a:spcBef>
                <a:spcPts val="0"/>
              </a:spcBef>
              <a:spcAft>
                <a:spcPts val="0"/>
              </a:spcAft>
              <a:buSzPct val="94373"/>
              <a:buFont typeface="Arial"/>
              <a:buChar char="•"/>
            </a:pPr>
            <a:r>
              <a:rPr b="0" i="0" lang="en-US" sz="2900" u="sng" strike="noStrike">
                <a:solidFill>
                  <a:srgbClr val="001970"/>
                </a:solidFill>
                <a:latin typeface="Trebuchet MS"/>
                <a:ea typeface="Trebuchet MS"/>
                <a:cs typeface="Trebuchet MS"/>
                <a:sym typeface="Trebuchet MS"/>
                <a:hlinkClick r:id="rId22">
                  <a:extLst>
                    <a:ext uri="{A12FA001-AC4F-418D-AE19-62706E023703}">
                      <ahyp:hlinkClr val="tx"/>
                    </a:ext>
                  </a:extLst>
                </a:hlinkClick>
              </a:rPr>
              <a:t>Transition Set Up</a:t>
            </a:r>
            <a:endParaRPr b="0" i="0" sz="2900" u="none" strike="noStrike">
              <a:solidFill>
                <a:srgbClr val="000000"/>
              </a:solidFill>
              <a:latin typeface="Trebuchet MS"/>
              <a:ea typeface="Trebuchet MS"/>
              <a:cs typeface="Trebuchet MS"/>
              <a:sym typeface="Trebuchet MS"/>
            </a:endParaRPr>
          </a:p>
          <a:p>
            <a:pPr indent="0" lvl="0" marL="146050" rtl="0" algn="l">
              <a:lnSpc>
                <a:spcPct val="115000"/>
              </a:lnSpc>
              <a:spcBef>
                <a:spcPts val="0"/>
              </a:spcBef>
              <a:spcAft>
                <a:spcPts val="0"/>
              </a:spcAft>
              <a:buSzPct val="182456"/>
              <a:buNone/>
            </a:pPr>
            <a:br>
              <a:rPr lang="en-US" sz="1500"/>
            </a:br>
            <a:br>
              <a:rPr lang="en-US"/>
            </a:br>
            <a:endParaRPr/>
          </a:p>
          <a:p>
            <a:pPr indent="-228600" lvl="0" marL="457200" rtl="0" algn="l">
              <a:lnSpc>
                <a:spcPct val="115000"/>
              </a:lnSpc>
              <a:spcBef>
                <a:spcPts val="0"/>
              </a:spcBef>
              <a:spcAft>
                <a:spcPts val="0"/>
              </a:spcAft>
              <a:buSzPct val="210526"/>
              <a:buNone/>
            </a:pPr>
            <a:r>
              <a:t/>
            </a:r>
            <a:endParaRPr/>
          </a:p>
        </p:txBody>
      </p:sp>
      <p:sp>
        <p:nvSpPr>
          <p:cNvPr id="159" name="Google Shape;159;p34"/>
          <p:cNvSpPr txBox="1"/>
          <p:nvPr/>
        </p:nvSpPr>
        <p:spPr>
          <a:xfrm>
            <a:off x="1490871" y="5370536"/>
            <a:ext cx="64605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sng" cap="none" strike="noStrike">
                <a:solidFill>
                  <a:srgbClr val="000000"/>
                </a:solidFill>
                <a:latin typeface="Arial"/>
                <a:ea typeface="Arial"/>
                <a:cs typeface="Arial"/>
                <a:sym typeface="Arial"/>
                <a:hlinkClick r:id="rId23">
                  <a:extLst>
                    <a:ext uri="{A12FA001-AC4F-418D-AE19-62706E023703}">
                      <ahyp:hlinkClr val="tx"/>
                    </a:ext>
                  </a:extLst>
                </a:hlinkClick>
              </a:rPr>
              <a:t>https://hcpf.colorado.gov/complementary-integrative-health-waiver-cih</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2"/>
          <p:cNvSpPr txBox="1"/>
          <p:nvPr>
            <p:ph type="title"/>
          </p:nvPr>
        </p:nvSpPr>
        <p:spPr>
          <a:xfrm>
            <a:off x="311725" y="667900"/>
            <a:ext cx="8520600" cy="831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n-US"/>
              <a:t>Developmental Disabilities Adult Waivers</a:t>
            </a:r>
            <a:endParaRPr/>
          </a:p>
        </p:txBody>
      </p:sp>
      <p:sp>
        <p:nvSpPr>
          <p:cNvPr id="165" name="Google Shape;165;p22"/>
          <p:cNvSpPr txBox="1"/>
          <p:nvPr>
            <p:ph idx="2" type="body"/>
          </p:nvPr>
        </p:nvSpPr>
        <p:spPr>
          <a:xfrm>
            <a:off x="311150" y="1789113"/>
            <a:ext cx="8326500" cy="4102200"/>
          </a:xfrm>
          <a:prstGeom prst="rect">
            <a:avLst/>
          </a:prstGeom>
          <a:noFill/>
          <a:ln>
            <a:noFill/>
          </a:ln>
        </p:spPr>
        <p:txBody>
          <a:bodyPr anchorCtr="0" anchor="t" bIns="91425" lIns="91425" spcFirstLastPara="1" rIns="91425" wrap="square" tIns="91425">
            <a:normAutofit fontScale="92500"/>
          </a:bodyPr>
          <a:lstStyle/>
          <a:p>
            <a:pPr indent="0" lvl="0" marL="0" rtl="0" algn="ctr">
              <a:lnSpc>
                <a:spcPct val="115000"/>
              </a:lnSpc>
              <a:spcBef>
                <a:spcPts val="0"/>
              </a:spcBef>
              <a:spcAft>
                <a:spcPts val="0"/>
              </a:spcAft>
              <a:buSzPct val="61104"/>
              <a:buNone/>
            </a:pPr>
            <a:r>
              <a:rPr b="1" lang="en-US" sz="2300">
                <a:latin typeface="Arial"/>
                <a:ea typeface="Arial"/>
                <a:cs typeface="Arial"/>
                <a:sym typeface="Arial"/>
              </a:rPr>
              <a:t>“Developmental” Waivers</a:t>
            </a:r>
            <a:endParaRPr b="1" sz="2300">
              <a:latin typeface="Arial"/>
              <a:ea typeface="Arial"/>
              <a:cs typeface="Arial"/>
              <a:sym typeface="Arial"/>
            </a:endParaRPr>
          </a:p>
          <a:p>
            <a:pPr indent="0" lvl="0" marL="0" rtl="0" algn="l">
              <a:lnSpc>
                <a:spcPct val="115000"/>
              </a:lnSpc>
              <a:spcBef>
                <a:spcPts val="0"/>
              </a:spcBef>
              <a:spcAft>
                <a:spcPts val="0"/>
              </a:spcAft>
              <a:buSzPct val="56216"/>
              <a:buNone/>
            </a:pPr>
            <a:r>
              <a:t/>
            </a:r>
            <a:endParaRPr b="1" sz="2500">
              <a:latin typeface="Arial"/>
              <a:ea typeface="Arial"/>
              <a:cs typeface="Arial"/>
              <a:sym typeface="Arial"/>
            </a:endParaRPr>
          </a:p>
          <a:p>
            <a:pPr indent="0" lvl="0" marL="0" rtl="0" algn="l">
              <a:lnSpc>
                <a:spcPct val="115000"/>
              </a:lnSpc>
              <a:spcBef>
                <a:spcPts val="0"/>
              </a:spcBef>
              <a:spcAft>
                <a:spcPts val="0"/>
              </a:spcAft>
              <a:buClr>
                <a:schemeClr val="dk1"/>
              </a:buClr>
              <a:buSzPct val="112432"/>
              <a:buFont typeface="Arial"/>
              <a:buNone/>
            </a:pPr>
            <a:r>
              <a:rPr b="1" lang="en-US" sz="2500">
                <a:latin typeface="Arial"/>
                <a:ea typeface="Arial"/>
                <a:cs typeface="Arial"/>
                <a:sym typeface="Arial"/>
              </a:rPr>
              <a:t>DD </a:t>
            </a:r>
            <a:r>
              <a:rPr lang="en-US" sz="2500">
                <a:latin typeface="Arial"/>
                <a:ea typeface="Arial"/>
                <a:cs typeface="Arial"/>
                <a:sym typeface="Arial"/>
              </a:rPr>
              <a:t>Developmental Disability, sometimes called Comprehensive or comp waiver </a:t>
            </a:r>
            <a:endParaRPr/>
          </a:p>
          <a:p>
            <a:pPr indent="0" lvl="0" marL="0" rtl="0" algn="l">
              <a:lnSpc>
                <a:spcPct val="115000"/>
              </a:lnSpc>
              <a:spcBef>
                <a:spcPts val="0"/>
              </a:spcBef>
              <a:spcAft>
                <a:spcPts val="0"/>
              </a:spcAft>
              <a:buClr>
                <a:schemeClr val="dk1"/>
              </a:buClr>
              <a:buSzPct val="112432"/>
              <a:buFont typeface="Arial"/>
              <a:buNone/>
            </a:pPr>
            <a:r>
              <a:rPr lang="en-US" sz="2500" u="sng">
                <a:solidFill>
                  <a:schemeClr val="hlink"/>
                </a:solidFill>
                <a:latin typeface="Arial"/>
                <a:ea typeface="Arial"/>
                <a:cs typeface="Arial"/>
                <a:sym typeface="Arial"/>
                <a:hlinkClick r:id="rId3"/>
              </a:rPr>
              <a:t>https://hcpf.colorado.gov/developmental-disabilities-waiver-dd</a:t>
            </a:r>
            <a:endParaRPr sz="2500">
              <a:latin typeface="Arial"/>
              <a:ea typeface="Arial"/>
              <a:cs typeface="Arial"/>
              <a:sym typeface="Arial"/>
            </a:endParaRPr>
          </a:p>
          <a:p>
            <a:pPr indent="0" lvl="0" marL="0" rtl="0" algn="l">
              <a:lnSpc>
                <a:spcPct val="115000"/>
              </a:lnSpc>
              <a:spcBef>
                <a:spcPts val="0"/>
              </a:spcBef>
              <a:spcAft>
                <a:spcPts val="0"/>
              </a:spcAft>
              <a:buClr>
                <a:schemeClr val="dk1"/>
              </a:buClr>
              <a:buSzPct val="112432"/>
              <a:buFont typeface="Arial"/>
              <a:buNone/>
            </a:pPr>
            <a:r>
              <a:t/>
            </a:r>
            <a:endParaRPr sz="2500">
              <a:latin typeface="Arial"/>
              <a:ea typeface="Arial"/>
              <a:cs typeface="Arial"/>
              <a:sym typeface="Arial"/>
            </a:endParaRPr>
          </a:p>
          <a:p>
            <a:pPr indent="0" lvl="0" marL="0" rtl="0" algn="l">
              <a:lnSpc>
                <a:spcPct val="115000"/>
              </a:lnSpc>
              <a:spcBef>
                <a:spcPts val="0"/>
              </a:spcBef>
              <a:spcAft>
                <a:spcPts val="0"/>
              </a:spcAft>
              <a:buClr>
                <a:schemeClr val="dk1"/>
              </a:buClr>
              <a:buSzPct val="112432"/>
              <a:buFont typeface="Arial"/>
              <a:buNone/>
            </a:pPr>
            <a:r>
              <a:rPr b="1" lang="en-US" sz="2500">
                <a:latin typeface="Arial"/>
                <a:ea typeface="Arial"/>
                <a:cs typeface="Arial"/>
                <a:sym typeface="Arial"/>
              </a:rPr>
              <a:t>SLS</a:t>
            </a:r>
            <a:r>
              <a:rPr lang="en-US" sz="2500">
                <a:latin typeface="Arial"/>
                <a:ea typeface="Arial"/>
                <a:cs typeface="Arial"/>
                <a:sym typeface="Arial"/>
              </a:rPr>
              <a:t> Supported Living Services Waiver </a:t>
            </a:r>
            <a:r>
              <a:rPr lang="en-US" sz="2500" u="sng">
                <a:solidFill>
                  <a:schemeClr val="hlink"/>
                </a:solidFill>
                <a:latin typeface="Arial"/>
                <a:ea typeface="Arial"/>
                <a:cs typeface="Arial"/>
                <a:sym typeface="Arial"/>
                <a:hlinkClick r:id="rId4"/>
              </a:rPr>
              <a:t>https://hcpf.colorado.gov/supported-living-services-waiver-sls</a:t>
            </a:r>
            <a:endParaRPr sz="2500">
              <a:latin typeface="Arial"/>
              <a:ea typeface="Arial"/>
              <a:cs typeface="Arial"/>
              <a:sym typeface="Arial"/>
            </a:endParaRPr>
          </a:p>
          <a:p>
            <a:pPr indent="0" lvl="0" marL="0" rtl="0" algn="l">
              <a:lnSpc>
                <a:spcPct val="115000"/>
              </a:lnSpc>
              <a:spcBef>
                <a:spcPts val="0"/>
              </a:spcBef>
              <a:spcAft>
                <a:spcPts val="0"/>
              </a:spcAft>
              <a:buClr>
                <a:schemeClr val="dk1"/>
              </a:buClr>
              <a:buSzPct val="112432"/>
              <a:buFont typeface="Arial"/>
              <a:buNone/>
            </a:pPr>
            <a:r>
              <a:rPr lang="en-US" sz="2500">
                <a:latin typeface="Arial"/>
                <a:ea typeface="Arial"/>
                <a:cs typeface="Arial"/>
                <a:sym typeface="Arial"/>
              </a:rPr>
              <a:t>Coming June 1, 2023</a:t>
            </a:r>
            <a:endParaRPr/>
          </a:p>
          <a:p>
            <a:pPr indent="0" lvl="0" marL="0" rtl="0" algn="l">
              <a:lnSpc>
                <a:spcPct val="115000"/>
              </a:lnSpc>
              <a:spcBef>
                <a:spcPts val="0"/>
              </a:spcBef>
              <a:spcAft>
                <a:spcPts val="0"/>
              </a:spcAft>
              <a:buClr>
                <a:schemeClr val="dk1"/>
              </a:buClr>
              <a:buSzPct val="216216"/>
              <a:buFont typeface="Arial"/>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5"/>
          <p:cNvSpPr txBox="1"/>
          <p:nvPr>
            <p:ph type="title"/>
          </p:nvPr>
        </p:nvSpPr>
        <p:spPr>
          <a:xfrm>
            <a:off x="311725" y="667900"/>
            <a:ext cx="8520600" cy="8316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alibri"/>
              <a:buNone/>
            </a:pPr>
            <a:r>
              <a:rPr lang="en-US" sz="3600"/>
              <a:t>Adult “IDD” HCBS Waivers</a:t>
            </a:r>
            <a:endParaRPr sz="3600"/>
          </a:p>
        </p:txBody>
      </p:sp>
      <p:sp>
        <p:nvSpPr>
          <p:cNvPr id="171" name="Google Shape;171;p25"/>
          <p:cNvSpPr txBox="1"/>
          <p:nvPr>
            <p:ph idx="1" type="body"/>
          </p:nvPr>
        </p:nvSpPr>
        <p:spPr>
          <a:xfrm>
            <a:off x="311700" y="1868537"/>
            <a:ext cx="3999900" cy="41016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dk1"/>
              </a:buClr>
              <a:buSzPts val="2600"/>
              <a:buNone/>
            </a:pPr>
            <a:r>
              <a:rPr b="1" lang="en-US" sz="1800">
                <a:latin typeface="Arial"/>
                <a:ea typeface="Arial"/>
                <a:cs typeface="Arial"/>
                <a:sym typeface="Arial"/>
              </a:rPr>
              <a:t>“Medical” Waivers</a:t>
            </a:r>
            <a:endParaRPr/>
          </a:p>
          <a:p>
            <a:pPr indent="0" lvl="0" marL="0" rtl="0" algn="l">
              <a:lnSpc>
                <a:spcPct val="115000"/>
              </a:lnSpc>
              <a:spcBef>
                <a:spcPts val="0"/>
              </a:spcBef>
              <a:spcAft>
                <a:spcPts val="0"/>
              </a:spcAft>
              <a:buClr>
                <a:schemeClr val="dk1"/>
              </a:buClr>
              <a:buSzPts val="2600"/>
              <a:buNone/>
            </a:pPr>
            <a:r>
              <a:t/>
            </a:r>
            <a:endParaRPr b="1" sz="1600">
              <a:latin typeface="Arial"/>
              <a:ea typeface="Arial"/>
              <a:cs typeface="Arial"/>
              <a:sym typeface="Arial"/>
            </a:endParaRPr>
          </a:p>
          <a:p>
            <a:pPr indent="-342900" lvl="0" marL="342900" rtl="0" algn="l">
              <a:lnSpc>
                <a:spcPct val="115000"/>
              </a:lnSpc>
              <a:spcBef>
                <a:spcPts val="0"/>
              </a:spcBef>
              <a:spcAft>
                <a:spcPts val="0"/>
              </a:spcAft>
              <a:buClr>
                <a:schemeClr val="dk1"/>
              </a:buClr>
              <a:buSzPts val="2600"/>
              <a:buFont typeface="Arial"/>
              <a:buChar char="•"/>
            </a:pPr>
            <a:r>
              <a:rPr b="1" lang="en-US" sz="1600">
                <a:latin typeface="Arial"/>
                <a:ea typeface="Arial"/>
                <a:cs typeface="Arial"/>
                <a:sym typeface="Arial"/>
              </a:rPr>
              <a:t>EBD-Elderly Blind and Disabled</a:t>
            </a:r>
            <a:r>
              <a:rPr lang="en-US" sz="1600">
                <a:latin typeface="Arial"/>
                <a:ea typeface="Arial"/>
                <a:cs typeface="Arial"/>
                <a:sym typeface="Arial"/>
              </a:rPr>
              <a:t> (Adult Home &amp; Community Based Services) </a:t>
            </a:r>
            <a:r>
              <a:rPr lang="en-US" sz="1600" u="sng">
                <a:solidFill>
                  <a:schemeClr val="hlink"/>
                </a:solidFill>
                <a:latin typeface="Arial"/>
                <a:ea typeface="Arial"/>
                <a:cs typeface="Arial"/>
                <a:sym typeface="Arial"/>
                <a:hlinkClick r:id="rId3"/>
              </a:rPr>
              <a:t>https://hcpf.colorado.gov/elderly-blind-disabled-waiver-ebd</a:t>
            </a:r>
            <a:endParaRPr sz="1600">
              <a:latin typeface="Arial"/>
              <a:ea typeface="Arial"/>
              <a:cs typeface="Arial"/>
              <a:sym typeface="Arial"/>
            </a:endParaRPr>
          </a:p>
          <a:p>
            <a:pPr indent="0" lvl="0" marL="0" rtl="0" algn="l">
              <a:lnSpc>
                <a:spcPct val="115000"/>
              </a:lnSpc>
              <a:spcBef>
                <a:spcPts val="0"/>
              </a:spcBef>
              <a:spcAft>
                <a:spcPts val="0"/>
              </a:spcAft>
              <a:buClr>
                <a:schemeClr val="dk1"/>
              </a:buClr>
              <a:buSzPts val="2600"/>
              <a:buNone/>
            </a:pPr>
            <a:r>
              <a:t/>
            </a:r>
            <a:endParaRPr sz="1600">
              <a:latin typeface="Arial"/>
              <a:ea typeface="Arial"/>
              <a:cs typeface="Arial"/>
              <a:sym typeface="Arial"/>
            </a:endParaRPr>
          </a:p>
          <a:p>
            <a:pPr indent="-342900" lvl="0" marL="342900" rtl="0" algn="l">
              <a:lnSpc>
                <a:spcPct val="115000"/>
              </a:lnSpc>
              <a:spcBef>
                <a:spcPts val="0"/>
              </a:spcBef>
              <a:spcAft>
                <a:spcPts val="0"/>
              </a:spcAft>
              <a:buClr>
                <a:schemeClr val="dk1"/>
              </a:buClr>
              <a:buSzPts val="2600"/>
              <a:buFont typeface="Arial"/>
              <a:buChar char="•"/>
            </a:pPr>
            <a:r>
              <a:rPr b="1" lang="en-US" sz="1600">
                <a:latin typeface="Arial"/>
                <a:ea typeface="Arial"/>
                <a:cs typeface="Arial"/>
                <a:sym typeface="Arial"/>
              </a:rPr>
              <a:t>Brain Injury </a:t>
            </a:r>
            <a:r>
              <a:rPr lang="en-US" sz="1600" u="sng">
                <a:solidFill>
                  <a:schemeClr val="hlink"/>
                </a:solidFill>
                <a:latin typeface="Arial"/>
                <a:ea typeface="Arial"/>
                <a:cs typeface="Arial"/>
                <a:sym typeface="Arial"/>
                <a:hlinkClick r:id="rId4"/>
              </a:rPr>
              <a:t>https://hcpf.colorado.gov/brain-injury-waiver-bi</a:t>
            </a:r>
            <a:endParaRPr sz="1600">
              <a:latin typeface="Arial"/>
              <a:ea typeface="Arial"/>
              <a:cs typeface="Arial"/>
              <a:sym typeface="Arial"/>
            </a:endParaRPr>
          </a:p>
          <a:p>
            <a:pPr indent="0" lvl="0" marL="0" rtl="0" algn="l">
              <a:lnSpc>
                <a:spcPct val="115000"/>
              </a:lnSpc>
              <a:spcBef>
                <a:spcPts val="0"/>
              </a:spcBef>
              <a:spcAft>
                <a:spcPts val="0"/>
              </a:spcAft>
              <a:buClr>
                <a:schemeClr val="dk1"/>
              </a:buClr>
              <a:buSzPts val="2600"/>
              <a:buNone/>
            </a:pPr>
            <a:r>
              <a:t/>
            </a:r>
            <a:endParaRPr sz="1600">
              <a:latin typeface="Arial"/>
              <a:ea typeface="Arial"/>
              <a:cs typeface="Arial"/>
              <a:sym typeface="Arial"/>
            </a:endParaRPr>
          </a:p>
          <a:p>
            <a:pPr indent="-342900" lvl="0" marL="342900" rtl="0" algn="l">
              <a:lnSpc>
                <a:spcPct val="115000"/>
              </a:lnSpc>
              <a:spcBef>
                <a:spcPts val="0"/>
              </a:spcBef>
              <a:spcAft>
                <a:spcPts val="0"/>
              </a:spcAft>
              <a:buClr>
                <a:schemeClr val="dk1"/>
              </a:buClr>
              <a:buSzPts val="2600"/>
              <a:buFont typeface="Arial"/>
              <a:buChar char="•"/>
            </a:pPr>
            <a:r>
              <a:rPr b="1" lang="en-US" sz="1600">
                <a:latin typeface="Arial"/>
                <a:ea typeface="Arial"/>
                <a:cs typeface="Arial"/>
                <a:sym typeface="Arial"/>
              </a:rPr>
              <a:t>Mental Health</a:t>
            </a:r>
            <a:endParaRPr/>
          </a:p>
          <a:p>
            <a:pPr indent="0" lvl="0" marL="0" rtl="0" algn="l">
              <a:lnSpc>
                <a:spcPct val="115000"/>
              </a:lnSpc>
              <a:spcBef>
                <a:spcPts val="0"/>
              </a:spcBef>
              <a:spcAft>
                <a:spcPts val="0"/>
              </a:spcAft>
              <a:buClr>
                <a:schemeClr val="dk1"/>
              </a:buClr>
              <a:buSzPts val="2600"/>
              <a:buNone/>
            </a:pPr>
            <a:r>
              <a:rPr b="1" lang="en-US" sz="1600" u="sng">
                <a:solidFill>
                  <a:schemeClr val="hlink"/>
                </a:solidFill>
                <a:latin typeface="Arial"/>
                <a:ea typeface="Arial"/>
                <a:cs typeface="Arial"/>
                <a:sym typeface="Arial"/>
                <a:hlinkClick r:id="rId5"/>
              </a:rPr>
              <a:t>https://hcpf.colorado.gov/community-mental-health-supports-waiver-cmhs</a:t>
            </a:r>
            <a:endParaRPr b="1" sz="1600">
              <a:latin typeface="Arial"/>
              <a:ea typeface="Arial"/>
              <a:cs typeface="Arial"/>
              <a:sym typeface="Arial"/>
            </a:endParaRPr>
          </a:p>
          <a:p>
            <a:pPr indent="-177800" lvl="0" marL="342900" rtl="0" algn="l">
              <a:lnSpc>
                <a:spcPct val="115000"/>
              </a:lnSpc>
              <a:spcBef>
                <a:spcPts val="0"/>
              </a:spcBef>
              <a:spcAft>
                <a:spcPts val="0"/>
              </a:spcAft>
              <a:buClr>
                <a:schemeClr val="dk1"/>
              </a:buClr>
              <a:buSzPts val="2600"/>
              <a:buFont typeface="Arial"/>
              <a:buNone/>
            </a:pPr>
            <a:r>
              <a:t/>
            </a:r>
            <a:endParaRPr b="1" sz="1600"/>
          </a:p>
          <a:p>
            <a:pPr indent="0" lvl="0" marL="0" rtl="0" algn="l">
              <a:lnSpc>
                <a:spcPct val="115000"/>
              </a:lnSpc>
              <a:spcBef>
                <a:spcPts val="0"/>
              </a:spcBef>
              <a:spcAft>
                <a:spcPts val="0"/>
              </a:spcAft>
              <a:buClr>
                <a:schemeClr val="dk1"/>
              </a:buClr>
              <a:buSzPts val="2600"/>
              <a:buNone/>
            </a:pPr>
            <a:br>
              <a:rPr lang="en-US" sz="1600"/>
            </a:br>
            <a:endParaRPr sz="1600"/>
          </a:p>
        </p:txBody>
      </p:sp>
      <p:sp>
        <p:nvSpPr>
          <p:cNvPr id="172" name="Google Shape;172;p25"/>
          <p:cNvSpPr txBox="1"/>
          <p:nvPr>
            <p:ph idx="2" type="body"/>
          </p:nvPr>
        </p:nvSpPr>
        <p:spPr>
          <a:xfrm>
            <a:off x="4832400" y="2007600"/>
            <a:ext cx="3999900" cy="4101600"/>
          </a:xfrm>
          <a:prstGeom prst="rect">
            <a:avLst/>
          </a:prstGeom>
          <a:noFill/>
          <a:ln>
            <a:noFill/>
          </a:ln>
        </p:spPr>
        <p:txBody>
          <a:bodyPr anchorCtr="0" anchor="t" bIns="91425" lIns="91425" spcFirstLastPara="1" rIns="91425" wrap="square" tIns="91425">
            <a:normAutofit fontScale="77500" lnSpcReduction="20000"/>
          </a:bodyPr>
          <a:lstStyle/>
          <a:p>
            <a:pPr indent="0" lvl="0" marL="0" rtl="0" algn="ctr">
              <a:lnSpc>
                <a:spcPct val="115000"/>
              </a:lnSpc>
              <a:spcBef>
                <a:spcPts val="0"/>
              </a:spcBef>
              <a:spcAft>
                <a:spcPts val="0"/>
              </a:spcAft>
              <a:buSzPct val="72931"/>
              <a:buNone/>
            </a:pPr>
            <a:r>
              <a:rPr b="1" lang="en-US" sz="2300">
                <a:latin typeface="Arial"/>
                <a:ea typeface="Arial"/>
                <a:cs typeface="Arial"/>
                <a:sym typeface="Arial"/>
              </a:rPr>
              <a:t>“Developmental” Waivers</a:t>
            </a:r>
            <a:endParaRPr b="1" sz="2300">
              <a:latin typeface="Arial"/>
              <a:ea typeface="Arial"/>
              <a:cs typeface="Arial"/>
              <a:sym typeface="Arial"/>
            </a:endParaRPr>
          </a:p>
          <a:p>
            <a:pPr indent="0" lvl="0" marL="0" rtl="0" algn="l">
              <a:lnSpc>
                <a:spcPct val="115000"/>
              </a:lnSpc>
              <a:spcBef>
                <a:spcPts val="0"/>
              </a:spcBef>
              <a:spcAft>
                <a:spcPts val="0"/>
              </a:spcAft>
              <a:buSzPct val="67096"/>
              <a:buNone/>
            </a:pPr>
            <a:r>
              <a:t/>
            </a:r>
            <a:endParaRPr b="1" sz="2500">
              <a:latin typeface="Arial"/>
              <a:ea typeface="Arial"/>
              <a:cs typeface="Arial"/>
              <a:sym typeface="Arial"/>
            </a:endParaRPr>
          </a:p>
          <a:p>
            <a:pPr indent="0" lvl="0" marL="0" rtl="0" algn="l">
              <a:lnSpc>
                <a:spcPct val="115000"/>
              </a:lnSpc>
              <a:spcBef>
                <a:spcPts val="0"/>
              </a:spcBef>
              <a:spcAft>
                <a:spcPts val="0"/>
              </a:spcAft>
              <a:buClr>
                <a:schemeClr val="dk1"/>
              </a:buClr>
              <a:buSzPct val="134193"/>
              <a:buFont typeface="Arial"/>
              <a:buNone/>
            </a:pPr>
            <a:r>
              <a:rPr b="1" lang="en-US" sz="2500">
                <a:latin typeface="Arial"/>
                <a:ea typeface="Arial"/>
                <a:cs typeface="Arial"/>
                <a:sym typeface="Arial"/>
              </a:rPr>
              <a:t>DD </a:t>
            </a:r>
            <a:r>
              <a:rPr lang="en-US" sz="2500">
                <a:latin typeface="Arial"/>
                <a:ea typeface="Arial"/>
                <a:cs typeface="Arial"/>
                <a:sym typeface="Arial"/>
              </a:rPr>
              <a:t>Developmental Disability, sometimes called Comprehensive or comp waiver </a:t>
            </a:r>
            <a:endParaRPr/>
          </a:p>
          <a:p>
            <a:pPr indent="0" lvl="0" marL="0" rtl="0" algn="l">
              <a:lnSpc>
                <a:spcPct val="115000"/>
              </a:lnSpc>
              <a:spcBef>
                <a:spcPts val="0"/>
              </a:spcBef>
              <a:spcAft>
                <a:spcPts val="0"/>
              </a:spcAft>
              <a:buClr>
                <a:schemeClr val="dk1"/>
              </a:buClr>
              <a:buSzPct val="134193"/>
              <a:buFont typeface="Arial"/>
              <a:buNone/>
            </a:pPr>
            <a:r>
              <a:rPr lang="en-US" sz="2500" u="sng">
                <a:solidFill>
                  <a:schemeClr val="hlink"/>
                </a:solidFill>
                <a:latin typeface="Arial"/>
                <a:ea typeface="Arial"/>
                <a:cs typeface="Arial"/>
                <a:sym typeface="Arial"/>
                <a:hlinkClick r:id="rId6"/>
              </a:rPr>
              <a:t>https://hcpf.colorado.gov/developmental-disabilities-waiver-dd</a:t>
            </a:r>
            <a:endParaRPr sz="2500">
              <a:latin typeface="Arial"/>
              <a:ea typeface="Arial"/>
              <a:cs typeface="Arial"/>
              <a:sym typeface="Arial"/>
            </a:endParaRPr>
          </a:p>
          <a:p>
            <a:pPr indent="0" lvl="0" marL="0" rtl="0" algn="l">
              <a:lnSpc>
                <a:spcPct val="115000"/>
              </a:lnSpc>
              <a:spcBef>
                <a:spcPts val="0"/>
              </a:spcBef>
              <a:spcAft>
                <a:spcPts val="0"/>
              </a:spcAft>
              <a:buClr>
                <a:schemeClr val="dk1"/>
              </a:buClr>
              <a:buSzPct val="134193"/>
              <a:buFont typeface="Arial"/>
              <a:buNone/>
            </a:pPr>
            <a:r>
              <a:t/>
            </a:r>
            <a:endParaRPr sz="2500">
              <a:latin typeface="Arial"/>
              <a:ea typeface="Arial"/>
              <a:cs typeface="Arial"/>
              <a:sym typeface="Arial"/>
            </a:endParaRPr>
          </a:p>
          <a:p>
            <a:pPr indent="0" lvl="0" marL="0" rtl="0" algn="l">
              <a:lnSpc>
                <a:spcPct val="115000"/>
              </a:lnSpc>
              <a:spcBef>
                <a:spcPts val="0"/>
              </a:spcBef>
              <a:spcAft>
                <a:spcPts val="0"/>
              </a:spcAft>
              <a:buClr>
                <a:schemeClr val="dk1"/>
              </a:buClr>
              <a:buSzPct val="134193"/>
              <a:buFont typeface="Arial"/>
              <a:buNone/>
            </a:pPr>
            <a:r>
              <a:rPr b="1" lang="en-US" sz="2500">
                <a:latin typeface="Arial"/>
                <a:ea typeface="Arial"/>
                <a:cs typeface="Arial"/>
                <a:sym typeface="Arial"/>
              </a:rPr>
              <a:t>SLS</a:t>
            </a:r>
            <a:r>
              <a:rPr lang="en-US" sz="2500">
                <a:latin typeface="Arial"/>
                <a:ea typeface="Arial"/>
                <a:cs typeface="Arial"/>
                <a:sym typeface="Arial"/>
              </a:rPr>
              <a:t> Supported Living Services Waiver </a:t>
            </a:r>
            <a:r>
              <a:rPr lang="en-US" sz="2500" u="sng">
                <a:solidFill>
                  <a:schemeClr val="hlink"/>
                </a:solidFill>
                <a:latin typeface="Arial"/>
                <a:ea typeface="Arial"/>
                <a:cs typeface="Arial"/>
                <a:sym typeface="Arial"/>
                <a:hlinkClick r:id="rId7"/>
              </a:rPr>
              <a:t>https://hcpf.colorado.gov/supported-living-services-waiver-sls</a:t>
            </a:r>
            <a:endParaRPr sz="2500">
              <a:latin typeface="Arial"/>
              <a:ea typeface="Arial"/>
              <a:cs typeface="Arial"/>
              <a:sym typeface="Arial"/>
            </a:endParaRPr>
          </a:p>
          <a:p>
            <a:pPr indent="0" lvl="0" marL="0" rtl="0" algn="l">
              <a:lnSpc>
                <a:spcPct val="115000"/>
              </a:lnSpc>
              <a:spcBef>
                <a:spcPts val="0"/>
              </a:spcBef>
              <a:spcAft>
                <a:spcPts val="0"/>
              </a:spcAft>
              <a:buClr>
                <a:schemeClr val="dk1"/>
              </a:buClr>
              <a:buSzPct val="134193"/>
              <a:buFont typeface="Arial"/>
              <a:buNone/>
            </a:pPr>
            <a:r>
              <a:rPr lang="en-US" sz="2500">
                <a:latin typeface="Arial"/>
                <a:ea typeface="Arial"/>
                <a:cs typeface="Arial"/>
                <a:sym typeface="Arial"/>
              </a:rPr>
              <a:t>Coming June 1, 2023</a:t>
            </a:r>
            <a:endParaRPr/>
          </a:p>
          <a:p>
            <a:pPr indent="0" lvl="0" marL="0" rtl="0" algn="l">
              <a:lnSpc>
                <a:spcPct val="115000"/>
              </a:lnSpc>
              <a:spcBef>
                <a:spcPts val="0"/>
              </a:spcBef>
              <a:spcAft>
                <a:spcPts val="0"/>
              </a:spcAft>
              <a:buClr>
                <a:schemeClr val="dk1"/>
              </a:buClr>
              <a:buSzPct val="258064"/>
              <a:buFont typeface="Arial"/>
              <a:buNone/>
            </a:pPr>
            <a:r>
              <a:t/>
            </a:r>
            <a:endParaRPr/>
          </a:p>
        </p:txBody>
      </p:sp>
      <p:sp>
        <p:nvSpPr>
          <p:cNvPr id="173" name="Google Shape;173;p25"/>
          <p:cNvSpPr txBox="1"/>
          <p:nvPr/>
        </p:nvSpPr>
        <p:spPr>
          <a:xfrm>
            <a:off x="473700" y="6339175"/>
            <a:ext cx="81966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sng" cap="none" strike="noStrike">
                <a:solidFill>
                  <a:srgbClr val="1C4587"/>
                </a:solidFill>
                <a:latin typeface="Roboto"/>
                <a:ea typeface="Roboto"/>
                <a:cs typeface="Roboto"/>
                <a:sym typeface="Roboto"/>
                <a:hlinkClick r:id="rId8">
                  <a:extLst>
                    <a:ext uri="{A12FA001-AC4F-418D-AE19-62706E023703}">
                      <ahyp:hlinkClr val="tx"/>
                    </a:ext>
                  </a:extLst>
                </a:hlinkClick>
              </a:rPr>
              <a:t>www.familyvoicesco.org</a:t>
            </a:r>
            <a:r>
              <a:rPr b="0" i="0" lang="en-US" sz="1500" u="none" cap="none" strike="noStrike">
                <a:solidFill>
                  <a:srgbClr val="1C4587"/>
                </a:solidFill>
                <a:latin typeface="Roboto"/>
                <a:ea typeface="Roboto"/>
                <a:cs typeface="Roboto"/>
                <a:sym typeface="Roboto"/>
              </a:rPr>
              <a:t>			(303) 877-1747	          	info@familyvoicesco.org</a:t>
            </a:r>
            <a:endParaRPr b="0" i="0" sz="1500" u="none" cap="none" strike="noStrike">
              <a:solidFill>
                <a:srgbClr val="1C4587"/>
              </a:solidFill>
              <a:latin typeface="Roboto"/>
              <a:ea typeface="Roboto"/>
              <a:cs typeface="Roboto"/>
              <a:sym typeface="Roboto"/>
            </a:endParaRPr>
          </a:p>
        </p:txBody>
      </p:sp>
      <p:pic>
        <p:nvPicPr>
          <p:cNvPr id="174" name="Google Shape;174;p25"/>
          <p:cNvPicPr preferRelativeResize="0"/>
          <p:nvPr/>
        </p:nvPicPr>
        <p:blipFill rotWithShape="1">
          <a:blip r:embed="rId9">
            <a:alphaModFix/>
          </a:blip>
          <a:srcRect b="0" l="0" r="0" t="0"/>
          <a:stretch/>
        </p:blipFill>
        <p:spPr>
          <a:xfrm>
            <a:off x="23277" y="1615675"/>
            <a:ext cx="8809023" cy="48854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7"/>
          <p:cNvSpPr txBox="1"/>
          <p:nvPr>
            <p:ph type="title"/>
          </p:nvPr>
        </p:nvSpPr>
        <p:spPr>
          <a:xfrm>
            <a:off x="311725" y="667900"/>
            <a:ext cx="8520600" cy="8316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11111"/>
              <a:buFont typeface="Calibri"/>
              <a:buNone/>
            </a:pPr>
            <a:r>
              <a:rPr lang="en-US" sz="3600"/>
              <a:t>Developmental Disability Waiver-DD</a:t>
            </a:r>
            <a:endParaRPr sz="3600"/>
          </a:p>
        </p:txBody>
      </p:sp>
      <p:sp>
        <p:nvSpPr>
          <p:cNvPr id="180" name="Google Shape;180;p27"/>
          <p:cNvSpPr txBox="1"/>
          <p:nvPr>
            <p:ph idx="1" type="body"/>
          </p:nvPr>
        </p:nvSpPr>
        <p:spPr>
          <a:xfrm>
            <a:off x="311700" y="1868537"/>
            <a:ext cx="3999900" cy="41016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dk1"/>
              </a:buClr>
              <a:buSzPts val="2600"/>
              <a:buNone/>
            </a:pPr>
            <a:r>
              <a:t/>
            </a:r>
            <a:endParaRPr b="1" sz="1600"/>
          </a:p>
          <a:p>
            <a:pPr indent="0" lvl="0" marL="0" rtl="0" algn="l">
              <a:lnSpc>
                <a:spcPct val="115000"/>
              </a:lnSpc>
              <a:spcBef>
                <a:spcPts val="0"/>
              </a:spcBef>
              <a:spcAft>
                <a:spcPts val="0"/>
              </a:spcAft>
              <a:buClr>
                <a:schemeClr val="dk1"/>
              </a:buClr>
              <a:buSzPts val="2600"/>
              <a:buNone/>
            </a:pPr>
            <a:br>
              <a:rPr lang="en-US" sz="1600"/>
            </a:br>
            <a:endParaRPr sz="1600"/>
          </a:p>
        </p:txBody>
      </p:sp>
      <p:sp>
        <p:nvSpPr>
          <p:cNvPr id="181" name="Google Shape;181;p27"/>
          <p:cNvSpPr txBox="1"/>
          <p:nvPr/>
        </p:nvSpPr>
        <p:spPr>
          <a:xfrm>
            <a:off x="311700" y="2226367"/>
            <a:ext cx="8603700" cy="3600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Developmental Disabilities Waiver (DD)</a:t>
            </a:r>
            <a:endParaRPr/>
          </a:p>
          <a:p>
            <a:pPr indent="0" lvl="0" marL="0" marR="0" rtl="0" algn="l">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Sometimes called the “comp or comprehensive waiver”</a:t>
            </a:r>
            <a:endParaRPr b="1"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rPr b="1" i="0" lang="en-US" sz="1400" u="none" cap="none" strike="noStrike">
                <a:solidFill>
                  <a:srgbClr val="000000"/>
                </a:solidFill>
                <a:latin typeface="Trebuchet MS"/>
                <a:ea typeface="Trebuchet MS"/>
                <a:cs typeface="Trebuchet MS"/>
                <a:sym typeface="Trebuchet MS"/>
              </a:rPr>
              <a:t>A waiver is an extra set of Health First Colorado (Colorado's Medicaid program) benefits that you could qualify for in certain cases. These benefits can help you remain in your home and community. Waivers have extra program rules and some programs may have waitlists. </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rPr b="0" i="0" lang="en-US" sz="1400" u="none" cap="none" strike="noStrike">
                <a:solidFill>
                  <a:srgbClr val="000000"/>
                </a:solidFill>
                <a:latin typeface="Trebuchet MS"/>
                <a:ea typeface="Trebuchet MS"/>
                <a:cs typeface="Trebuchet MS"/>
                <a:sym typeface="Trebuchet MS"/>
              </a:rPr>
              <a:t>The Home and Community-Based Services Waiver For Persons With Developmental Disabilities (DD) provides access to 24-hour, seven days a week supervision through Residential Habilitation and Day Habilitation Services and Supports. The service provider is responsible to support individuals in services to find living arrangements. Living arrangements can range from host homes settings with 1-2 persons, individualized settings of 1-3 persons, and group settings of 4-8 persons, as well as residential supports for participants who live in their own home or who live with and/or are provided services by members of their family.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Trebuchet MS"/>
                <a:ea typeface="Trebuchet MS"/>
                <a:cs typeface="Trebuchet MS"/>
                <a:sym typeface="Trebuchet MS"/>
              </a:rPr>
              <a:t>Individuals who receive services through the DD waiver are also eligible for all </a:t>
            </a:r>
            <a:r>
              <a:rPr b="0" i="0" lang="en-US" sz="1400" u="sng" cap="none" strike="noStrike">
                <a:solidFill>
                  <a:srgbClr val="001970"/>
                </a:solidFill>
                <a:latin typeface="Trebuchet MS"/>
                <a:ea typeface="Trebuchet MS"/>
                <a:cs typeface="Trebuchet MS"/>
                <a:sym typeface="Trebuchet MS"/>
                <a:hlinkClick r:id="rId3">
                  <a:extLst>
                    <a:ext uri="{A12FA001-AC4F-418D-AE19-62706E023703}">
                      <ahyp:hlinkClr val="tx"/>
                    </a:ext>
                  </a:extLst>
                </a:hlinkClick>
              </a:rPr>
              <a:t>Health First Colorado covered services</a:t>
            </a:r>
            <a:r>
              <a:rPr b="0" i="0" lang="en-US" sz="1400" u="none" cap="none" strike="noStrike">
                <a:solidFill>
                  <a:srgbClr val="000000"/>
                </a:solidFill>
                <a:latin typeface="Trebuchet MS"/>
                <a:ea typeface="Trebuchet MS"/>
                <a:cs typeface="Trebuchet MS"/>
                <a:sym typeface="Trebuchet MS"/>
              </a:rPr>
              <a:t> as long as they are not duplicative.</a:t>
            </a:r>
            <a:endParaRPr/>
          </a:p>
        </p:txBody>
      </p:sp>
      <p:sp>
        <p:nvSpPr>
          <p:cNvPr id="182" name="Google Shape;182;p27"/>
          <p:cNvSpPr txBox="1"/>
          <p:nvPr/>
        </p:nvSpPr>
        <p:spPr>
          <a:xfrm>
            <a:off x="1344769" y="5871102"/>
            <a:ext cx="5933700" cy="3189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chemeClr val="dk1"/>
              </a:buClr>
              <a:buSzPts val="2600"/>
              <a:buFont typeface="Arial"/>
              <a:buNone/>
            </a:pPr>
            <a:r>
              <a:rPr b="0" i="0" lang="en-US" sz="1400" u="sng" cap="none" strike="noStrike">
                <a:solidFill>
                  <a:srgbClr val="000000"/>
                </a:solidFill>
                <a:latin typeface="Arial"/>
                <a:ea typeface="Arial"/>
                <a:cs typeface="Arial"/>
                <a:sym typeface="Arial"/>
                <a:hlinkClick r:id="rId4">
                  <a:extLst>
                    <a:ext uri="{A12FA001-AC4F-418D-AE19-62706E023703}">
                      <ahyp:hlinkClr val="tx"/>
                    </a:ext>
                  </a:extLst>
                </a:hlinkClick>
              </a:rPr>
              <a:t>https://hcpf.colorado.gov/developmental-disabilities-waiver-dd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9"/>
          <p:cNvSpPr txBox="1"/>
          <p:nvPr>
            <p:ph type="title"/>
          </p:nvPr>
        </p:nvSpPr>
        <p:spPr>
          <a:xfrm>
            <a:off x="311725" y="667900"/>
            <a:ext cx="8520600" cy="8316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11111"/>
              <a:buFont typeface="Calibri"/>
              <a:buNone/>
            </a:pPr>
            <a:r>
              <a:rPr lang="en-US" sz="3600"/>
              <a:t>Developmental Disability Waiver-DD</a:t>
            </a:r>
            <a:endParaRPr sz="3600"/>
          </a:p>
        </p:txBody>
      </p:sp>
      <p:sp>
        <p:nvSpPr>
          <p:cNvPr id="188" name="Google Shape;188;p29"/>
          <p:cNvSpPr txBox="1"/>
          <p:nvPr>
            <p:ph idx="1" type="body"/>
          </p:nvPr>
        </p:nvSpPr>
        <p:spPr>
          <a:xfrm>
            <a:off x="311700" y="1868537"/>
            <a:ext cx="3999900" cy="41016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dk1"/>
              </a:buClr>
              <a:buSzPts val="2600"/>
              <a:buNone/>
            </a:pPr>
            <a:r>
              <a:t/>
            </a:r>
            <a:endParaRPr b="1" sz="1600"/>
          </a:p>
          <a:p>
            <a:pPr indent="0" lvl="0" marL="0" rtl="0" algn="l">
              <a:lnSpc>
                <a:spcPct val="115000"/>
              </a:lnSpc>
              <a:spcBef>
                <a:spcPts val="0"/>
              </a:spcBef>
              <a:spcAft>
                <a:spcPts val="0"/>
              </a:spcAft>
              <a:buClr>
                <a:schemeClr val="dk1"/>
              </a:buClr>
              <a:buSzPts val="2600"/>
              <a:buNone/>
            </a:pPr>
            <a:br>
              <a:rPr lang="en-US" sz="1600"/>
            </a:br>
            <a:endParaRPr sz="1600"/>
          </a:p>
        </p:txBody>
      </p:sp>
      <p:sp>
        <p:nvSpPr>
          <p:cNvPr id="189" name="Google Shape;189;p29"/>
          <p:cNvSpPr txBox="1"/>
          <p:nvPr/>
        </p:nvSpPr>
        <p:spPr>
          <a:xfrm>
            <a:off x="270150" y="1884808"/>
            <a:ext cx="8603700" cy="4709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Who Qualifies?</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rPr b="0" i="0" lang="en-US" sz="1600" u="none" cap="none" strike="noStrike">
                <a:solidFill>
                  <a:srgbClr val="000000"/>
                </a:solidFill>
                <a:latin typeface="Trebuchet MS"/>
                <a:ea typeface="Trebuchet MS"/>
                <a:cs typeface="Trebuchet MS"/>
                <a:sym typeface="Trebuchet MS"/>
              </a:rPr>
              <a:t>To enroll in the DD waiver, you must meet financial and program criteria:</a:t>
            </a:r>
            <a:endParaRPr/>
          </a:p>
          <a:p>
            <a:pPr indent="0" lvl="0" marL="0" marR="0" rtl="0" algn="l">
              <a:lnSpc>
                <a:spcPct val="100000"/>
              </a:lnSpc>
              <a:spcBef>
                <a:spcPts val="0"/>
              </a:spcBef>
              <a:spcAft>
                <a:spcPts val="0"/>
              </a:spcAft>
              <a:buNone/>
            </a:pPr>
            <a:r>
              <a:rPr b="1" i="1" lang="en-US" sz="1600" u="none" cap="none" strike="noStrike">
                <a:solidFill>
                  <a:srgbClr val="000000"/>
                </a:solidFill>
                <a:latin typeface="Trebuchet MS"/>
                <a:ea typeface="Trebuchet MS"/>
                <a:cs typeface="Trebuchet MS"/>
                <a:sym typeface="Trebuchet MS"/>
              </a:rPr>
              <a:t>Level of Care</a:t>
            </a:r>
            <a:endParaRPr b="1" i="0" sz="1600" u="none" cap="none" strike="noStrike">
              <a:solidFill>
                <a:srgbClr val="000000"/>
              </a:solidFill>
              <a:latin typeface="Trebuchet MS"/>
              <a:ea typeface="Trebuchet MS"/>
              <a:cs typeface="Trebuchet MS"/>
              <a:sym typeface="Trebuchet MS"/>
            </a:endParaRPr>
          </a:p>
          <a:p>
            <a:pPr indent="-101600" lvl="0" marL="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Trebuchet MS"/>
                <a:ea typeface="Trebuchet MS"/>
                <a:cs typeface="Trebuchet MS"/>
                <a:sym typeface="Trebuchet MS"/>
              </a:rPr>
              <a:t>Intermediate Care Facility for Individuals with Intellectual Disabilities (ICF-IID) level of care as determined by the functional needs assessment(as defined in 42 CFR 440.150).</a:t>
            </a:r>
            <a:endParaRPr/>
          </a:p>
          <a:p>
            <a:pPr indent="0" lvl="0" marL="0" marR="0" rtl="0" algn="l">
              <a:lnSpc>
                <a:spcPct val="100000"/>
              </a:lnSpc>
              <a:spcBef>
                <a:spcPts val="0"/>
              </a:spcBef>
              <a:spcAft>
                <a:spcPts val="0"/>
              </a:spcAft>
              <a:buNone/>
            </a:pPr>
            <a:r>
              <a:rPr b="1" i="1" lang="en-US" sz="1600" u="none" cap="none" strike="noStrike">
                <a:solidFill>
                  <a:srgbClr val="000000"/>
                </a:solidFill>
                <a:latin typeface="Trebuchet MS"/>
                <a:ea typeface="Trebuchet MS"/>
                <a:cs typeface="Trebuchet MS"/>
                <a:sym typeface="Trebuchet MS"/>
              </a:rPr>
              <a:t>Eligibility Group</a:t>
            </a:r>
            <a:endParaRPr b="1" i="0" sz="1600" u="none" cap="none" strike="noStrike">
              <a:solidFill>
                <a:srgbClr val="000000"/>
              </a:solidFill>
              <a:latin typeface="Trebuchet MS"/>
              <a:ea typeface="Trebuchet MS"/>
              <a:cs typeface="Trebuchet MS"/>
              <a:sym typeface="Trebuchet MS"/>
            </a:endParaRPr>
          </a:p>
          <a:p>
            <a:pPr indent="-101600" lvl="0" marL="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Trebuchet MS"/>
                <a:ea typeface="Trebuchet MS"/>
                <a:cs typeface="Trebuchet MS"/>
                <a:sym typeface="Trebuchet MS"/>
              </a:rPr>
              <a:t>You must be determined to have a developmental disability.</a:t>
            </a:r>
            <a:endParaRPr/>
          </a:p>
          <a:p>
            <a:pPr indent="-101600" lvl="0" marL="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Trebuchet MS"/>
                <a:ea typeface="Trebuchet MS"/>
                <a:cs typeface="Trebuchet MS"/>
                <a:sym typeface="Trebuchet MS"/>
              </a:rPr>
              <a:t>You must be 18 years or older.</a:t>
            </a:r>
            <a:endParaRPr/>
          </a:p>
          <a:p>
            <a:pPr indent="-101600" lvl="0" marL="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Trebuchet MS"/>
                <a:ea typeface="Trebuchet MS"/>
                <a:cs typeface="Trebuchet MS"/>
                <a:sym typeface="Trebuchet MS"/>
              </a:rPr>
              <a:t>You must require access to services and supports 24 hours a day.</a:t>
            </a:r>
            <a:endParaRPr/>
          </a:p>
          <a:p>
            <a:pPr indent="0" lvl="0" marL="0" marR="0" rtl="0" algn="l">
              <a:lnSpc>
                <a:spcPct val="100000"/>
              </a:lnSpc>
              <a:spcBef>
                <a:spcPts val="0"/>
              </a:spcBef>
              <a:spcAft>
                <a:spcPts val="0"/>
              </a:spcAft>
              <a:buNone/>
            </a:pPr>
            <a:r>
              <a:rPr b="1" i="1" lang="en-US" sz="1600" u="none" cap="none" strike="noStrike">
                <a:solidFill>
                  <a:srgbClr val="000000"/>
                </a:solidFill>
                <a:latin typeface="Trebuchet MS"/>
                <a:ea typeface="Trebuchet MS"/>
                <a:cs typeface="Trebuchet MS"/>
                <a:sym typeface="Trebuchet MS"/>
              </a:rPr>
              <a:t>Financial</a:t>
            </a:r>
            <a:endParaRPr b="1" i="0" sz="1600" u="none" cap="none" strike="noStrike">
              <a:solidFill>
                <a:srgbClr val="000000"/>
              </a:solidFill>
              <a:latin typeface="Trebuchet MS"/>
              <a:ea typeface="Trebuchet MS"/>
              <a:cs typeface="Trebuchet MS"/>
              <a:sym typeface="Trebuchet MS"/>
            </a:endParaRPr>
          </a:p>
          <a:p>
            <a:pPr indent="-101600" lvl="0" marL="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Trebuchet MS"/>
                <a:ea typeface="Trebuchet MS"/>
                <a:cs typeface="Trebuchet MS"/>
                <a:sym typeface="Trebuchet MS"/>
              </a:rPr>
              <a:t>Your income must be less than three times the current Federal Supplemental Security Income (SSI) limit per month. (See </a:t>
            </a:r>
            <a:r>
              <a:rPr b="0" i="0" lang="en-US" sz="1600" u="sng" cap="none" strike="noStrike">
                <a:solidFill>
                  <a:srgbClr val="001970"/>
                </a:solidFill>
                <a:latin typeface="Trebuchet MS"/>
                <a:ea typeface="Trebuchet MS"/>
                <a:cs typeface="Trebuchet MS"/>
                <a:sym typeface="Trebuchet MS"/>
                <a:hlinkClick r:id="rId3">
                  <a:extLst>
                    <a:ext uri="{A12FA001-AC4F-418D-AE19-62706E023703}">
                      <ahyp:hlinkClr val="tx"/>
                    </a:ext>
                  </a:extLst>
                </a:hlinkClick>
              </a:rPr>
              <a:t>SSI website</a:t>
            </a:r>
            <a:r>
              <a:rPr b="0" i="0" lang="en-US" sz="1600" u="none" cap="none" strike="noStrike">
                <a:solidFill>
                  <a:srgbClr val="000000"/>
                </a:solidFill>
                <a:latin typeface="Trebuchet MS"/>
                <a:ea typeface="Trebuchet MS"/>
                <a:cs typeface="Trebuchet MS"/>
                <a:sym typeface="Trebuchet MS"/>
              </a:rPr>
              <a:t> for current information)</a:t>
            </a:r>
            <a:endParaRPr/>
          </a:p>
          <a:p>
            <a:pPr indent="-101600" lvl="0" marL="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Trebuchet MS"/>
                <a:ea typeface="Trebuchet MS"/>
                <a:cs typeface="Trebuchet MS"/>
                <a:sym typeface="Trebuchet MS"/>
              </a:rPr>
              <a:t>If you are single, your countable resources must be less than $2,000. If you are married, your countable resources must be less than $3,000.</a:t>
            </a:r>
            <a:endParaRPr/>
          </a:p>
          <a:p>
            <a:pPr indent="-101600" lvl="0" marL="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Trebuchet MS"/>
                <a:ea typeface="Trebuchet MS"/>
                <a:cs typeface="Trebuchet MS"/>
                <a:sym typeface="Trebuchet MS"/>
              </a:rPr>
              <a:t>If you do not meet these financial requirements, you may be eligible through the </a:t>
            </a:r>
            <a:r>
              <a:rPr b="0" i="0" lang="en-US" sz="1600" u="sng" cap="none" strike="noStrike">
                <a:solidFill>
                  <a:srgbClr val="001970"/>
                </a:solidFill>
                <a:latin typeface="Trebuchet MS"/>
                <a:ea typeface="Trebuchet MS"/>
                <a:cs typeface="Trebuchet MS"/>
                <a:sym typeface="Trebuchet MS"/>
                <a:hlinkClick r:id="rId4">
                  <a:extLst>
                    <a:ext uri="{A12FA001-AC4F-418D-AE19-62706E023703}">
                      <ahyp:hlinkClr val="tx"/>
                    </a:ext>
                  </a:extLst>
                </a:hlinkClick>
              </a:rPr>
              <a:t>Health First Colorado Buy-In Program for Working Adults with Disabilities</a:t>
            </a:r>
            <a:r>
              <a:rPr b="0" i="0" lang="en-US" sz="1600" u="none" cap="none" strike="noStrike">
                <a:solidFill>
                  <a:srgbClr val="000000"/>
                </a:solidFill>
                <a:latin typeface="Trebuchet MS"/>
                <a:ea typeface="Trebuchet MS"/>
                <a:cs typeface="Trebuchet MS"/>
                <a:sym typeface="Trebuchet MS"/>
              </a:rPr>
              <a:t>.</a:t>
            </a:r>
            <a:endParaRPr/>
          </a:p>
          <a:p>
            <a:pPr indent="0" lvl="0" marL="0" marR="0" rtl="0" algn="l">
              <a:lnSpc>
                <a:spcPct val="100000"/>
              </a:lnSpc>
              <a:spcBef>
                <a:spcPts val="0"/>
              </a:spcBef>
              <a:spcAft>
                <a:spcPts val="0"/>
              </a:spcAft>
              <a:buNone/>
            </a:pPr>
            <a:br>
              <a:rPr b="0" i="0" lang="en-US" sz="1600" u="none" cap="none" strike="noStrike">
                <a:solidFill>
                  <a:srgbClr val="000000"/>
                </a:solidFill>
                <a:latin typeface="Arial"/>
                <a:ea typeface="Arial"/>
                <a:cs typeface="Arial"/>
                <a:sym typeface="Arial"/>
              </a:rPr>
            </a:br>
            <a:endParaRPr b="1" i="0" sz="1200" u="none" cap="none" strike="noStrike">
              <a:solidFill>
                <a:srgbClr val="000000"/>
              </a:solidFill>
              <a:latin typeface="Arial"/>
              <a:ea typeface="Arial"/>
              <a:cs typeface="Arial"/>
              <a:sym typeface="Arial"/>
            </a:endParaRPr>
          </a:p>
        </p:txBody>
      </p:sp>
      <p:sp>
        <p:nvSpPr>
          <p:cNvPr id="190" name="Google Shape;190;p29"/>
          <p:cNvSpPr txBox="1"/>
          <p:nvPr/>
        </p:nvSpPr>
        <p:spPr>
          <a:xfrm>
            <a:off x="1605169" y="6195946"/>
            <a:ext cx="5933700" cy="3189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chemeClr val="dk1"/>
              </a:buClr>
              <a:buSzPts val="2600"/>
              <a:buFont typeface="Arial"/>
              <a:buNone/>
            </a:pPr>
            <a:r>
              <a:rPr b="0" i="0" lang="en-US" sz="1400" u="sng" cap="none" strike="noStrike">
                <a:solidFill>
                  <a:srgbClr val="000000"/>
                </a:solidFill>
                <a:latin typeface="Arial"/>
                <a:ea typeface="Arial"/>
                <a:cs typeface="Arial"/>
                <a:sym typeface="Arial"/>
                <a:hlinkClick r:id="rId5">
                  <a:extLst>
                    <a:ext uri="{A12FA001-AC4F-418D-AE19-62706E023703}">
                      <ahyp:hlinkClr val="tx"/>
                    </a:ext>
                  </a:extLst>
                </a:hlinkClick>
              </a:rPr>
              <a:t>https://hcpf.colorado.gov/developmental-disabilities-waiver-dd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0"/>
          <p:cNvSpPr txBox="1"/>
          <p:nvPr>
            <p:ph type="title"/>
          </p:nvPr>
        </p:nvSpPr>
        <p:spPr>
          <a:xfrm>
            <a:off x="311725" y="667900"/>
            <a:ext cx="8520600" cy="8316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11111"/>
              <a:buFont typeface="Calibri"/>
              <a:buNone/>
            </a:pPr>
            <a:r>
              <a:rPr lang="en-US" sz="3600"/>
              <a:t>Developmental Disability Waiver-DD</a:t>
            </a:r>
            <a:endParaRPr sz="3600"/>
          </a:p>
        </p:txBody>
      </p:sp>
      <p:sp>
        <p:nvSpPr>
          <p:cNvPr id="196" name="Google Shape;196;p30"/>
          <p:cNvSpPr txBox="1"/>
          <p:nvPr>
            <p:ph idx="1" type="body"/>
          </p:nvPr>
        </p:nvSpPr>
        <p:spPr>
          <a:xfrm>
            <a:off x="311700" y="1868537"/>
            <a:ext cx="3999900" cy="41016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dk1"/>
              </a:buClr>
              <a:buSzPts val="2600"/>
              <a:buNone/>
            </a:pPr>
            <a:r>
              <a:t/>
            </a:r>
            <a:endParaRPr b="1" sz="1600"/>
          </a:p>
          <a:p>
            <a:pPr indent="0" lvl="0" marL="0" rtl="0" algn="l">
              <a:lnSpc>
                <a:spcPct val="115000"/>
              </a:lnSpc>
              <a:spcBef>
                <a:spcPts val="0"/>
              </a:spcBef>
              <a:spcAft>
                <a:spcPts val="0"/>
              </a:spcAft>
              <a:buClr>
                <a:schemeClr val="dk1"/>
              </a:buClr>
              <a:buSzPts val="2600"/>
              <a:buNone/>
            </a:pPr>
            <a:br>
              <a:rPr lang="en-US" sz="1600"/>
            </a:br>
            <a:endParaRPr sz="1600"/>
          </a:p>
        </p:txBody>
      </p:sp>
      <p:sp>
        <p:nvSpPr>
          <p:cNvPr id="197" name="Google Shape;197;p30"/>
          <p:cNvSpPr txBox="1"/>
          <p:nvPr/>
        </p:nvSpPr>
        <p:spPr>
          <a:xfrm>
            <a:off x="270150" y="1884808"/>
            <a:ext cx="8603700" cy="4801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Benefits and Services</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rPr b="0" i="0" lang="en-US" sz="1600" u="none" cap="none" strike="noStrike">
                <a:solidFill>
                  <a:srgbClr val="000000"/>
                </a:solidFill>
                <a:latin typeface="Trebuchet MS"/>
                <a:ea typeface="Trebuchet MS"/>
                <a:cs typeface="Trebuchet MS"/>
                <a:sym typeface="Trebuchet MS"/>
              </a:rPr>
              <a:t>If you are enrolled in the DD waiver, you may receive the following services to address needs:</a:t>
            </a:r>
            <a:endParaRPr/>
          </a:p>
          <a:p>
            <a:pPr indent="-101600" lvl="0" marL="0" marR="0" rtl="0" algn="l">
              <a:lnSpc>
                <a:spcPct val="100000"/>
              </a:lnSpc>
              <a:spcBef>
                <a:spcPts val="0"/>
              </a:spcBef>
              <a:spcAft>
                <a:spcPts val="0"/>
              </a:spcAft>
              <a:buClr>
                <a:srgbClr val="000000"/>
              </a:buClr>
              <a:buSzPts val="1600"/>
              <a:buFont typeface="Arial"/>
              <a:buChar char="•"/>
            </a:pPr>
            <a:r>
              <a:rPr b="0" i="0" lang="en-US" sz="1600" u="sng" cap="none" strike="noStrike">
                <a:solidFill>
                  <a:srgbClr val="001970"/>
                </a:solidFill>
                <a:latin typeface="Trebuchet MS"/>
                <a:ea typeface="Trebuchet MS"/>
                <a:cs typeface="Trebuchet MS"/>
                <a:sym typeface="Trebuchet MS"/>
                <a:hlinkClick r:id="rId3">
                  <a:extLst>
                    <a:ext uri="{A12FA001-AC4F-418D-AE19-62706E023703}">
                      <ahyp:hlinkClr val="tx"/>
                    </a:ext>
                  </a:extLst>
                </a:hlinkClick>
              </a:rPr>
              <a:t>Behavioral Services</a:t>
            </a:r>
            <a:endParaRPr b="0" i="0" sz="1600" u="none" cap="none" strike="noStrike">
              <a:solidFill>
                <a:srgbClr val="000000"/>
              </a:solidFill>
              <a:latin typeface="Trebuchet MS"/>
              <a:ea typeface="Trebuchet MS"/>
              <a:cs typeface="Trebuchet MS"/>
              <a:sym typeface="Trebuchet MS"/>
            </a:endParaRPr>
          </a:p>
          <a:p>
            <a:pPr indent="-101600" lvl="0" marL="0" marR="0" rtl="0" algn="l">
              <a:lnSpc>
                <a:spcPct val="100000"/>
              </a:lnSpc>
              <a:spcBef>
                <a:spcPts val="0"/>
              </a:spcBef>
              <a:spcAft>
                <a:spcPts val="0"/>
              </a:spcAft>
              <a:buClr>
                <a:srgbClr val="000000"/>
              </a:buClr>
              <a:buSzPts val="1600"/>
              <a:buFont typeface="Arial"/>
              <a:buChar char="•"/>
            </a:pPr>
            <a:r>
              <a:rPr b="0" i="0" lang="en-US" sz="1600" u="sng" cap="none" strike="noStrike">
                <a:solidFill>
                  <a:srgbClr val="001970"/>
                </a:solidFill>
                <a:latin typeface="Trebuchet MS"/>
                <a:ea typeface="Trebuchet MS"/>
                <a:cs typeface="Trebuchet MS"/>
                <a:sym typeface="Trebuchet MS"/>
                <a:hlinkClick r:id="rId4">
                  <a:extLst>
                    <a:ext uri="{A12FA001-AC4F-418D-AE19-62706E023703}">
                      <ahyp:hlinkClr val="tx"/>
                    </a:ext>
                  </a:extLst>
                </a:hlinkClick>
              </a:rPr>
              <a:t>Day Habilitation Services</a:t>
            </a:r>
            <a:r>
              <a:rPr b="0" i="0" lang="en-US" sz="1600" u="none" cap="none" strike="noStrike">
                <a:solidFill>
                  <a:srgbClr val="000000"/>
                </a:solidFill>
                <a:latin typeface="Trebuchet MS"/>
                <a:ea typeface="Trebuchet MS"/>
                <a:cs typeface="Trebuchet MS"/>
                <a:sym typeface="Trebuchet MS"/>
              </a:rPr>
              <a:t> (Specialized Habilitation, Supported Community Connections)</a:t>
            </a:r>
            <a:endParaRPr/>
          </a:p>
          <a:p>
            <a:pPr indent="-101600" lvl="0" marL="0" marR="0" rtl="0" algn="l">
              <a:lnSpc>
                <a:spcPct val="100000"/>
              </a:lnSpc>
              <a:spcBef>
                <a:spcPts val="0"/>
              </a:spcBef>
              <a:spcAft>
                <a:spcPts val="0"/>
              </a:spcAft>
              <a:buClr>
                <a:srgbClr val="000000"/>
              </a:buClr>
              <a:buSzPts val="1600"/>
              <a:buFont typeface="Arial"/>
              <a:buChar char="•"/>
            </a:pPr>
            <a:r>
              <a:rPr b="0" i="0" lang="en-US" sz="1600" u="sng" cap="none" strike="noStrike">
                <a:solidFill>
                  <a:srgbClr val="001970"/>
                </a:solidFill>
                <a:latin typeface="Trebuchet MS"/>
                <a:ea typeface="Trebuchet MS"/>
                <a:cs typeface="Trebuchet MS"/>
                <a:sym typeface="Trebuchet MS"/>
                <a:hlinkClick r:id="rId5">
                  <a:extLst>
                    <a:ext uri="{A12FA001-AC4F-418D-AE19-62706E023703}">
                      <ahyp:hlinkClr val="tx"/>
                    </a:ext>
                  </a:extLst>
                </a:hlinkClick>
              </a:rPr>
              <a:t>HCBS Dental Services</a:t>
            </a:r>
            <a:endParaRPr b="0" i="0" sz="1600" u="none" cap="none" strike="noStrike">
              <a:solidFill>
                <a:srgbClr val="000000"/>
              </a:solidFill>
              <a:latin typeface="Trebuchet MS"/>
              <a:ea typeface="Trebuchet MS"/>
              <a:cs typeface="Trebuchet MS"/>
              <a:sym typeface="Trebuchet MS"/>
            </a:endParaRPr>
          </a:p>
          <a:p>
            <a:pPr indent="-101600" lvl="0" marL="0" marR="0" rtl="0" algn="l">
              <a:lnSpc>
                <a:spcPct val="100000"/>
              </a:lnSpc>
              <a:spcBef>
                <a:spcPts val="0"/>
              </a:spcBef>
              <a:spcAft>
                <a:spcPts val="0"/>
              </a:spcAft>
              <a:buClr>
                <a:srgbClr val="000000"/>
              </a:buClr>
              <a:buSzPts val="1600"/>
              <a:buFont typeface="Arial"/>
              <a:buChar char="•"/>
            </a:pPr>
            <a:r>
              <a:rPr b="0" i="0" lang="en-US" sz="1600" u="sng" cap="none" strike="noStrike">
                <a:solidFill>
                  <a:srgbClr val="001970"/>
                </a:solidFill>
                <a:latin typeface="Trebuchet MS"/>
                <a:ea typeface="Trebuchet MS"/>
                <a:cs typeface="Trebuchet MS"/>
                <a:sym typeface="Trebuchet MS"/>
                <a:hlinkClick r:id="rId6">
                  <a:extLst>
                    <a:ext uri="{A12FA001-AC4F-418D-AE19-62706E023703}">
                      <ahyp:hlinkClr val="tx"/>
                    </a:ext>
                  </a:extLst>
                </a:hlinkClick>
              </a:rPr>
              <a:t>Home Delivered Meals</a:t>
            </a:r>
            <a:endParaRPr b="0" i="0" sz="1600" u="none" cap="none" strike="noStrike">
              <a:solidFill>
                <a:srgbClr val="000000"/>
              </a:solidFill>
              <a:latin typeface="Trebuchet MS"/>
              <a:ea typeface="Trebuchet MS"/>
              <a:cs typeface="Trebuchet MS"/>
              <a:sym typeface="Trebuchet MS"/>
            </a:endParaRPr>
          </a:p>
          <a:p>
            <a:pPr indent="-101600" lvl="0" marL="0" marR="0" rtl="0" algn="l">
              <a:lnSpc>
                <a:spcPct val="100000"/>
              </a:lnSpc>
              <a:spcBef>
                <a:spcPts val="0"/>
              </a:spcBef>
              <a:spcAft>
                <a:spcPts val="0"/>
              </a:spcAft>
              <a:buClr>
                <a:srgbClr val="000000"/>
              </a:buClr>
              <a:buSzPts val="1600"/>
              <a:buFont typeface="Arial"/>
              <a:buChar char="•"/>
            </a:pPr>
            <a:r>
              <a:rPr b="0" i="0" lang="en-US" sz="1600" u="sng" cap="none" strike="noStrike">
                <a:solidFill>
                  <a:srgbClr val="001970"/>
                </a:solidFill>
                <a:latin typeface="Trebuchet MS"/>
                <a:ea typeface="Trebuchet MS"/>
                <a:cs typeface="Trebuchet MS"/>
                <a:sym typeface="Trebuchet MS"/>
                <a:hlinkClick r:id="rId7">
                  <a:extLst>
                    <a:ext uri="{A12FA001-AC4F-418D-AE19-62706E023703}">
                      <ahyp:hlinkClr val="tx"/>
                    </a:ext>
                  </a:extLst>
                </a:hlinkClick>
              </a:rPr>
              <a:t>Non-Medical Transportation</a:t>
            </a:r>
            <a:endParaRPr b="0" i="0" sz="1600" u="none" cap="none" strike="noStrike">
              <a:solidFill>
                <a:srgbClr val="000000"/>
              </a:solidFill>
              <a:latin typeface="Trebuchet MS"/>
              <a:ea typeface="Trebuchet MS"/>
              <a:cs typeface="Trebuchet MS"/>
              <a:sym typeface="Trebuchet MS"/>
            </a:endParaRPr>
          </a:p>
          <a:p>
            <a:pPr indent="-101600" lvl="0" marL="0" marR="0" rtl="0" algn="l">
              <a:lnSpc>
                <a:spcPct val="100000"/>
              </a:lnSpc>
              <a:spcBef>
                <a:spcPts val="0"/>
              </a:spcBef>
              <a:spcAft>
                <a:spcPts val="0"/>
              </a:spcAft>
              <a:buClr>
                <a:srgbClr val="000000"/>
              </a:buClr>
              <a:buSzPts val="1600"/>
              <a:buFont typeface="Arial"/>
              <a:buChar char="•"/>
            </a:pPr>
            <a:r>
              <a:rPr b="0" i="0" lang="en-US" sz="1600" u="sng" cap="none" strike="noStrike">
                <a:solidFill>
                  <a:srgbClr val="001970"/>
                </a:solidFill>
                <a:latin typeface="Trebuchet MS"/>
                <a:ea typeface="Trebuchet MS"/>
                <a:cs typeface="Trebuchet MS"/>
                <a:sym typeface="Trebuchet MS"/>
                <a:hlinkClick r:id="rId8">
                  <a:extLst>
                    <a:ext uri="{A12FA001-AC4F-418D-AE19-62706E023703}">
                      <ahyp:hlinkClr val="tx"/>
                    </a:ext>
                  </a:extLst>
                </a:hlinkClick>
              </a:rPr>
              <a:t>Peer Mentorship</a:t>
            </a:r>
            <a:endParaRPr b="0" i="0" sz="1600" u="none" cap="none" strike="noStrike">
              <a:solidFill>
                <a:srgbClr val="000000"/>
              </a:solidFill>
              <a:latin typeface="Trebuchet MS"/>
              <a:ea typeface="Trebuchet MS"/>
              <a:cs typeface="Trebuchet MS"/>
              <a:sym typeface="Trebuchet MS"/>
            </a:endParaRPr>
          </a:p>
          <a:p>
            <a:pPr indent="-101600" lvl="0" marL="0" marR="0" rtl="0" algn="l">
              <a:lnSpc>
                <a:spcPct val="100000"/>
              </a:lnSpc>
              <a:spcBef>
                <a:spcPts val="0"/>
              </a:spcBef>
              <a:spcAft>
                <a:spcPts val="0"/>
              </a:spcAft>
              <a:buClr>
                <a:srgbClr val="000000"/>
              </a:buClr>
              <a:buSzPts val="1600"/>
              <a:buFont typeface="Arial"/>
              <a:buChar char="•"/>
            </a:pPr>
            <a:r>
              <a:rPr b="0" i="0" lang="en-US" sz="1600" u="sng" cap="none" strike="noStrike">
                <a:solidFill>
                  <a:srgbClr val="001970"/>
                </a:solidFill>
                <a:latin typeface="Trebuchet MS"/>
                <a:ea typeface="Trebuchet MS"/>
                <a:cs typeface="Trebuchet MS"/>
                <a:sym typeface="Trebuchet MS"/>
                <a:hlinkClick r:id="rId9">
                  <a:extLst>
                    <a:ext uri="{A12FA001-AC4F-418D-AE19-62706E023703}">
                      <ahyp:hlinkClr val="tx"/>
                    </a:ext>
                  </a:extLst>
                </a:hlinkClick>
              </a:rPr>
              <a:t>Prevocational Services</a:t>
            </a:r>
            <a:endParaRPr b="0" i="0" sz="1600" u="none" cap="none" strike="noStrike">
              <a:solidFill>
                <a:srgbClr val="000000"/>
              </a:solidFill>
              <a:latin typeface="Trebuchet MS"/>
              <a:ea typeface="Trebuchet MS"/>
              <a:cs typeface="Trebuchet MS"/>
              <a:sym typeface="Trebuchet MS"/>
            </a:endParaRPr>
          </a:p>
          <a:p>
            <a:pPr indent="-101600" lvl="0" marL="0" marR="0" rtl="0" algn="l">
              <a:lnSpc>
                <a:spcPct val="100000"/>
              </a:lnSpc>
              <a:spcBef>
                <a:spcPts val="0"/>
              </a:spcBef>
              <a:spcAft>
                <a:spcPts val="0"/>
              </a:spcAft>
              <a:buClr>
                <a:srgbClr val="000000"/>
              </a:buClr>
              <a:buSzPts val="1600"/>
              <a:buFont typeface="Arial"/>
              <a:buChar char="•"/>
            </a:pPr>
            <a:r>
              <a:rPr b="0" i="0" lang="en-US" sz="1600" u="sng" cap="none" strike="noStrike">
                <a:solidFill>
                  <a:srgbClr val="001970"/>
                </a:solidFill>
                <a:latin typeface="Trebuchet MS"/>
                <a:ea typeface="Trebuchet MS"/>
                <a:cs typeface="Trebuchet MS"/>
                <a:sym typeface="Trebuchet MS"/>
                <a:hlinkClick r:id="rId10">
                  <a:extLst>
                    <a:ext uri="{A12FA001-AC4F-418D-AE19-62706E023703}">
                      <ahyp:hlinkClr val="tx"/>
                    </a:ext>
                  </a:extLst>
                </a:hlinkClick>
              </a:rPr>
              <a:t>Residential Habilitation Services</a:t>
            </a:r>
            <a:r>
              <a:rPr b="0" i="0" lang="en-US" sz="1600" u="none" cap="none" strike="noStrike">
                <a:solidFill>
                  <a:srgbClr val="000000"/>
                </a:solidFill>
                <a:latin typeface="Trebuchet MS"/>
                <a:ea typeface="Trebuchet MS"/>
                <a:cs typeface="Trebuchet MS"/>
                <a:sym typeface="Trebuchet MS"/>
              </a:rPr>
              <a:t> (24-hour individual or group)</a:t>
            </a:r>
            <a:endParaRPr/>
          </a:p>
          <a:p>
            <a:pPr indent="-101600" lvl="0" marL="0" marR="0" rtl="0" algn="l">
              <a:lnSpc>
                <a:spcPct val="100000"/>
              </a:lnSpc>
              <a:spcBef>
                <a:spcPts val="0"/>
              </a:spcBef>
              <a:spcAft>
                <a:spcPts val="0"/>
              </a:spcAft>
              <a:buClr>
                <a:srgbClr val="000000"/>
              </a:buClr>
              <a:buSzPts val="1600"/>
              <a:buFont typeface="Arial"/>
              <a:buChar char="•"/>
            </a:pPr>
            <a:r>
              <a:rPr b="0" i="0" lang="en-US" sz="1600" u="sng" cap="none" strike="noStrike">
                <a:solidFill>
                  <a:srgbClr val="001970"/>
                </a:solidFill>
                <a:latin typeface="Trebuchet MS"/>
                <a:ea typeface="Trebuchet MS"/>
                <a:cs typeface="Trebuchet MS"/>
                <a:sym typeface="Trebuchet MS"/>
                <a:hlinkClick r:id="rId11">
                  <a:extLst>
                    <a:ext uri="{A12FA001-AC4F-418D-AE19-62706E023703}">
                      <ahyp:hlinkClr val="tx"/>
                    </a:ext>
                  </a:extLst>
                </a:hlinkClick>
              </a:rPr>
              <a:t>Specialized Medical Equipment and Supplies</a:t>
            </a:r>
            <a:endParaRPr b="0" i="0" sz="1600" u="none" cap="none" strike="noStrike">
              <a:solidFill>
                <a:srgbClr val="000000"/>
              </a:solidFill>
              <a:latin typeface="Trebuchet MS"/>
              <a:ea typeface="Trebuchet MS"/>
              <a:cs typeface="Trebuchet MS"/>
              <a:sym typeface="Trebuchet MS"/>
            </a:endParaRPr>
          </a:p>
          <a:p>
            <a:pPr indent="-101600" lvl="0" marL="0" marR="0" rtl="0" algn="l">
              <a:lnSpc>
                <a:spcPct val="100000"/>
              </a:lnSpc>
              <a:spcBef>
                <a:spcPts val="0"/>
              </a:spcBef>
              <a:spcAft>
                <a:spcPts val="0"/>
              </a:spcAft>
              <a:buClr>
                <a:srgbClr val="000000"/>
              </a:buClr>
              <a:buSzPts val="1600"/>
              <a:buFont typeface="Arial"/>
              <a:buChar char="•"/>
            </a:pPr>
            <a:r>
              <a:rPr b="0" i="0" lang="en-US" sz="1600" u="sng" cap="none" strike="noStrike">
                <a:solidFill>
                  <a:srgbClr val="001970"/>
                </a:solidFill>
                <a:latin typeface="Trebuchet MS"/>
                <a:ea typeface="Trebuchet MS"/>
                <a:cs typeface="Trebuchet MS"/>
                <a:sym typeface="Trebuchet MS"/>
                <a:hlinkClick r:id="rId12">
                  <a:extLst>
                    <a:ext uri="{A12FA001-AC4F-418D-AE19-62706E023703}">
                      <ahyp:hlinkClr val="tx"/>
                    </a:ext>
                  </a:extLst>
                </a:hlinkClick>
              </a:rPr>
              <a:t>Supported Employment</a:t>
            </a:r>
            <a:endParaRPr b="0" i="0" sz="1600" u="none" cap="none" strike="noStrike">
              <a:solidFill>
                <a:srgbClr val="000000"/>
              </a:solidFill>
              <a:latin typeface="Trebuchet MS"/>
              <a:ea typeface="Trebuchet MS"/>
              <a:cs typeface="Trebuchet MS"/>
              <a:sym typeface="Trebuchet MS"/>
            </a:endParaRPr>
          </a:p>
          <a:p>
            <a:pPr indent="-101600" lvl="0" marL="0" marR="0" rtl="0" algn="l">
              <a:lnSpc>
                <a:spcPct val="100000"/>
              </a:lnSpc>
              <a:spcBef>
                <a:spcPts val="0"/>
              </a:spcBef>
              <a:spcAft>
                <a:spcPts val="0"/>
              </a:spcAft>
              <a:buClr>
                <a:srgbClr val="000000"/>
              </a:buClr>
              <a:buSzPts val="1600"/>
              <a:buFont typeface="Arial"/>
              <a:buChar char="•"/>
            </a:pPr>
            <a:r>
              <a:rPr b="0" i="0" lang="en-US" sz="1600" u="sng" cap="none" strike="noStrike">
                <a:solidFill>
                  <a:srgbClr val="001970"/>
                </a:solidFill>
                <a:latin typeface="Trebuchet MS"/>
                <a:ea typeface="Trebuchet MS"/>
                <a:cs typeface="Trebuchet MS"/>
                <a:sym typeface="Trebuchet MS"/>
                <a:hlinkClick r:id="rId13">
                  <a:extLst>
                    <a:ext uri="{A12FA001-AC4F-418D-AE19-62706E023703}">
                      <ahyp:hlinkClr val="tx"/>
                    </a:ext>
                  </a:extLst>
                </a:hlinkClick>
              </a:rPr>
              <a:t>Transition Set Up</a:t>
            </a:r>
            <a:endParaRPr b="0" i="0" sz="1600" u="none" cap="none" strike="noStrike">
              <a:solidFill>
                <a:srgbClr val="000000"/>
              </a:solidFill>
              <a:latin typeface="Trebuchet MS"/>
              <a:ea typeface="Trebuchet MS"/>
              <a:cs typeface="Trebuchet MS"/>
              <a:sym typeface="Trebuchet MS"/>
            </a:endParaRPr>
          </a:p>
          <a:p>
            <a:pPr indent="-101600" lvl="0" marL="0" marR="0" rtl="0" algn="l">
              <a:lnSpc>
                <a:spcPct val="100000"/>
              </a:lnSpc>
              <a:spcBef>
                <a:spcPts val="0"/>
              </a:spcBef>
              <a:spcAft>
                <a:spcPts val="0"/>
              </a:spcAft>
              <a:buClr>
                <a:srgbClr val="000000"/>
              </a:buClr>
              <a:buSzPts val="1600"/>
              <a:buFont typeface="Arial"/>
              <a:buChar char="•"/>
            </a:pPr>
            <a:r>
              <a:rPr b="0" i="0" lang="en-US" sz="1600" u="sng" cap="none" strike="noStrike">
                <a:solidFill>
                  <a:srgbClr val="001970"/>
                </a:solidFill>
                <a:latin typeface="Trebuchet MS"/>
                <a:ea typeface="Trebuchet MS"/>
                <a:cs typeface="Trebuchet MS"/>
                <a:sym typeface="Trebuchet MS"/>
                <a:hlinkClick r:id="rId14">
                  <a:extLst>
                    <a:ext uri="{A12FA001-AC4F-418D-AE19-62706E023703}">
                      <ahyp:hlinkClr val="tx"/>
                    </a:ext>
                  </a:extLst>
                </a:hlinkClick>
              </a:rPr>
              <a:t>Vision Services</a:t>
            </a:r>
            <a:endParaRPr b="0" i="0" sz="16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None/>
            </a:pPr>
            <a:br>
              <a:rPr b="0" i="0" lang="en-US" sz="2000" u="none" cap="none" strike="noStrike">
                <a:solidFill>
                  <a:srgbClr val="000000"/>
                </a:solidFill>
                <a:latin typeface="Arial"/>
                <a:ea typeface="Arial"/>
                <a:cs typeface="Arial"/>
                <a:sym typeface="Arial"/>
              </a:rPr>
            </a:br>
            <a:br>
              <a:rPr b="0" i="0" lang="en-US" sz="1600" u="none" cap="none" strike="noStrike">
                <a:solidFill>
                  <a:srgbClr val="000000"/>
                </a:solidFill>
                <a:latin typeface="Arial"/>
                <a:ea typeface="Arial"/>
                <a:cs typeface="Arial"/>
                <a:sym typeface="Arial"/>
              </a:rPr>
            </a:br>
            <a:endParaRPr b="1" i="0" sz="1200" u="none" cap="none" strike="noStrike">
              <a:solidFill>
                <a:srgbClr val="000000"/>
              </a:solidFill>
              <a:latin typeface="Arial"/>
              <a:ea typeface="Arial"/>
              <a:cs typeface="Arial"/>
              <a:sym typeface="Arial"/>
            </a:endParaRPr>
          </a:p>
        </p:txBody>
      </p:sp>
      <p:sp>
        <p:nvSpPr>
          <p:cNvPr id="198" name="Google Shape;198;p30"/>
          <p:cNvSpPr txBox="1"/>
          <p:nvPr/>
        </p:nvSpPr>
        <p:spPr>
          <a:xfrm>
            <a:off x="1605169" y="6195946"/>
            <a:ext cx="5933700" cy="3189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chemeClr val="dk1"/>
              </a:buClr>
              <a:buSzPts val="2600"/>
              <a:buFont typeface="Arial"/>
              <a:buNone/>
            </a:pPr>
            <a:r>
              <a:rPr b="0" i="0" lang="en-US" sz="1400" u="sng" cap="none" strike="noStrike">
                <a:solidFill>
                  <a:srgbClr val="000000"/>
                </a:solidFill>
                <a:latin typeface="Arial"/>
                <a:ea typeface="Arial"/>
                <a:cs typeface="Arial"/>
                <a:sym typeface="Arial"/>
                <a:hlinkClick r:id="rId15">
                  <a:extLst>
                    <a:ext uri="{A12FA001-AC4F-418D-AE19-62706E023703}">
                      <ahyp:hlinkClr val="tx"/>
                    </a:ext>
                  </a:extLst>
                </a:hlinkClick>
              </a:rPr>
              <a:t>https://hcpf.colorado.gov/developmental-disabilities-waiver-dd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1"/>
          <p:cNvSpPr txBox="1"/>
          <p:nvPr>
            <p:ph type="title"/>
          </p:nvPr>
        </p:nvSpPr>
        <p:spPr>
          <a:xfrm>
            <a:off x="311700" y="436618"/>
            <a:ext cx="8520600" cy="8316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11111"/>
              <a:buFont typeface="Calibri"/>
              <a:buNone/>
            </a:pPr>
            <a:br>
              <a:rPr lang="en-US" sz="3600"/>
            </a:br>
            <a:r>
              <a:rPr lang="en-US" sz="3600"/>
              <a:t>Supported Living Services</a:t>
            </a:r>
            <a:endParaRPr sz="3600"/>
          </a:p>
        </p:txBody>
      </p:sp>
      <p:sp>
        <p:nvSpPr>
          <p:cNvPr id="204" name="Google Shape;204;p31"/>
          <p:cNvSpPr txBox="1"/>
          <p:nvPr>
            <p:ph idx="1" type="body"/>
          </p:nvPr>
        </p:nvSpPr>
        <p:spPr>
          <a:xfrm>
            <a:off x="311700" y="1868537"/>
            <a:ext cx="3999900" cy="4101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2600"/>
              <a:buNone/>
            </a:pPr>
            <a:br>
              <a:rPr lang="en-US" sz="1600"/>
            </a:br>
            <a:endParaRPr sz="1600"/>
          </a:p>
        </p:txBody>
      </p:sp>
      <p:sp>
        <p:nvSpPr>
          <p:cNvPr id="205" name="Google Shape;205;p31"/>
          <p:cNvSpPr txBox="1"/>
          <p:nvPr>
            <p:ph idx="2" type="body"/>
          </p:nvPr>
        </p:nvSpPr>
        <p:spPr>
          <a:xfrm>
            <a:off x="168965" y="1868537"/>
            <a:ext cx="8663400" cy="4240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2600"/>
              <a:buFont typeface="Arial"/>
              <a:buNone/>
            </a:pPr>
            <a:r>
              <a:t/>
            </a:r>
            <a:endParaRPr sz="2500">
              <a:latin typeface="Arial"/>
              <a:ea typeface="Arial"/>
              <a:cs typeface="Arial"/>
              <a:sym typeface="Arial"/>
            </a:endParaRPr>
          </a:p>
          <a:p>
            <a:pPr indent="0" lvl="0" marL="0" rtl="0" algn="l">
              <a:lnSpc>
                <a:spcPct val="115000"/>
              </a:lnSpc>
              <a:spcBef>
                <a:spcPts val="0"/>
              </a:spcBef>
              <a:spcAft>
                <a:spcPts val="0"/>
              </a:spcAft>
              <a:buClr>
                <a:schemeClr val="dk1"/>
              </a:buClr>
              <a:buSzPts val="2600"/>
              <a:buFont typeface="Arial"/>
              <a:buNone/>
            </a:pPr>
            <a:r>
              <a:t/>
            </a:r>
            <a:endParaRPr/>
          </a:p>
        </p:txBody>
      </p:sp>
      <p:sp>
        <p:nvSpPr>
          <p:cNvPr id="206" name="Google Shape;206;p31"/>
          <p:cNvSpPr txBox="1"/>
          <p:nvPr/>
        </p:nvSpPr>
        <p:spPr>
          <a:xfrm>
            <a:off x="2133926" y="6267493"/>
            <a:ext cx="5397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sng" cap="none" strike="noStrike">
                <a:solidFill>
                  <a:srgbClr val="000000"/>
                </a:solidFill>
                <a:latin typeface="Arial"/>
                <a:ea typeface="Arial"/>
                <a:cs typeface="Arial"/>
                <a:sym typeface="Arial"/>
                <a:hlinkClick r:id="rId3">
                  <a:extLst>
                    <a:ext uri="{A12FA001-AC4F-418D-AE19-62706E023703}">
                      <ahyp:hlinkClr val="tx"/>
                    </a:ext>
                  </a:extLst>
                </a:hlinkClick>
              </a:rPr>
              <a:t>https://hcpf.colorado.gov/supported-living-services-waiver-sls</a:t>
            </a:r>
            <a:endParaRPr b="0" i="0" sz="1400" u="none" cap="none" strike="noStrike">
              <a:solidFill>
                <a:srgbClr val="000000"/>
              </a:solidFill>
              <a:latin typeface="Arial"/>
              <a:ea typeface="Arial"/>
              <a:cs typeface="Arial"/>
              <a:sym typeface="Arial"/>
            </a:endParaRPr>
          </a:p>
        </p:txBody>
      </p:sp>
      <p:sp>
        <p:nvSpPr>
          <p:cNvPr id="207" name="Google Shape;207;p31"/>
          <p:cNvSpPr txBox="1"/>
          <p:nvPr/>
        </p:nvSpPr>
        <p:spPr>
          <a:xfrm>
            <a:off x="168965" y="1868537"/>
            <a:ext cx="8663400" cy="4647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Who Qualifies?</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rPr b="0" i="0" lang="en-US" sz="1400" u="none" cap="none" strike="noStrike">
                <a:solidFill>
                  <a:srgbClr val="000000"/>
                </a:solidFill>
                <a:latin typeface="Trebuchet MS"/>
                <a:ea typeface="Trebuchet MS"/>
                <a:cs typeface="Trebuchet MS"/>
                <a:sym typeface="Trebuchet MS"/>
              </a:rPr>
              <a:t>To enroll in the HCBS-SLS waiver the individual must meet financial and program criteria:</a:t>
            </a:r>
            <a:endParaRPr/>
          </a:p>
          <a:p>
            <a:pPr indent="0" lvl="0" marL="0" marR="0" rtl="0" algn="l">
              <a:lnSpc>
                <a:spcPct val="100000"/>
              </a:lnSpc>
              <a:spcBef>
                <a:spcPts val="0"/>
              </a:spcBef>
              <a:spcAft>
                <a:spcPts val="0"/>
              </a:spcAft>
              <a:buNone/>
            </a:pPr>
            <a:r>
              <a:rPr b="1" i="1" lang="en-US" sz="1400" u="none" cap="none" strike="noStrike">
                <a:solidFill>
                  <a:srgbClr val="000000"/>
                </a:solidFill>
                <a:latin typeface="Trebuchet MS"/>
                <a:ea typeface="Trebuchet MS"/>
                <a:cs typeface="Trebuchet MS"/>
                <a:sym typeface="Trebuchet MS"/>
              </a:rPr>
              <a:t>Level of Care</a:t>
            </a:r>
            <a:endParaRPr b="1" i="0" sz="1400" u="none" cap="none" strike="noStrike">
              <a:solidFill>
                <a:srgbClr val="000000"/>
              </a:solidFill>
              <a:latin typeface="Trebuchet MS"/>
              <a:ea typeface="Trebuchet MS"/>
              <a:cs typeface="Trebuchet MS"/>
              <a:sym typeface="Trebuchet MS"/>
            </a:endParaRPr>
          </a:p>
          <a:p>
            <a:pPr indent="-285750" lvl="1" marL="7429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Trebuchet MS"/>
                <a:ea typeface="Trebuchet MS"/>
                <a:cs typeface="Trebuchet MS"/>
                <a:sym typeface="Trebuchet MS"/>
              </a:rPr>
              <a:t>Individuals must meet Intermediate Care Facility for Individuals with Intellectual Disabilities (ICF-IID) level of care as determined by the functional needs assessment (as defined in 42 CFR § 440.150)</a:t>
            </a:r>
            <a:endParaRPr/>
          </a:p>
          <a:p>
            <a:pPr indent="0" lvl="0" marL="0" marR="0" rtl="0" algn="l">
              <a:lnSpc>
                <a:spcPct val="100000"/>
              </a:lnSpc>
              <a:spcBef>
                <a:spcPts val="0"/>
              </a:spcBef>
              <a:spcAft>
                <a:spcPts val="0"/>
              </a:spcAft>
              <a:buNone/>
            </a:pPr>
            <a:r>
              <a:rPr b="1" i="1" lang="en-US" sz="1400" u="none" cap="none" strike="noStrike">
                <a:solidFill>
                  <a:srgbClr val="000000"/>
                </a:solidFill>
                <a:latin typeface="Trebuchet MS"/>
                <a:ea typeface="Trebuchet MS"/>
                <a:cs typeface="Trebuchet MS"/>
                <a:sym typeface="Trebuchet MS"/>
              </a:rPr>
              <a:t>Eligibility Group</a:t>
            </a:r>
            <a:endParaRPr b="1" i="0" sz="1400" u="none" cap="none" strike="noStrike">
              <a:solidFill>
                <a:srgbClr val="000000"/>
              </a:solidFill>
              <a:latin typeface="Trebuchet MS"/>
              <a:ea typeface="Trebuchet MS"/>
              <a:cs typeface="Trebuchet MS"/>
              <a:sym typeface="Trebuchet MS"/>
            </a:endParaRPr>
          </a:p>
          <a:p>
            <a:pPr indent="-285750" lvl="1" marL="7429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Trebuchet MS"/>
                <a:ea typeface="Trebuchet MS"/>
                <a:cs typeface="Trebuchet MS"/>
                <a:sym typeface="Trebuchet MS"/>
              </a:rPr>
              <a:t>Individuals must be determined by a </a:t>
            </a:r>
            <a:r>
              <a:rPr b="0" i="0" lang="en-US" sz="1400" u="sng" cap="none" strike="noStrike">
                <a:solidFill>
                  <a:srgbClr val="001970"/>
                </a:solidFill>
                <a:latin typeface="Trebuchet MS"/>
                <a:ea typeface="Trebuchet MS"/>
                <a:cs typeface="Trebuchet MS"/>
                <a:sym typeface="Trebuchet MS"/>
                <a:hlinkClick r:id="rId4">
                  <a:extLst>
                    <a:ext uri="{A12FA001-AC4F-418D-AE19-62706E023703}">
                      <ahyp:hlinkClr val="tx"/>
                    </a:ext>
                  </a:extLst>
                </a:hlinkClick>
              </a:rPr>
              <a:t>Community Centered Board (CCB)</a:t>
            </a:r>
            <a:r>
              <a:rPr b="0" i="0" lang="en-US" sz="1400" u="none" cap="none" strike="noStrike">
                <a:solidFill>
                  <a:srgbClr val="000000"/>
                </a:solidFill>
                <a:latin typeface="Trebuchet MS"/>
                <a:ea typeface="Trebuchet MS"/>
                <a:cs typeface="Trebuchet MS"/>
                <a:sym typeface="Trebuchet MS"/>
              </a:rPr>
              <a:t> to have a developmental disability</a:t>
            </a:r>
            <a:endParaRPr/>
          </a:p>
          <a:p>
            <a:pPr indent="-285750" lvl="1" marL="7429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Trebuchet MS"/>
                <a:ea typeface="Trebuchet MS"/>
                <a:cs typeface="Trebuchet MS"/>
                <a:sym typeface="Trebuchet MS"/>
              </a:rPr>
              <a:t>Individuals must be 18 years or older</a:t>
            </a:r>
            <a:br>
              <a:rPr b="0" i="0" lang="en-US" sz="1400" u="none" cap="none" strike="noStrike">
                <a:solidFill>
                  <a:srgbClr val="000000"/>
                </a:solidFill>
                <a:latin typeface="Trebuchet MS"/>
                <a:ea typeface="Trebuchet MS"/>
                <a:cs typeface="Trebuchet MS"/>
                <a:sym typeface="Trebuchet MS"/>
              </a:rPr>
            </a:br>
            <a:r>
              <a:rPr b="0" i="0" lang="en-US" sz="1400" u="none" cap="none" strike="noStrike">
                <a:solidFill>
                  <a:srgbClr val="000000"/>
                </a:solidFill>
                <a:latin typeface="Trebuchet MS"/>
                <a:ea typeface="Trebuchet MS"/>
                <a:cs typeface="Trebuchet MS"/>
                <a:sym typeface="Trebuchet MS"/>
              </a:rPr>
              <a:t> </a:t>
            </a:r>
            <a:endParaRPr/>
          </a:p>
          <a:p>
            <a:pPr indent="0" lvl="0" marL="0" marR="0" rtl="0" algn="l">
              <a:lnSpc>
                <a:spcPct val="100000"/>
              </a:lnSpc>
              <a:spcBef>
                <a:spcPts val="0"/>
              </a:spcBef>
              <a:spcAft>
                <a:spcPts val="0"/>
              </a:spcAft>
              <a:buNone/>
            </a:pPr>
            <a:r>
              <a:rPr b="1" i="1" lang="en-US" sz="1400" u="none" cap="none" strike="noStrike">
                <a:solidFill>
                  <a:srgbClr val="000000"/>
                </a:solidFill>
                <a:latin typeface="Trebuchet MS"/>
                <a:ea typeface="Trebuchet MS"/>
                <a:cs typeface="Trebuchet MS"/>
                <a:sym typeface="Trebuchet MS"/>
              </a:rPr>
              <a:t>Financial</a:t>
            </a:r>
            <a:endParaRPr b="1" i="0" sz="1400" u="none" cap="none" strike="noStrike">
              <a:solidFill>
                <a:srgbClr val="000000"/>
              </a:solidFill>
              <a:latin typeface="Trebuchet MS"/>
              <a:ea typeface="Trebuchet MS"/>
              <a:cs typeface="Trebuchet MS"/>
              <a:sym typeface="Trebuchet MS"/>
            </a:endParaRPr>
          </a:p>
          <a:p>
            <a:pPr indent="-285750" lvl="1" marL="7429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Trebuchet MS"/>
                <a:ea typeface="Trebuchet MS"/>
                <a:cs typeface="Trebuchet MS"/>
                <a:sym typeface="Trebuchet MS"/>
              </a:rPr>
              <a:t>Your income must be less than three times the current Federal Supplemental Security Income (SSI) limit per month. (See </a:t>
            </a:r>
            <a:r>
              <a:rPr b="0" i="0" lang="en-US" sz="1400" u="sng" cap="none" strike="noStrike">
                <a:solidFill>
                  <a:srgbClr val="001970"/>
                </a:solidFill>
                <a:latin typeface="Trebuchet MS"/>
                <a:ea typeface="Trebuchet MS"/>
                <a:cs typeface="Trebuchet MS"/>
                <a:sym typeface="Trebuchet MS"/>
                <a:hlinkClick r:id="rId5">
                  <a:extLst>
                    <a:ext uri="{A12FA001-AC4F-418D-AE19-62706E023703}">
                      <ahyp:hlinkClr val="tx"/>
                    </a:ext>
                  </a:extLst>
                </a:hlinkClick>
              </a:rPr>
              <a:t>SSI website</a:t>
            </a:r>
            <a:r>
              <a:rPr b="0" i="0" lang="en-US" sz="1400" u="none" cap="none" strike="noStrike">
                <a:solidFill>
                  <a:srgbClr val="000000"/>
                </a:solidFill>
                <a:latin typeface="Trebuchet MS"/>
                <a:ea typeface="Trebuchet MS"/>
                <a:cs typeface="Trebuchet MS"/>
                <a:sym typeface="Trebuchet MS"/>
              </a:rPr>
              <a:t> for current information)</a:t>
            </a:r>
            <a:endParaRPr/>
          </a:p>
          <a:p>
            <a:pPr indent="-285750" lvl="1" marL="7429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Trebuchet MS"/>
                <a:ea typeface="Trebuchet MS"/>
                <a:cs typeface="Trebuchet MS"/>
                <a:sym typeface="Trebuchet MS"/>
              </a:rPr>
              <a:t>For a single person, their countable resources must be less than $2,000 and for a couple it must be less than $3,000.</a:t>
            </a:r>
            <a:endParaRPr/>
          </a:p>
          <a:p>
            <a:pPr indent="-285750" lvl="1" marL="7429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Trebuchet MS"/>
                <a:ea typeface="Trebuchet MS"/>
                <a:cs typeface="Trebuchet MS"/>
                <a:sym typeface="Trebuchet MS"/>
              </a:rPr>
              <a:t>If you do not meet these financial requirements, you may be eligible through the </a:t>
            </a:r>
            <a:r>
              <a:rPr b="0" i="0" lang="en-US" sz="1400" u="sng" cap="none" strike="noStrike">
                <a:solidFill>
                  <a:srgbClr val="001970"/>
                </a:solidFill>
                <a:latin typeface="Trebuchet MS"/>
                <a:ea typeface="Trebuchet MS"/>
                <a:cs typeface="Trebuchet MS"/>
                <a:sym typeface="Trebuchet MS"/>
                <a:hlinkClick r:id="rId6">
                  <a:extLst>
                    <a:ext uri="{A12FA001-AC4F-418D-AE19-62706E023703}">
                      <ahyp:hlinkClr val="tx"/>
                    </a:ext>
                  </a:extLst>
                </a:hlinkClick>
              </a:rPr>
              <a:t>Health First Colorado Buy-In Program for Working Adults with Disabilities</a:t>
            </a:r>
            <a:r>
              <a:rPr b="0" i="0" lang="en-US" sz="1400" u="none" cap="none" strike="noStrike">
                <a:solidFill>
                  <a:srgbClr val="000000"/>
                </a:solidFill>
                <a:latin typeface="Trebuchet MS"/>
                <a:ea typeface="Trebuchet MS"/>
                <a:cs typeface="Trebuchet MS"/>
                <a:sym typeface="Trebuchet MS"/>
              </a:rPr>
              <a:t>.</a:t>
            </a:r>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g20070d482ef_0_377"/>
          <p:cNvSpPr txBox="1"/>
          <p:nvPr>
            <p:ph type="title"/>
          </p:nvPr>
        </p:nvSpPr>
        <p:spPr>
          <a:xfrm>
            <a:off x="311725" y="667900"/>
            <a:ext cx="3127500" cy="2438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US" sz="3300"/>
              <a:t>Family Voices Overview</a:t>
            </a:r>
            <a:endParaRPr sz="3300"/>
          </a:p>
        </p:txBody>
      </p:sp>
      <p:sp>
        <p:nvSpPr>
          <p:cNvPr id="78" name="Google Shape;78;g20070d482ef_0_377"/>
          <p:cNvSpPr txBox="1"/>
          <p:nvPr>
            <p:ph idx="1" type="body"/>
          </p:nvPr>
        </p:nvSpPr>
        <p:spPr>
          <a:xfrm>
            <a:off x="85550" y="3233050"/>
            <a:ext cx="3577500" cy="2310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lang="en-US" sz="1800" u="sng">
                <a:solidFill>
                  <a:schemeClr val="lt1"/>
                </a:solidFill>
                <a:hlinkClick r:id="rId3">
                  <a:extLst>
                    <a:ext uri="{A12FA001-AC4F-418D-AE19-62706E023703}">
                      <ahyp:hlinkClr val="tx"/>
                    </a:ext>
                  </a:extLst>
                </a:hlinkClick>
              </a:rPr>
              <a:t>https://www.familyvoicesco.org/</a:t>
            </a:r>
            <a:endParaRPr sz="1800">
              <a:solidFill>
                <a:schemeClr val="lt1"/>
              </a:solidFill>
            </a:endParaRPr>
          </a:p>
          <a:p>
            <a:pPr indent="0" lvl="0" marL="0" rtl="0" algn="l">
              <a:lnSpc>
                <a:spcPct val="115000"/>
              </a:lnSpc>
              <a:spcBef>
                <a:spcPts val="1200"/>
              </a:spcBef>
              <a:spcAft>
                <a:spcPts val="0"/>
              </a:spcAft>
              <a:buSzPts val="1300"/>
              <a:buNone/>
            </a:pPr>
            <a:r>
              <a:rPr lang="en-US" sz="1800">
                <a:solidFill>
                  <a:schemeClr val="lt1"/>
                </a:solidFill>
                <a:latin typeface="Arial"/>
                <a:ea typeface="Arial"/>
                <a:cs typeface="Arial"/>
                <a:sym typeface="Arial"/>
              </a:rPr>
              <a:t>(855) 877-1747</a:t>
            </a:r>
            <a:endParaRPr sz="1800">
              <a:solidFill>
                <a:schemeClr val="lt1"/>
              </a:solidFill>
              <a:latin typeface="Arial"/>
              <a:ea typeface="Arial"/>
              <a:cs typeface="Arial"/>
              <a:sym typeface="Arial"/>
            </a:endParaRPr>
          </a:p>
          <a:p>
            <a:pPr indent="0" lvl="0" marL="0" rtl="0" algn="l">
              <a:lnSpc>
                <a:spcPct val="115000"/>
              </a:lnSpc>
              <a:spcBef>
                <a:spcPts val="1200"/>
              </a:spcBef>
              <a:spcAft>
                <a:spcPts val="1200"/>
              </a:spcAft>
              <a:buSzPts val="1300"/>
              <a:buNone/>
            </a:pPr>
            <a:r>
              <a:rPr lang="en-US" sz="1800">
                <a:solidFill>
                  <a:schemeClr val="lt1"/>
                </a:solidFill>
                <a:latin typeface="Arial"/>
                <a:ea typeface="Arial"/>
                <a:cs typeface="Arial"/>
                <a:sym typeface="Arial"/>
              </a:rPr>
              <a:t>info@familyvoicesco.org</a:t>
            </a:r>
            <a:endParaRPr sz="1800">
              <a:solidFill>
                <a:schemeClr val="lt1"/>
              </a:solidFill>
              <a:latin typeface="Arial"/>
              <a:ea typeface="Arial"/>
              <a:cs typeface="Arial"/>
              <a:sym typeface="Arial"/>
            </a:endParaRPr>
          </a:p>
        </p:txBody>
      </p:sp>
      <p:sp>
        <p:nvSpPr>
          <p:cNvPr id="79" name="Google Shape;79;g20070d482ef_0_377"/>
          <p:cNvSpPr txBox="1"/>
          <p:nvPr/>
        </p:nvSpPr>
        <p:spPr>
          <a:xfrm>
            <a:off x="3971950" y="1716125"/>
            <a:ext cx="5086500" cy="495517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Roboto"/>
                <a:ea typeface="Roboto"/>
                <a:cs typeface="Roboto"/>
                <a:sym typeface="Roboto"/>
              </a:rPr>
              <a:t>Family Led Nonprofit</a:t>
            </a:r>
            <a:endParaRPr b="0" i="0" sz="26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Roboto"/>
                <a:ea typeface="Roboto"/>
                <a:cs typeface="Roboto"/>
                <a:sym typeface="Roboto"/>
              </a:rPr>
              <a:t>Provide: </a:t>
            </a:r>
            <a:endParaRPr b="0" i="0" sz="2600" u="none" cap="none" strike="noStrike">
              <a:solidFill>
                <a:srgbClr val="000000"/>
              </a:solidFill>
              <a:latin typeface="Roboto"/>
              <a:ea typeface="Roboto"/>
              <a:cs typeface="Roboto"/>
              <a:sym typeface="Roboto"/>
            </a:endParaRPr>
          </a:p>
          <a:p>
            <a:pPr indent="-393700" lvl="0" marL="457200" marR="0" rtl="0" algn="l">
              <a:lnSpc>
                <a:spcPct val="100000"/>
              </a:lnSpc>
              <a:spcBef>
                <a:spcPts val="0"/>
              </a:spcBef>
              <a:spcAft>
                <a:spcPts val="0"/>
              </a:spcAft>
              <a:buClr>
                <a:srgbClr val="000000"/>
              </a:buClr>
              <a:buSzPts val="2600"/>
              <a:buFont typeface="Roboto"/>
              <a:buChar char="●"/>
            </a:pPr>
            <a:r>
              <a:rPr b="0" i="0" lang="en-US" sz="2600" u="none" cap="none" strike="noStrike">
                <a:solidFill>
                  <a:srgbClr val="000000"/>
                </a:solidFill>
                <a:latin typeface="Roboto"/>
                <a:ea typeface="Roboto"/>
                <a:cs typeface="Roboto"/>
                <a:sym typeface="Roboto"/>
              </a:rPr>
              <a:t>Systems Navigation</a:t>
            </a:r>
            <a:endParaRPr b="0" i="0" sz="2600" u="none" cap="none" strike="noStrike">
              <a:solidFill>
                <a:srgbClr val="000000"/>
              </a:solidFill>
              <a:latin typeface="Roboto"/>
              <a:ea typeface="Roboto"/>
              <a:cs typeface="Roboto"/>
              <a:sym typeface="Roboto"/>
            </a:endParaRPr>
          </a:p>
          <a:p>
            <a:pPr indent="-393700" lvl="0" marL="457200" marR="0" rtl="0" algn="l">
              <a:lnSpc>
                <a:spcPct val="100000"/>
              </a:lnSpc>
              <a:spcBef>
                <a:spcPts val="0"/>
              </a:spcBef>
              <a:spcAft>
                <a:spcPts val="0"/>
              </a:spcAft>
              <a:buClr>
                <a:srgbClr val="000000"/>
              </a:buClr>
              <a:buSzPts val="2600"/>
              <a:buFont typeface="Roboto"/>
              <a:buChar char="●"/>
            </a:pPr>
            <a:r>
              <a:rPr b="0" i="0" lang="en-US" sz="2600" u="none" cap="none" strike="noStrike">
                <a:solidFill>
                  <a:srgbClr val="000000"/>
                </a:solidFill>
                <a:latin typeface="Roboto"/>
                <a:ea typeface="Roboto"/>
                <a:cs typeface="Roboto"/>
                <a:sym typeface="Roboto"/>
              </a:rPr>
              <a:t>Education and Training</a:t>
            </a:r>
            <a:endParaRPr b="0" i="0" sz="2600" u="none" cap="none" strike="noStrike">
              <a:solidFill>
                <a:srgbClr val="000000"/>
              </a:solidFill>
              <a:latin typeface="Roboto"/>
              <a:ea typeface="Roboto"/>
              <a:cs typeface="Roboto"/>
              <a:sym typeface="Roboto"/>
            </a:endParaRPr>
          </a:p>
          <a:p>
            <a:pPr indent="-393700" lvl="0" marL="457200" marR="0" rtl="0" algn="l">
              <a:lnSpc>
                <a:spcPct val="100000"/>
              </a:lnSpc>
              <a:spcBef>
                <a:spcPts val="0"/>
              </a:spcBef>
              <a:spcAft>
                <a:spcPts val="0"/>
              </a:spcAft>
              <a:buClr>
                <a:srgbClr val="000000"/>
              </a:buClr>
              <a:buSzPts val="2600"/>
              <a:buFont typeface="Roboto"/>
              <a:buChar char="●"/>
            </a:pPr>
            <a:r>
              <a:rPr b="0" i="0" lang="en-US" sz="2600" u="none" cap="none" strike="noStrike">
                <a:solidFill>
                  <a:srgbClr val="000000"/>
                </a:solidFill>
                <a:latin typeface="Roboto"/>
                <a:ea typeface="Roboto"/>
                <a:cs typeface="Roboto"/>
                <a:sym typeface="Roboto"/>
              </a:rPr>
              <a:t>Advocacy and Policy</a:t>
            </a:r>
            <a:endParaRPr b="0" i="0" sz="2600" u="none" cap="none" strike="noStrike">
              <a:solidFill>
                <a:srgbClr val="000000"/>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Roboto"/>
                <a:ea typeface="Roboto"/>
                <a:cs typeface="Roboto"/>
                <a:sym typeface="Roboto"/>
              </a:rPr>
              <a:t>F2F Health Information Center</a:t>
            </a:r>
            <a:endParaRPr/>
          </a:p>
          <a:p>
            <a:pPr indent="0" lvl="0" marL="0" marR="0" rtl="0" algn="l">
              <a:lnSpc>
                <a:spcPct val="100000"/>
              </a:lnSpc>
              <a:spcBef>
                <a:spcPts val="0"/>
              </a:spcBef>
              <a:spcAft>
                <a:spcPts val="0"/>
              </a:spcAft>
              <a:buClr>
                <a:srgbClr val="000000"/>
              </a:buClr>
              <a:buSzPts val="2600"/>
              <a:buFont typeface="Arial"/>
              <a:buNone/>
            </a:pPr>
            <a:r>
              <a:rPr b="0" i="0" lang="en-US" sz="2400" u="none" cap="none" strike="noStrike">
                <a:solidFill>
                  <a:srgbClr val="000000"/>
                </a:solidFill>
                <a:latin typeface="Roboto"/>
                <a:ea typeface="Roboto"/>
                <a:cs typeface="Roboto"/>
                <a:sym typeface="Roboto"/>
              </a:rPr>
              <a:t>From MCHB &amp; HRSA</a:t>
            </a:r>
            <a:endParaRPr b="0" i="0" sz="2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Roboto"/>
                <a:ea typeface="Roboto"/>
                <a:cs typeface="Roboto"/>
                <a:sym typeface="Roboto"/>
              </a:rPr>
              <a:t>Affiliate of Family Voices national organization</a:t>
            </a:r>
            <a:endParaRPr b="0" i="0" sz="2600" u="none" cap="none" strike="noStrike">
              <a:solidFill>
                <a:srgbClr val="000000"/>
              </a:solidFill>
              <a:latin typeface="Roboto"/>
              <a:ea typeface="Roboto"/>
              <a:cs typeface="Roboto"/>
              <a:sym typeface="Roboto"/>
            </a:endParaRPr>
          </a:p>
        </p:txBody>
      </p:sp>
      <p:pic>
        <p:nvPicPr>
          <p:cNvPr id="80" name="Google Shape;80;g20070d482ef_0_377"/>
          <p:cNvPicPr preferRelativeResize="0"/>
          <p:nvPr/>
        </p:nvPicPr>
        <p:blipFill rotWithShape="1">
          <a:blip r:embed="rId4">
            <a:alphaModFix/>
          </a:blip>
          <a:srcRect b="0" l="0" r="0" t="0"/>
          <a:stretch/>
        </p:blipFill>
        <p:spPr>
          <a:xfrm>
            <a:off x="5353512" y="185725"/>
            <a:ext cx="2494474" cy="1530400"/>
          </a:xfrm>
          <a:prstGeom prst="rect">
            <a:avLst/>
          </a:prstGeom>
          <a:noFill/>
          <a:ln>
            <a:noFill/>
          </a:ln>
        </p:spPr>
      </p:pic>
      <p:sp>
        <p:nvSpPr>
          <p:cNvPr id="81" name="Google Shape;81;g20070d482ef_0_377"/>
          <p:cNvSpPr txBox="1"/>
          <p:nvPr/>
        </p:nvSpPr>
        <p:spPr>
          <a:xfrm>
            <a:off x="433137" y="2767263"/>
            <a:ext cx="27335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000" u="none" cap="none" strike="noStrike">
                <a:solidFill>
                  <a:schemeClr val="lt1"/>
                </a:solidFill>
                <a:latin typeface="Arial"/>
                <a:ea typeface="Arial"/>
                <a:cs typeface="Arial"/>
                <a:sym typeface="Arial"/>
              </a:rPr>
              <a:t>Christy S. Blakely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2"/>
          <p:cNvSpPr txBox="1"/>
          <p:nvPr>
            <p:ph type="title"/>
          </p:nvPr>
        </p:nvSpPr>
        <p:spPr>
          <a:xfrm>
            <a:off x="311700" y="436618"/>
            <a:ext cx="8520600" cy="8316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11111"/>
              <a:buFont typeface="Calibri"/>
              <a:buNone/>
            </a:pPr>
            <a:br>
              <a:rPr lang="en-US" sz="3600"/>
            </a:br>
            <a:r>
              <a:rPr lang="en-US" sz="3600"/>
              <a:t>Services-Supported Living Services</a:t>
            </a:r>
            <a:endParaRPr sz="3600"/>
          </a:p>
        </p:txBody>
      </p:sp>
      <p:sp>
        <p:nvSpPr>
          <p:cNvPr id="213" name="Google Shape;213;p32"/>
          <p:cNvSpPr txBox="1"/>
          <p:nvPr>
            <p:ph idx="1" type="body"/>
          </p:nvPr>
        </p:nvSpPr>
        <p:spPr>
          <a:xfrm>
            <a:off x="311700" y="1868537"/>
            <a:ext cx="3999900" cy="4101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2600"/>
              <a:buNone/>
            </a:pPr>
            <a:br>
              <a:rPr lang="en-US" sz="1600"/>
            </a:br>
            <a:endParaRPr sz="1600"/>
          </a:p>
        </p:txBody>
      </p:sp>
      <p:sp>
        <p:nvSpPr>
          <p:cNvPr id="214" name="Google Shape;214;p32"/>
          <p:cNvSpPr txBox="1"/>
          <p:nvPr>
            <p:ph idx="2" type="body"/>
          </p:nvPr>
        </p:nvSpPr>
        <p:spPr>
          <a:xfrm>
            <a:off x="168965" y="1868537"/>
            <a:ext cx="8663400" cy="42408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0"/>
              </a:spcAft>
              <a:buClr>
                <a:schemeClr val="dk1"/>
              </a:buClr>
              <a:buSzPts val="2600"/>
              <a:buNone/>
            </a:pPr>
            <a:r>
              <a:rPr b="1" i="0" lang="en-US" sz="1800" u="none" strike="noStrike">
                <a:solidFill>
                  <a:srgbClr val="000000"/>
                </a:solidFill>
                <a:latin typeface="Arial"/>
                <a:ea typeface="Arial"/>
                <a:cs typeface="Arial"/>
                <a:sym typeface="Arial"/>
              </a:rPr>
              <a:t>SLS Waiver Services</a:t>
            </a:r>
            <a:endParaRPr/>
          </a:p>
          <a:p>
            <a:pPr indent="0" lvl="0" marL="0" rtl="0" algn="l">
              <a:lnSpc>
                <a:spcPct val="115000"/>
              </a:lnSpc>
              <a:spcBef>
                <a:spcPts val="0"/>
              </a:spcBef>
              <a:spcAft>
                <a:spcPts val="0"/>
              </a:spcAft>
              <a:buClr>
                <a:schemeClr val="dk1"/>
              </a:buClr>
              <a:buSzPts val="2600"/>
              <a:buFont typeface="Arial"/>
              <a:buNone/>
            </a:pPr>
            <a:r>
              <a:t/>
            </a:r>
            <a:endParaRPr sz="2500">
              <a:latin typeface="Arial"/>
              <a:ea typeface="Arial"/>
              <a:cs typeface="Arial"/>
              <a:sym typeface="Arial"/>
            </a:endParaRPr>
          </a:p>
          <a:p>
            <a:pPr indent="0" lvl="0" marL="0" rtl="0" algn="l">
              <a:lnSpc>
                <a:spcPct val="115000"/>
              </a:lnSpc>
              <a:spcBef>
                <a:spcPts val="0"/>
              </a:spcBef>
              <a:spcAft>
                <a:spcPts val="0"/>
              </a:spcAft>
              <a:buClr>
                <a:schemeClr val="dk1"/>
              </a:buClr>
              <a:buSzPts val="2600"/>
              <a:buFont typeface="Arial"/>
              <a:buNone/>
            </a:pPr>
            <a:r>
              <a:t/>
            </a:r>
            <a:endParaRPr/>
          </a:p>
        </p:txBody>
      </p:sp>
      <p:sp>
        <p:nvSpPr>
          <p:cNvPr id="215" name="Google Shape;215;p32"/>
          <p:cNvSpPr txBox="1"/>
          <p:nvPr/>
        </p:nvSpPr>
        <p:spPr>
          <a:xfrm>
            <a:off x="2133926" y="6267493"/>
            <a:ext cx="5397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sng" cap="none" strike="noStrike">
                <a:solidFill>
                  <a:srgbClr val="000000"/>
                </a:solidFill>
                <a:latin typeface="Arial"/>
                <a:ea typeface="Arial"/>
                <a:cs typeface="Arial"/>
                <a:sym typeface="Arial"/>
                <a:hlinkClick r:id="rId3">
                  <a:extLst>
                    <a:ext uri="{A12FA001-AC4F-418D-AE19-62706E023703}">
                      <ahyp:hlinkClr val="tx"/>
                    </a:ext>
                  </a:extLst>
                </a:hlinkClick>
              </a:rPr>
              <a:t>https://hcpf.colorado.gov/supported-living-services-waiver-sls</a:t>
            </a:r>
            <a:endParaRPr b="0" i="0" sz="1400" u="none" cap="none" strike="noStrike">
              <a:solidFill>
                <a:srgbClr val="000000"/>
              </a:solidFill>
              <a:latin typeface="Arial"/>
              <a:ea typeface="Arial"/>
              <a:cs typeface="Arial"/>
              <a:sym typeface="Arial"/>
            </a:endParaRPr>
          </a:p>
        </p:txBody>
      </p:sp>
      <p:sp>
        <p:nvSpPr>
          <p:cNvPr id="216" name="Google Shape;216;p32"/>
          <p:cNvSpPr txBox="1"/>
          <p:nvPr/>
        </p:nvSpPr>
        <p:spPr>
          <a:xfrm>
            <a:off x="127604" y="2444211"/>
            <a:ext cx="4142700" cy="3754800"/>
          </a:xfrm>
          <a:prstGeom prst="rect">
            <a:avLst/>
          </a:prstGeom>
          <a:noFill/>
          <a:ln>
            <a:noFill/>
          </a:ln>
        </p:spPr>
        <p:txBody>
          <a:bodyPr anchorCtr="0" anchor="t" bIns="45700" lIns="91425" spcFirstLastPara="1" rIns="91425" wrap="square" tIns="45700">
            <a:spAutoFit/>
          </a:bodyPr>
          <a:lstStyle/>
          <a:p>
            <a:pPr indent="-88900" lvl="0" marL="0" marR="0" rtl="0" algn="l">
              <a:lnSpc>
                <a:spcPct val="100000"/>
              </a:lnSpc>
              <a:spcBef>
                <a:spcPts val="0"/>
              </a:spcBef>
              <a:spcAft>
                <a:spcPts val="0"/>
              </a:spcAft>
              <a:buClr>
                <a:srgbClr val="000000"/>
              </a:buClr>
              <a:buSzPts val="1400"/>
              <a:buFont typeface="Arial"/>
              <a:buChar char="•"/>
            </a:pPr>
            <a:r>
              <a:rPr b="0" i="0" lang="en-US" sz="1400" u="sng" cap="none" strike="noStrike">
                <a:solidFill>
                  <a:srgbClr val="001970"/>
                </a:solidFill>
                <a:latin typeface="Trebuchet MS"/>
                <a:ea typeface="Trebuchet MS"/>
                <a:cs typeface="Trebuchet MS"/>
                <a:sym typeface="Trebuchet MS"/>
                <a:hlinkClick r:id="rId4">
                  <a:extLst>
                    <a:ext uri="{A12FA001-AC4F-418D-AE19-62706E023703}">
                      <ahyp:hlinkClr val="tx"/>
                    </a:ext>
                  </a:extLst>
                </a:hlinkClick>
              </a:rPr>
              <a:t>Assistive Technology</a:t>
            </a:r>
            <a:endParaRPr b="0" i="0" sz="1400" u="none" cap="none" strike="noStrike">
              <a:solidFill>
                <a:srgbClr val="000000"/>
              </a:solidFill>
              <a:latin typeface="Trebuchet MS"/>
              <a:ea typeface="Trebuchet MS"/>
              <a:cs typeface="Trebuchet MS"/>
              <a:sym typeface="Trebuchet MS"/>
            </a:endParaRPr>
          </a:p>
          <a:p>
            <a:pPr indent="-88900" lvl="0" marL="0" marR="0" rtl="0" algn="l">
              <a:lnSpc>
                <a:spcPct val="100000"/>
              </a:lnSpc>
              <a:spcBef>
                <a:spcPts val="0"/>
              </a:spcBef>
              <a:spcAft>
                <a:spcPts val="0"/>
              </a:spcAft>
              <a:buClr>
                <a:srgbClr val="000000"/>
              </a:buClr>
              <a:buSzPts val="1400"/>
              <a:buFont typeface="Arial"/>
              <a:buChar char="•"/>
            </a:pPr>
            <a:r>
              <a:rPr b="0" i="0" lang="en-US" sz="1400" u="sng" cap="none" strike="noStrike">
                <a:solidFill>
                  <a:srgbClr val="001970"/>
                </a:solidFill>
                <a:latin typeface="Trebuchet MS"/>
                <a:ea typeface="Trebuchet MS"/>
                <a:cs typeface="Trebuchet MS"/>
                <a:sym typeface="Trebuchet MS"/>
                <a:hlinkClick r:id="rId5">
                  <a:extLst>
                    <a:ext uri="{A12FA001-AC4F-418D-AE19-62706E023703}">
                      <ahyp:hlinkClr val="tx"/>
                    </a:ext>
                  </a:extLst>
                </a:hlinkClick>
              </a:rPr>
              <a:t>Behavioral Services</a:t>
            </a:r>
            <a:endParaRPr b="0" i="0" sz="1400" u="none" cap="none" strike="noStrike">
              <a:solidFill>
                <a:srgbClr val="000000"/>
              </a:solidFill>
              <a:latin typeface="Trebuchet MS"/>
              <a:ea typeface="Trebuchet MS"/>
              <a:cs typeface="Trebuchet MS"/>
              <a:sym typeface="Trebuchet MS"/>
            </a:endParaRPr>
          </a:p>
          <a:p>
            <a:pPr indent="-88900" lvl="0" marL="0" marR="0" rtl="0" algn="l">
              <a:lnSpc>
                <a:spcPct val="100000"/>
              </a:lnSpc>
              <a:spcBef>
                <a:spcPts val="0"/>
              </a:spcBef>
              <a:spcAft>
                <a:spcPts val="0"/>
              </a:spcAft>
              <a:buClr>
                <a:srgbClr val="000000"/>
              </a:buClr>
              <a:buSzPts val="1400"/>
              <a:buFont typeface="Arial"/>
              <a:buChar char="•"/>
            </a:pPr>
            <a:r>
              <a:rPr b="0" i="0" lang="en-US" sz="1400" u="sng" cap="none" strike="noStrike">
                <a:solidFill>
                  <a:srgbClr val="001970"/>
                </a:solidFill>
                <a:latin typeface="Trebuchet MS"/>
                <a:ea typeface="Trebuchet MS"/>
                <a:cs typeface="Trebuchet MS"/>
                <a:sym typeface="Trebuchet MS"/>
                <a:hlinkClick r:id="rId6">
                  <a:extLst>
                    <a:ext uri="{A12FA001-AC4F-418D-AE19-62706E023703}">
                      <ahyp:hlinkClr val="tx"/>
                    </a:ext>
                  </a:extLst>
                </a:hlinkClick>
              </a:rPr>
              <a:t>Consumer Directed Attendant Support Services (CDASS)</a:t>
            </a:r>
            <a:endParaRPr b="0" i="0" sz="1400" u="none" cap="none" strike="noStrike">
              <a:solidFill>
                <a:srgbClr val="000000"/>
              </a:solidFill>
              <a:latin typeface="Trebuchet MS"/>
              <a:ea typeface="Trebuchet MS"/>
              <a:cs typeface="Trebuchet MS"/>
              <a:sym typeface="Trebuchet MS"/>
            </a:endParaRPr>
          </a:p>
          <a:p>
            <a:pPr indent="-88900" lvl="0" marL="0" marR="0" rtl="0" algn="l">
              <a:lnSpc>
                <a:spcPct val="100000"/>
              </a:lnSpc>
              <a:spcBef>
                <a:spcPts val="0"/>
              </a:spcBef>
              <a:spcAft>
                <a:spcPts val="0"/>
              </a:spcAft>
              <a:buClr>
                <a:srgbClr val="000000"/>
              </a:buClr>
              <a:buSzPts val="1400"/>
              <a:buFont typeface="Arial"/>
              <a:buChar char="•"/>
            </a:pPr>
            <a:r>
              <a:rPr b="0" i="0" lang="en-US" sz="1400" u="sng" cap="none" strike="noStrike">
                <a:solidFill>
                  <a:srgbClr val="001970"/>
                </a:solidFill>
                <a:latin typeface="Trebuchet MS"/>
                <a:ea typeface="Trebuchet MS"/>
                <a:cs typeface="Trebuchet MS"/>
                <a:sym typeface="Trebuchet MS"/>
                <a:hlinkClick r:id="rId7">
                  <a:extLst>
                    <a:ext uri="{A12FA001-AC4F-418D-AE19-62706E023703}">
                      <ahyp:hlinkClr val="tx"/>
                    </a:ext>
                  </a:extLst>
                </a:hlinkClick>
              </a:rPr>
              <a:t>Day Habilitation Services</a:t>
            </a:r>
            <a:r>
              <a:rPr b="0" i="0" lang="en-US" sz="1400" u="none" cap="none" strike="noStrike">
                <a:solidFill>
                  <a:srgbClr val="000000"/>
                </a:solidFill>
                <a:latin typeface="Trebuchet MS"/>
                <a:ea typeface="Trebuchet MS"/>
                <a:cs typeface="Trebuchet MS"/>
                <a:sym typeface="Trebuchet MS"/>
              </a:rPr>
              <a:t> (Specialized Habilitation, Supported Community Connections)</a:t>
            </a:r>
            <a:endParaRPr/>
          </a:p>
          <a:p>
            <a:pPr indent="-88900" lvl="0" marL="0" marR="0" rtl="0" algn="l">
              <a:lnSpc>
                <a:spcPct val="100000"/>
              </a:lnSpc>
              <a:spcBef>
                <a:spcPts val="0"/>
              </a:spcBef>
              <a:spcAft>
                <a:spcPts val="0"/>
              </a:spcAft>
              <a:buClr>
                <a:srgbClr val="000000"/>
              </a:buClr>
              <a:buSzPts val="1400"/>
              <a:buFont typeface="Arial"/>
              <a:buChar char="•"/>
            </a:pPr>
            <a:r>
              <a:rPr b="0" i="0" lang="en-US" sz="1400" u="sng" cap="none" strike="noStrike">
                <a:solidFill>
                  <a:srgbClr val="001970"/>
                </a:solidFill>
                <a:latin typeface="Trebuchet MS"/>
                <a:ea typeface="Trebuchet MS"/>
                <a:cs typeface="Trebuchet MS"/>
                <a:sym typeface="Trebuchet MS"/>
                <a:hlinkClick r:id="rId8">
                  <a:extLst>
                    <a:ext uri="{A12FA001-AC4F-418D-AE19-62706E023703}">
                      <ahyp:hlinkClr val="tx"/>
                    </a:ext>
                  </a:extLst>
                </a:hlinkClick>
              </a:rPr>
              <a:t>HCBS Dental Services</a:t>
            </a:r>
            <a:endParaRPr b="0" i="0" sz="1400" u="none" cap="none" strike="noStrike">
              <a:solidFill>
                <a:srgbClr val="000000"/>
              </a:solidFill>
              <a:latin typeface="Trebuchet MS"/>
              <a:ea typeface="Trebuchet MS"/>
              <a:cs typeface="Trebuchet MS"/>
              <a:sym typeface="Trebuchet MS"/>
            </a:endParaRPr>
          </a:p>
          <a:p>
            <a:pPr indent="-88900" lvl="0" marL="0" marR="0" rtl="0" algn="l">
              <a:lnSpc>
                <a:spcPct val="100000"/>
              </a:lnSpc>
              <a:spcBef>
                <a:spcPts val="0"/>
              </a:spcBef>
              <a:spcAft>
                <a:spcPts val="0"/>
              </a:spcAft>
              <a:buClr>
                <a:srgbClr val="000000"/>
              </a:buClr>
              <a:buSzPts val="1400"/>
              <a:buFont typeface="Arial"/>
              <a:buChar char="•"/>
            </a:pPr>
            <a:r>
              <a:rPr b="0" i="0" lang="en-US" sz="1400" u="sng" cap="none" strike="noStrike">
                <a:solidFill>
                  <a:srgbClr val="001970"/>
                </a:solidFill>
                <a:latin typeface="Trebuchet MS"/>
                <a:ea typeface="Trebuchet MS"/>
                <a:cs typeface="Trebuchet MS"/>
                <a:sym typeface="Trebuchet MS"/>
                <a:hlinkClick r:id="rId9">
                  <a:extLst>
                    <a:ext uri="{A12FA001-AC4F-418D-AE19-62706E023703}">
                      <ahyp:hlinkClr val="tx"/>
                    </a:ext>
                  </a:extLst>
                </a:hlinkClick>
              </a:rPr>
              <a:t>Health Maintenance Activities</a:t>
            </a:r>
            <a:endParaRPr b="0" i="0" sz="1400" u="none" cap="none" strike="noStrike">
              <a:solidFill>
                <a:srgbClr val="000000"/>
              </a:solidFill>
              <a:latin typeface="Trebuchet MS"/>
              <a:ea typeface="Trebuchet MS"/>
              <a:cs typeface="Trebuchet MS"/>
              <a:sym typeface="Trebuchet MS"/>
            </a:endParaRPr>
          </a:p>
          <a:p>
            <a:pPr indent="-88900" lvl="0" marL="0" marR="0" rtl="0" algn="l">
              <a:lnSpc>
                <a:spcPct val="100000"/>
              </a:lnSpc>
              <a:spcBef>
                <a:spcPts val="0"/>
              </a:spcBef>
              <a:spcAft>
                <a:spcPts val="0"/>
              </a:spcAft>
              <a:buClr>
                <a:srgbClr val="000000"/>
              </a:buClr>
              <a:buSzPts val="1400"/>
              <a:buFont typeface="Arial"/>
              <a:buChar char="•"/>
            </a:pPr>
            <a:r>
              <a:rPr b="0" i="0" lang="en-US" sz="1400" u="sng" cap="none" strike="noStrike">
                <a:solidFill>
                  <a:srgbClr val="001970"/>
                </a:solidFill>
                <a:latin typeface="Trebuchet MS"/>
                <a:ea typeface="Trebuchet MS"/>
                <a:cs typeface="Trebuchet MS"/>
                <a:sym typeface="Trebuchet MS"/>
                <a:hlinkClick r:id="rId10">
                  <a:extLst>
                    <a:ext uri="{A12FA001-AC4F-418D-AE19-62706E023703}">
                      <ahyp:hlinkClr val="tx"/>
                    </a:ext>
                  </a:extLst>
                </a:hlinkClick>
              </a:rPr>
              <a:t>Home Delivered Meals</a:t>
            </a:r>
            <a:endParaRPr b="0" i="0" sz="1400" u="none" cap="none" strike="noStrike">
              <a:solidFill>
                <a:srgbClr val="000000"/>
              </a:solidFill>
              <a:latin typeface="Trebuchet MS"/>
              <a:ea typeface="Trebuchet MS"/>
              <a:cs typeface="Trebuchet MS"/>
              <a:sym typeface="Trebuchet MS"/>
            </a:endParaRPr>
          </a:p>
          <a:p>
            <a:pPr indent="-88900" lvl="0" marL="0" marR="0" rtl="0" algn="l">
              <a:lnSpc>
                <a:spcPct val="100000"/>
              </a:lnSpc>
              <a:spcBef>
                <a:spcPts val="0"/>
              </a:spcBef>
              <a:spcAft>
                <a:spcPts val="0"/>
              </a:spcAft>
              <a:buClr>
                <a:srgbClr val="000000"/>
              </a:buClr>
              <a:buSzPts val="1400"/>
              <a:buFont typeface="Arial"/>
              <a:buChar char="•"/>
            </a:pPr>
            <a:r>
              <a:rPr b="0" i="0" lang="en-US" sz="1400" u="sng" cap="none" strike="noStrike">
                <a:solidFill>
                  <a:srgbClr val="001970"/>
                </a:solidFill>
                <a:latin typeface="Trebuchet MS"/>
                <a:ea typeface="Trebuchet MS"/>
                <a:cs typeface="Trebuchet MS"/>
                <a:sym typeface="Trebuchet MS"/>
                <a:hlinkClick r:id="rId11">
                  <a:extLst>
                    <a:ext uri="{A12FA001-AC4F-418D-AE19-62706E023703}">
                      <ahyp:hlinkClr val="tx"/>
                    </a:ext>
                  </a:extLst>
                </a:hlinkClick>
              </a:rPr>
              <a:t>Home Modifications</a:t>
            </a:r>
            <a:endParaRPr b="0" i="0" sz="1400" u="none" cap="none" strike="noStrike">
              <a:solidFill>
                <a:srgbClr val="000000"/>
              </a:solidFill>
              <a:latin typeface="Trebuchet MS"/>
              <a:ea typeface="Trebuchet MS"/>
              <a:cs typeface="Trebuchet MS"/>
              <a:sym typeface="Trebuchet MS"/>
            </a:endParaRPr>
          </a:p>
          <a:p>
            <a:pPr indent="-88900" lvl="0" marL="0" marR="0" rtl="0" algn="l">
              <a:lnSpc>
                <a:spcPct val="100000"/>
              </a:lnSpc>
              <a:spcBef>
                <a:spcPts val="0"/>
              </a:spcBef>
              <a:spcAft>
                <a:spcPts val="0"/>
              </a:spcAft>
              <a:buClr>
                <a:srgbClr val="000000"/>
              </a:buClr>
              <a:buSzPts val="1400"/>
              <a:buFont typeface="Arial"/>
              <a:buChar char="•"/>
            </a:pPr>
            <a:r>
              <a:rPr b="0" i="0" lang="en-US" sz="1400" u="sng" cap="none" strike="noStrike">
                <a:solidFill>
                  <a:srgbClr val="001970"/>
                </a:solidFill>
                <a:latin typeface="Trebuchet MS"/>
                <a:ea typeface="Trebuchet MS"/>
                <a:cs typeface="Trebuchet MS"/>
                <a:sym typeface="Trebuchet MS"/>
                <a:hlinkClick r:id="rId12">
                  <a:extLst>
                    <a:ext uri="{A12FA001-AC4F-418D-AE19-62706E023703}">
                      <ahyp:hlinkClr val="tx"/>
                    </a:ext>
                  </a:extLst>
                </a:hlinkClick>
              </a:rPr>
              <a:t>Homemaker Services</a:t>
            </a:r>
            <a:r>
              <a:rPr b="0" i="0" lang="en-US" sz="1400" u="none" cap="none" strike="noStrike">
                <a:solidFill>
                  <a:srgbClr val="000000"/>
                </a:solidFill>
                <a:latin typeface="Trebuchet MS"/>
                <a:ea typeface="Trebuchet MS"/>
                <a:cs typeface="Trebuchet MS"/>
                <a:sym typeface="Trebuchet MS"/>
              </a:rPr>
              <a:t> (with </a:t>
            </a:r>
            <a:r>
              <a:rPr b="0" i="0" lang="en-US" sz="1400" u="sng" cap="none" strike="noStrike">
                <a:solidFill>
                  <a:srgbClr val="001970"/>
                </a:solidFill>
                <a:latin typeface="Trebuchet MS"/>
                <a:ea typeface="Trebuchet MS"/>
                <a:cs typeface="Trebuchet MS"/>
                <a:sym typeface="Trebuchet MS"/>
                <a:hlinkClick r:id="rId13">
                  <a:extLst>
                    <a:ext uri="{A12FA001-AC4F-418D-AE19-62706E023703}">
                      <ahyp:hlinkClr val="tx"/>
                    </a:ext>
                  </a:extLst>
                </a:hlinkClick>
              </a:rPr>
              <a:t>Remote Supports</a:t>
            </a:r>
            <a:r>
              <a:rPr b="0" i="0" lang="en-US" sz="1400" u="none" cap="none" strike="noStrike">
                <a:solidFill>
                  <a:srgbClr val="000000"/>
                </a:solidFill>
                <a:latin typeface="Trebuchet MS"/>
                <a:ea typeface="Trebuchet MS"/>
                <a:cs typeface="Trebuchet MS"/>
                <a:sym typeface="Trebuchet MS"/>
              </a:rPr>
              <a:t> options)</a:t>
            </a:r>
            <a:endParaRPr/>
          </a:p>
          <a:p>
            <a:pPr indent="-88900" lvl="0" marL="0" marR="0" rtl="0" algn="l">
              <a:lnSpc>
                <a:spcPct val="100000"/>
              </a:lnSpc>
              <a:spcBef>
                <a:spcPts val="0"/>
              </a:spcBef>
              <a:spcAft>
                <a:spcPts val="0"/>
              </a:spcAft>
              <a:buClr>
                <a:srgbClr val="000000"/>
              </a:buClr>
              <a:buSzPts val="1400"/>
              <a:buFont typeface="Arial"/>
              <a:buChar char="•"/>
            </a:pPr>
            <a:r>
              <a:rPr b="0" i="0" lang="en-US" sz="1400" u="sng" cap="none" strike="noStrike">
                <a:solidFill>
                  <a:srgbClr val="001970"/>
                </a:solidFill>
                <a:latin typeface="Trebuchet MS"/>
                <a:ea typeface="Trebuchet MS"/>
                <a:cs typeface="Trebuchet MS"/>
                <a:sym typeface="Trebuchet MS"/>
                <a:hlinkClick r:id="rId14">
                  <a:extLst>
                    <a:ext uri="{A12FA001-AC4F-418D-AE19-62706E023703}">
                      <ahyp:hlinkClr val="tx"/>
                    </a:ext>
                  </a:extLst>
                </a:hlinkClick>
              </a:rPr>
              <a:t>Life Skills Training</a:t>
            </a:r>
            <a:endParaRPr b="0" i="0" sz="1400" u="none" cap="none" strike="noStrike">
              <a:solidFill>
                <a:srgbClr val="000000"/>
              </a:solidFill>
              <a:latin typeface="Trebuchet MS"/>
              <a:ea typeface="Trebuchet MS"/>
              <a:cs typeface="Trebuchet MS"/>
              <a:sym typeface="Trebuchet MS"/>
            </a:endParaRPr>
          </a:p>
          <a:p>
            <a:pPr indent="-88900" lvl="0" marL="0" marR="0" rtl="0" algn="l">
              <a:lnSpc>
                <a:spcPct val="100000"/>
              </a:lnSpc>
              <a:spcBef>
                <a:spcPts val="0"/>
              </a:spcBef>
              <a:spcAft>
                <a:spcPts val="0"/>
              </a:spcAft>
              <a:buClr>
                <a:srgbClr val="000000"/>
              </a:buClr>
              <a:buSzPts val="1400"/>
              <a:buFont typeface="Arial"/>
              <a:buChar char="•"/>
            </a:pPr>
            <a:r>
              <a:rPr b="0" i="0" lang="en-US" sz="1400" u="sng" cap="none" strike="noStrike">
                <a:solidFill>
                  <a:srgbClr val="001970"/>
                </a:solidFill>
                <a:latin typeface="Trebuchet MS"/>
                <a:ea typeface="Trebuchet MS"/>
                <a:cs typeface="Trebuchet MS"/>
                <a:sym typeface="Trebuchet MS"/>
                <a:hlinkClick r:id="rId15">
                  <a:extLst>
                    <a:ext uri="{A12FA001-AC4F-418D-AE19-62706E023703}">
                      <ahyp:hlinkClr val="tx"/>
                    </a:ext>
                  </a:extLst>
                </a:hlinkClick>
              </a:rPr>
              <a:t>Mentorship</a:t>
            </a:r>
            <a:endParaRPr b="0" i="0" sz="1400" u="none" cap="none" strike="noStrike">
              <a:solidFill>
                <a:srgbClr val="000000"/>
              </a:solidFill>
              <a:latin typeface="Trebuchet MS"/>
              <a:ea typeface="Trebuchet MS"/>
              <a:cs typeface="Trebuchet MS"/>
              <a:sym typeface="Trebuchet MS"/>
            </a:endParaRPr>
          </a:p>
          <a:p>
            <a:pPr indent="-88900" lvl="0" marL="0" marR="0" rtl="0" algn="l">
              <a:lnSpc>
                <a:spcPct val="100000"/>
              </a:lnSpc>
              <a:spcBef>
                <a:spcPts val="0"/>
              </a:spcBef>
              <a:spcAft>
                <a:spcPts val="0"/>
              </a:spcAft>
              <a:buClr>
                <a:srgbClr val="000000"/>
              </a:buClr>
              <a:buSzPts val="1400"/>
              <a:buFont typeface="Arial"/>
              <a:buChar char="•"/>
            </a:pPr>
            <a:r>
              <a:rPr b="0" i="0" lang="en-US" sz="1400" u="sng" cap="none" strike="noStrike">
                <a:solidFill>
                  <a:srgbClr val="001970"/>
                </a:solidFill>
                <a:latin typeface="Trebuchet MS"/>
                <a:ea typeface="Trebuchet MS"/>
                <a:cs typeface="Trebuchet MS"/>
                <a:sym typeface="Trebuchet MS"/>
                <a:hlinkClick r:id="rId16">
                  <a:extLst>
                    <a:ext uri="{A12FA001-AC4F-418D-AE19-62706E023703}">
                      <ahyp:hlinkClr val="tx"/>
                    </a:ext>
                  </a:extLst>
                </a:hlinkClick>
              </a:rPr>
              <a:t>Non-Medical Transportation</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217" name="Google Shape;217;p32"/>
          <p:cNvSpPr txBox="1"/>
          <p:nvPr/>
        </p:nvSpPr>
        <p:spPr>
          <a:xfrm>
            <a:off x="4249559" y="2474379"/>
            <a:ext cx="4562100" cy="3108600"/>
          </a:xfrm>
          <a:prstGeom prst="rect">
            <a:avLst/>
          </a:prstGeom>
          <a:noFill/>
          <a:ln>
            <a:noFill/>
          </a:ln>
        </p:spPr>
        <p:txBody>
          <a:bodyPr anchorCtr="0" anchor="t" bIns="45700" lIns="91425" spcFirstLastPara="1" rIns="91425" wrap="square" tIns="45700">
            <a:spAutoFit/>
          </a:bodyPr>
          <a:lstStyle/>
          <a:p>
            <a:pPr indent="-88900" lvl="0" marL="0" marR="0" rtl="0" algn="l">
              <a:lnSpc>
                <a:spcPct val="100000"/>
              </a:lnSpc>
              <a:spcBef>
                <a:spcPts val="0"/>
              </a:spcBef>
              <a:spcAft>
                <a:spcPts val="0"/>
              </a:spcAft>
              <a:buClr>
                <a:srgbClr val="000000"/>
              </a:buClr>
              <a:buSzPts val="1400"/>
              <a:buFont typeface="Arial"/>
              <a:buChar char="•"/>
            </a:pPr>
            <a:r>
              <a:rPr b="0" i="0" lang="en-US" sz="1400" u="sng" cap="none" strike="noStrike">
                <a:solidFill>
                  <a:srgbClr val="001970"/>
                </a:solidFill>
                <a:latin typeface="Trebuchet MS"/>
                <a:ea typeface="Trebuchet MS"/>
                <a:cs typeface="Trebuchet MS"/>
                <a:sym typeface="Trebuchet MS"/>
                <a:hlinkClick r:id="rId17">
                  <a:extLst>
                    <a:ext uri="{A12FA001-AC4F-418D-AE19-62706E023703}">
                      <ahyp:hlinkClr val="tx"/>
                    </a:ext>
                  </a:extLst>
                </a:hlinkClick>
              </a:rPr>
              <a:t>Peer Mentorship</a:t>
            </a:r>
            <a:endParaRPr b="0" i="0" sz="1400" u="none" cap="none" strike="noStrike">
              <a:solidFill>
                <a:srgbClr val="000000"/>
              </a:solidFill>
              <a:latin typeface="Trebuchet MS"/>
              <a:ea typeface="Trebuchet MS"/>
              <a:cs typeface="Trebuchet MS"/>
              <a:sym typeface="Trebuchet MS"/>
            </a:endParaRPr>
          </a:p>
          <a:p>
            <a:pPr indent="-88900" lvl="0" marL="0" marR="0" rtl="0" algn="l">
              <a:lnSpc>
                <a:spcPct val="100000"/>
              </a:lnSpc>
              <a:spcBef>
                <a:spcPts val="0"/>
              </a:spcBef>
              <a:spcAft>
                <a:spcPts val="0"/>
              </a:spcAft>
              <a:buClr>
                <a:srgbClr val="000000"/>
              </a:buClr>
              <a:buSzPts val="1400"/>
              <a:buFont typeface="Arial"/>
              <a:buChar char="•"/>
            </a:pPr>
            <a:r>
              <a:rPr b="0" i="0" lang="en-US" sz="1400" u="sng" cap="none" strike="noStrike">
                <a:solidFill>
                  <a:srgbClr val="001970"/>
                </a:solidFill>
                <a:latin typeface="Trebuchet MS"/>
                <a:ea typeface="Trebuchet MS"/>
                <a:cs typeface="Trebuchet MS"/>
                <a:sym typeface="Trebuchet MS"/>
                <a:hlinkClick r:id="rId18">
                  <a:extLst>
                    <a:ext uri="{A12FA001-AC4F-418D-AE19-62706E023703}">
                      <ahyp:hlinkClr val="tx"/>
                    </a:ext>
                  </a:extLst>
                </a:hlinkClick>
              </a:rPr>
              <a:t>Personal Care Services</a:t>
            </a:r>
            <a:r>
              <a:rPr b="0" i="0" lang="en-US" sz="1400" u="none" cap="none" strike="noStrike">
                <a:solidFill>
                  <a:srgbClr val="000000"/>
                </a:solidFill>
                <a:latin typeface="Trebuchet MS"/>
                <a:ea typeface="Trebuchet MS"/>
                <a:cs typeface="Trebuchet MS"/>
                <a:sym typeface="Trebuchet MS"/>
              </a:rPr>
              <a:t> (with </a:t>
            </a:r>
            <a:r>
              <a:rPr b="0" i="0" lang="en-US" sz="1400" u="sng" cap="none" strike="noStrike">
                <a:solidFill>
                  <a:srgbClr val="001970"/>
                </a:solidFill>
                <a:latin typeface="Trebuchet MS"/>
                <a:ea typeface="Trebuchet MS"/>
                <a:cs typeface="Trebuchet MS"/>
                <a:sym typeface="Trebuchet MS"/>
                <a:hlinkClick r:id="rId19">
                  <a:extLst>
                    <a:ext uri="{A12FA001-AC4F-418D-AE19-62706E023703}">
                      <ahyp:hlinkClr val="tx"/>
                    </a:ext>
                  </a:extLst>
                </a:hlinkClick>
              </a:rPr>
              <a:t>Remote Supports</a:t>
            </a:r>
            <a:r>
              <a:rPr b="0" i="0" lang="en-US" sz="1400" u="none" cap="none" strike="noStrike">
                <a:solidFill>
                  <a:srgbClr val="000000"/>
                </a:solidFill>
                <a:latin typeface="Trebuchet MS"/>
                <a:ea typeface="Trebuchet MS"/>
                <a:cs typeface="Trebuchet MS"/>
                <a:sym typeface="Trebuchet MS"/>
              </a:rPr>
              <a:t> options)</a:t>
            </a:r>
            <a:endParaRPr/>
          </a:p>
          <a:p>
            <a:pPr indent="-88900" lvl="0" marL="0" marR="0" rtl="0" algn="l">
              <a:lnSpc>
                <a:spcPct val="100000"/>
              </a:lnSpc>
              <a:spcBef>
                <a:spcPts val="0"/>
              </a:spcBef>
              <a:spcAft>
                <a:spcPts val="0"/>
              </a:spcAft>
              <a:buClr>
                <a:srgbClr val="000000"/>
              </a:buClr>
              <a:buSzPts val="1400"/>
              <a:buFont typeface="Arial"/>
              <a:buChar char="•"/>
            </a:pPr>
            <a:r>
              <a:rPr b="0" i="0" lang="en-US" sz="1400" u="sng" cap="none" strike="noStrike">
                <a:solidFill>
                  <a:srgbClr val="001970"/>
                </a:solidFill>
                <a:latin typeface="Trebuchet MS"/>
                <a:ea typeface="Trebuchet MS"/>
                <a:cs typeface="Trebuchet MS"/>
                <a:sym typeface="Trebuchet MS"/>
                <a:hlinkClick r:id="rId20">
                  <a:extLst>
                    <a:ext uri="{A12FA001-AC4F-418D-AE19-62706E023703}">
                      <ahyp:hlinkClr val="tx"/>
                    </a:ext>
                  </a:extLst>
                </a:hlinkClick>
              </a:rPr>
              <a:t>Personal Emergency Response System (PERS)</a:t>
            </a:r>
            <a:endParaRPr b="0" i="0" sz="1400" u="none" cap="none" strike="noStrike">
              <a:solidFill>
                <a:srgbClr val="000000"/>
              </a:solidFill>
              <a:latin typeface="Trebuchet MS"/>
              <a:ea typeface="Trebuchet MS"/>
              <a:cs typeface="Trebuchet MS"/>
              <a:sym typeface="Trebuchet MS"/>
            </a:endParaRPr>
          </a:p>
          <a:p>
            <a:pPr indent="-88900" lvl="0" marL="0" marR="0" rtl="0" algn="l">
              <a:lnSpc>
                <a:spcPct val="100000"/>
              </a:lnSpc>
              <a:spcBef>
                <a:spcPts val="0"/>
              </a:spcBef>
              <a:spcAft>
                <a:spcPts val="0"/>
              </a:spcAft>
              <a:buClr>
                <a:srgbClr val="000000"/>
              </a:buClr>
              <a:buSzPts val="1400"/>
              <a:buFont typeface="Arial"/>
              <a:buChar char="•"/>
            </a:pPr>
            <a:r>
              <a:rPr b="0" i="0" lang="en-US" sz="1400" u="sng" cap="none" strike="noStrike">
                <a:solidFill>
                  <a:srgbClr val="001970"/>
                </a:solidFill>
                <a:latin typeface="Trebuchet MS"/>
                <a:ea typeface="Trebuchet MS"/>
                <a:cs typeface="Trebuchet MS"/>
                <a:sym typeface="Trebuchet MS"/>
                <a:hlinkClick r:id="rId21">
                  <a:extLst>
                    <a:ext uri="{A12FA001-AC4F-418D-AE19-62706E023703}">
                      <ahyp:hlinkClr val="tx"/>
                    </a:ext>
                  </a:extLst>
                </a:hlinkClick>
              </a:rPr>
              <a:t>Prevocational Services</a:t>
            </a:r>
            <a:endParaRPr b="0" i="0" sz="1400" u="none" cap="none" strike="noStrike">
              <a:solidFill>
                <a:srgbClr val="000000"/>
              </a:solidFill>
              <a:latin typeface="Trebuchet MS"/>
              <a:ea typeface="Trebuchet MS"/>
              <a:cs typeface="Trebuchet MS"/>
              <a:sym typeface="Trebuchet MS"/>
            </a:endParaRPr>
          </a:p>
          <a:p>
            <a:pPr indent="-88900" lvl="0" marL="0" marR="0" rtl="0" algn="l">
              <a:lnSpc>
                <a:spcPct val="100000"/>
              </a:lnSpc>
              <a:spcBef>
                <a:spcPts val="0"/>
              </a:spcBef>
              <a:spcAft>
                <a:spcPts val="0"/>
              </a:spcAft>
              <a:buClr>
                <a:srgbClr val="000000"/>
              </a:buClr>
              <a:buSzPts val="1400"/>
              <a:buFont typeface="Arial"/>
              <a:buChar char="•"/>
            </a:pPr>
            <a:r>
              <a:rPr b="0" i="0" lang="en-US" sz="1400" u="sng" cap="none" strike="noStrike">
                <a:solidFill>
                  <a:srgbClr val="001970"/>
                </a:solidFill>
                <a:latin typeface="Trebuchet MS"/>
                <a:ea typeface="Trebuchet MS"/>
                <a:cs typeface="Trebuchet MS"/>
                <a:sym typeface="Trebuchet MS"/>
                <a:hlinkClick r:id="rId22">
                  <a:extLst>
                    <a:ext uri="{A12FA001-AC4F-418D-AE19-62706E023703}">
                      <ahyp:hlinkClr val="tx"/>
                    </a:ext>
                  </a:extLst>
                </a:hlinkClick>
              </a:rPr>
              <a:t>Professional Services</a:t>
            </a:r>
            <a:r>
              <a:rPr b="0" i="0" lang="en-US" sz="1400" u="none" cap="none" strike="noStrike">
                <a:solidFill>
                  <a:srgbClr val="000000"/>
                </a:solidFill>
                <a:latin typeface="Trebuchet MS"/>
                <a:ea typeface="Trebuchet MS"/>
                <a:cs typeface="Trebuchet MS"/>
                <a:sym typeface="Trebuchet MS"/>
              </a:rPr>
              <a:t> (Includes Hippotherapy, Massage &amp; Movement Therapy)</a:t>
            </a:r>
            <a:endParaRPr/>
          </a:p>
          <a:p>
            <a:pPr indent="-88900" lvl="0" marL="0" marR="0" rtl="0" algn="l">
              <a:lnSpc>
                <a:spcPct val="100000"/>
              </a:lnSpc>
              <a:spcBef>
                <a:spcPts val="0"/>
              </a:spcBef>
              <a:spcAft>
                <a:spcPts val="0"/>
              </a:spcAft>
              <a:buClr>
                <a:srgbClr val="000000"/>
              </a:buClr>
              <a:buSzPts val="1400"/>
              <a:buFont typeface="Arial"/>
              <a:buChar char="•"/>
            </a:pPr>
            <a:r>
              <a:rPr b="0" i="0" lang="en-US" sz="1400" u="sng" cap="none" strike="noStrike">
                <a:solidFill>
                  <a:srgbClr val="001970"/>
                </a:solidFill>
                <a:latin typeface="Trebuchet MS"/>
                <a:ea typeface="Trebuchet MS"/>
                <a:cs typeface="Trebuchet MS"/>
                <a:sym typeface="Trebuchet MS"/>
                <a:hlinkClick r:id="rId23">
                  <a:extLst>
                    <a:ext uri="{A12FA001-AC4F-418D-AE19-62706E023703}">
                      <ahyp:hlinkClr val="tx"/>
                    </a:ext>
                  </a:extLst>
                </a:hlinkClick>
              </a:rPr>
              <a:t>Respite Services</a:t>
            </a:r>
            <a:endParaRPr b="0" i="0" sz="1400" u="none" cap="none" strike="noStrike">
              <a:solidFill>
                <a:srgbClr val="000000"/>
              </a:solidFill>
              <a:latin typeface="Trebuchet MS"/>
              <a:ea typeface="Trebuchet MS"/>
              <a:cs typeface="Trebuchet MS"/>
              <a:sym typeface="Trebuchet MS"/>
            </a:endParaRPr>
          </a:p>
          <a:p>
            <a:pPr indent="-88900" lvl="0" marL="0" marR="0" rtl="0" algn="l">
              <a:lnSpc>
                <a:spcPct val="100000"/>
              </a:lnSpc>
              <a:spcBef>
                <a:spcPts val="0"/>
              </a:spcBef>
              <a:spcAft>
                <a:spcPts val="0"/>
              </a:spcAft>
              <a:buClr>
                <a:srgbClr val="000000"/>
              </a:buClr>
              <a:buSzPts val="1400"/>
              <a:buFont typeface="Arial"/>
              <a:buChar char="•"/>
            </a:pPr>
            <a:r>
              <a:rPr b="0" i="0" lang="en-US" sz="1400" u="sng" cap="none" strike="noStrike">
                <a:solidFill>
                  <a:srgbClr val="001970"/>
                </a:solidFill>
                <a:latin typeface="Trebuchet MS"/>
                <a:ea typeface="Trebuchet MS"/>
                <a:cs typeface="Trebuchet MS"/>
                <a:sym typeface="Trebuchet MS"/>
                <a:hlinkClick r:id="rId24">
                  <a:extLst>
                    <a:ext uri="{A12FA001-AC4F-418D-AE19-62706E023703}">
                      <ahyp:hlinkClr val="tx"/>
                    </a:ext>
                  </a:extLst>
                </a:hlinkClick>
              </a:rPr>
              <a:t>Specialized Medical Equipment and Supplies</a:t>
            </a:r>
            <a:endParaRPr b="0" i="0" sz="1400" u="none" cap="none" strike="noStrike">
              <a:solidFill>
                <a:srgbClr val="000000"/>
              </a:solidFill>
              <a:latin typeface="Trebuchet MS"/>
              <a:ea typeface="Trebuchet MS"/>
              <a:cs typeface="Trebuchet MS"/>
              <a:sym typeface="Trebuchet MS"/>
            </a:endParaRPr>
          </a:p>
          <a:p>
            <a:pPr indent="-88900" lvl="0" marL="0" marR="0" rtl="0" algn="l">
              <a:lnSpc>
                <a:spcPct val="100000"/>
              </a:lnSpc>
              <a:spcBef>
                <a:spcPts val="0"/>
              </a:spcBef>
              <a:spcAft>
                <a:spcPts val="0"/>
              </a:spcAft>
              <a:buClr>
                <a:srgbClr val="000000"/>
              </a:buClr>
              <a:buSzPts val="1400"/>
              <a:buFont typeface="Arial"/>
              <a:buChar char="•"/>
            </a:pPr>
            <a:r>
              <a:rPr b="0" i="0" lang="en-US" sz="1400" u="sng" cap="none" strike="noStrike">
                <a:solidFill>
                  <a:srgbClr val="001970"/>
                </a:solidFill>
                <a:latin typeface="Trebuchet MS"/>
                <a:ea typeface="Trebuchet MS"/>
                <a:cs typeface="Trebuchet MS"/>
                <a:sym typeface="Trebuchet MS"/>
                <a:hlinkClick r:id="rId25">
                  <a:extLst>
                    <a:ext uri="{A12FA001-AC4F-418D-AE19-62706E023703}">
                      <ahyp:hlinkClr val="tx"/>
                    </a:ext>
                  </a:extLst>
                </a:hlinkClick>
              </a:rPr>
              <a:t>Supported Employment</a:t>
            </a:r>
            <a:endParaRPr b="0" i="0" sz="1400" u="none" cap="none" strike="noStrike">
              <a:solidFill>
                <a:srgbClr val="000000"/>
              </a:solidFill>
              <a:latin typeface="Trebuchet MS"/>
              <a:ea typeface="Trebuchet MS"/>
              <a:cs typeface="Trebuchet MS"/>
              <a:sym typeface="Trebuchet MS"/>
            </a:endParaRPr>
          </a:p>
          <a:p>
            <a:pPr indent="-88900" lvl="0" marL="0" marR="0" rtl="0" algn="l">
              <a:lnSpc>
                <a:spcPct val="100000"/>
              </a:lnSpc>
              <a:spcBef>
                <a:spcPts val="0"/>
              </a:spcBef>
              <a:spcAft>
                <a:spcPts val="0"/>
              </a:spcAft>
              <a:buClr>
                <a:srgbClr val="000000"/>
              </a:buClr>
              <a:buSzPts val="1400"/>
              <a:buFont typeface="Arial"/>
              <a:buChar char="•"/>
            </a:pPr>
            <a:r>
              <a:rPr b="0" i="0" lang="en-US" sz="1400" u="sng" cap="none" strike="noStrike">
                <a:solidFill>
                  <a:srgbClr val="001970"/>
                </a:solidFill>
                <a:latin typeface="Trebuchet MS"/>
                <a:ea typeface="Trebuchet MS"/>
                <a:cs typeface="Trebuchet MS"/>
                <a:sym typeface="Trebuchet MS"/>
                <a:hlinkClick r:id="rId26">
                  <a:extLst>
                    <a:ext uri="{A12FA001-AC4F-418D-AE19-62706E023703}">
                      <ahyp:hlinkClr val="tx"/>
                    </a:ext>
                  </a:extLst>
                </a:hlinkClick>
              </a:rPr>
              <a:t>Transition Set Up</a:t>
            </a:r>
            <a:endParaRPr b="0" i="0" sz="1400" u="none" cap="none" strike="noStrike">
              <a:solidFill>
                <a:srgbClr val="000000"/>
              </a:solidFill>
              <a:latin typeface="Trebuchet MS"/>
              <a:ea typeface="Trebuchet MS"/>
              <a:cs typeface="Trebuchet MS"/>
              <a:sym typeface="Trebuchet MS"/>
            </a:endParaRPr>
          </a:p>
          <a:p>
            <a:pPr indent="-88900" lvl="0" marL="0" marR="0" rtl="0" algn="l">
              <a:lnSpc>
                <a:spcPct val="100000"/>
              </a:lnSpc>
              <a:spcBef>
                <a:spcPts val="0"/>
              </a:spcBef>
              <a:spcAft>
                <a:spcPts val="0"/>
              </a:spcAft>
              <a:buClr>
                <a:srgbClr val="000000"/>
              </a:buClr>
              <a:buSzPts val="1400"/>
              <a:buFont typeface="Arial"/>
              <a:buChar char="•"/>
            </a:pPr>
            <a:r>
              <a:rPr b="0" i="0" lang="en-US" sz="1400" u="sng" cap="none" strike="noStrike">
                <a:solidFill>
                  <a:srgbClr val="001970"/>
                </a:solidFill>
                <a:latin typeface="Trebuchet MS"/>
                <a:ea typeface="Trebuchet MS"/>
                <a:cs typeface="Trebuchet MS"/>
                <a:sym typeface="Trebuchet MS"/>
                <a:hlinkClick r:id="rId27">
                  <a:extLst>
                    <a:ext uri="{A12FA001-AC4F-418D-AE19-62706E023703}">
                      <ahyp:hlinkClr val="tx"/>
                    </a:ext>
                  </a:extLst>
                </a:hlinkClick>
              </a:rPr>
              <a:t>Vehicle Modifications</a:t>
            </a:r>
            <a:endParaRPr b="0" i="0" sz="1400" u="none" cap="none" strike="noStrike">
              <a:solidFill>
                <a:srgbClr val="000000"/>
              </a:solidFill>
              <a:latin typeface="Trebuchet MS"/>
              <a:ea typeface="Trebuchet MS"/>
              <a:cs typeface="Trebuchet MS"/>
              <a:sym typeface="Trebuchet MS"/>
            </a:endParaRPr>
          </a:p>
          <a:p>
            <a:pPr indent="-88900" lvl="0" marL="0" marR="0" rtl="0" algn="l">
              <a:lnSpc>
                <a:spcPct val="100000"/>
              </a:lnSpc>
              <a:spcBef>
                <a:spcPts val="0"/>
              </a:spcBef>
              <a:spcAft>
                <a:spcPts val="0"/>
              </a:spcAft>
              <a:buClr>
                <a:srgbClr val="000000"/>
              </a:buClr>
              <a:buSzPts val="1400"/>
              <a:buFont typeface="Arial"/>
              <a:buChar char="•"/>
            </a:pPr>
            <a:r>
              <a:rPr b="0" i="0" lang="en-US" sz="1400" u="sng" cap="none" strike="noStrike">
                <a:solidFill>
                  <a:srgbClr val="001970"/>
                </a:solidFill>
                <a:latin typeface="Trebuchet MS"/>
                <a:ea typeface="Trebuchet MS"/>
                <a:cs typeface="Trebuchet MS"/>
                <a:sym typeface="Trebuchet MS"/>
                <a:hlinkClick r:id="rId28">
                  <a:extLst>
                    <a:ext uri="{A12FA001-AC4F-418D-AE19-62706E023703}">
                      <ahyp:hlinkClr val="tx"/>
                    </a:ext>
                  </a:extLst>
                </a:hlinkClick>
              </a:rPr>
              <a:t>Vision Services</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5"/>
          <p:cNvSpPr txBox="1"/>
          <p:nvPr>
            <p:ph type="title"/>
          </p:nvPr>
        </p:nvSpPr>
        <p:spPr>
          <a:xfrm>
            <a:off x="311725" y="667900"/>
            <a:ext cx="8520600" cy="831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n-US"/>
              <a:t>Buy in Program for Working Adults</a:t>
            </a:r>
            <a:endParaRPr/>
          </a:p>
        </p:txBody>
      </p:sp>
      <p:sp>
        <p:nvSpPr>
          <p:cNvPr id="223" name="Google Shape;223;p35"/>
          <p:cNvSpPr txBox="1"/>
          <p:nvPr>
            <p:ph idx="1" type="body"/>
          </p:nvPr>
        </p:nvSpPr>
        <p:spPr>
          <a:xfrm>
            <a:off x="311699" y="1739348"/>
            <a:ext cx="8633400" cy="4591800"/>
          </a:xfrm>
          <a:prstGeom prst="rect">
            <a:avLst/>
          </a:prstGeom>
          <a:noFill/>
          <a:ln>
            <a:noFill/>
          </a:ln>
        </p:spPr>
        <p:txBody>
          <a:bodyPr anchorCtr="0" anchor="t" bIns="91425" lIns="91425" spcFirstLastPara="1" rIns="91425" wrap="square" tIns="91425">
            <a:normAutofit lnSpcReduction="10000"/>
          </a:bodyPr>
          <a:lstStyle/>
          <a:p>
            <a:pPr indent="0" lvl="0" marL="146050" rtl="0" algn="ctr">
              <a:lnSpc>
                <a:spcPct val="115000"/>
              </a:lnSpc>
              <a:spcBef>
                <a:spcPts val="0"/>
              </a:spcBef>
              <a:spcAft>
                <a:spcPts val="0"/>
              </a:spcAft>
              <a:buSzPts val="1300"/>
              <a:buNone/>
            </a:pPr>
            <a:r>
              <a:rPr b="1" i="0" lang="en-US" sz="1800" u="none" strike="noStrike">
                <a:solidFill>
                  <a:srgbClr val="000000"/>
                </a:solidFill>
                <a:latin typeface="Arial"/>
                <a:ea typeface="Arial"/>
                <a:cs typeface="Arial"/>
                <a:sym typeface="Arial"/>
              </a:rPr>
              <a:t>Who qualifies?</a:t>
            </a:r>
            <a:endParaRPr/>
          </a:p>
          <a:p>
            <a:pPr indent="-311150" lvl="0" marL="457200" rtl="0" algn="l">
              <a:lnSpc>
                <a:spcPct val="115000"/>
              </a:lnSpc>
              <a:spcBef>
                <a:spcPts val="0"/>
              </a:spcBef>
              <a:spcAft>
                <a:spcPts val="0"/>
              </a:spcAft>
              <a:buSzPts val="1300"/>
              <a:buFont typeface="Arial"/>
              <a:buChar char="•"/>
            </a:pPr>
            <a:r>
              <a:rPr b="0" i="0" lang="en-US" sz="1400" u="none" strike="noStrike">
                <a:solidFill>
                  <a:srgbClr val="000000"/>
                </a:solidFill>
                <a:latin typeface="Trebuchet MS"/>
                <a:ea typeface="Trebuchet MS"/>
                <a:cs typeface="Trebuchet MS"/>
                <a:sym typeface="Trebuchet MS"/>
              </a:rPr>
              <a:t>You must be between 16 or older,</a:t>
            </a:r>
            <a:endParaRPr/>
          </a:p>
          <a:p>
            <a:pPr indent="-311150" lvl="0" marL="457200" rtl="0" algn="l">
              <a:lnSpc>
                <a:spcPct val="115000"/>
              </a:lnSpc>
              <a:spcBef>
                <a:spcPts val="0"/>
              </a:spcBef>
              <a:spcAft>
                <a:spcPts val="0"/>
              </a:spcAft>
              <a:buSzPts val="1300"/>
              <a:buFont typeface="Arial"/>
              <a:buChar char="•"/>
            </a:pPr>
            <a:r>
              <a:rPr b="0" i="0" lang="en-US" sz="1400" u="none" strike="noStrike">
                <a:solidFill>
                  <a:srgbClr val="000000"/>
                </a:solidFill>
                <a:latin typeface="Trebuchet MS"/>
                <a:ea typeface="Trebuchet MS"/>
                <a:cs typeface="Trebuchet MS"/>
                <a:sym typeface="Trebuchet MS"/>
              </a:rPr>
              <a:t>You must be employed,</a:t>
            </a:r>
            <a:endParaRPr/>
          </a:p>
          <a:p>
            <a:pPr indent="-311150" lvl="0" marL="457200" rtl="0" algn="l">
              <a:lnSpc>
                <a:spcPct val="115000"/>
              </a:lnSpc>
              <a:spcBef>
                <a:spcPts val="0"/>
              </a:spcBef>
              <a:spcAft>
                <a:spcPts val="0"/>
              </a:spcAft>
              <a:buSzPts val="1300"/>
              <a:buFont typeface="Arial"/>
              <a:buChar char="•"/>
            </a:pPr>
            <a:r>
              <a:rPr b="0" i="0" lang="en-US" sz="1400" u="none" strike="noStrike">
                <a:solidFill>
                  <a:srgbClr val="000000"/>
                </a:solidFill>
                <a:latin typeface="Trebuchet MS"/>
                <a:ea typeface="Trebuchet MS"/>
                <a:cs typeface="Trebuchet MS"/>
                <a:sym typeface="Trebuchet MS"/>
              </a:rPr>
              <a:t>You must have a qualifying disability, either through Social Security or the State Disability Determination vendor, even if you are 65 or older. The </a:t>
            </a:r>
            <a:r>
              <a:rPr b="0" i="0" lang="en-US" sz="1400" u="sng" strike="noStrike">
                <a:solidFill>
                  <a:srgbClr val="001970"/>
                </a:solidFill>
                <a:latin typeface="Trebuchet MS"/>
                <a:ea typeface="Trebuchet MS"/>
                <a:cs typeface="Trebuchet MS"/>
                <a:sym typeface="Trebuchet MS"/>
                <a:hlinkClick r:id="rId3">
                  <a:extLst>
                    <a:ext uri="{A12FA001-AC4F-418D-AE19-62706E023703}">
                      <ahyp:hlinkClr val="tx"/>
                    </a:ext>
                  </a:extLst>
                </a:hlinkClick>
              </a:rPr>
              <a:t>Social Security Administration (SSA) listings</a:t>
            </a:r>
            <a:r>
              <a:rPr b="0" i="0" lang="en-US" sz="1400" u="none" strike="noStrike">
                <a:solidFill>
                  <a:srgbClr val="000000"/>
                </a:solidFill>
                <a:latin typeface="Trebuchet MS"/>
                <a:ea typeface="Trebuchet MS"/>
                <a:cs typeface="Trebuchet MS"/>
                <a:sym typeface="Trebuchet MS"/>
              </a:rPr>
              <a:t>describe what disabilities qualify, and</a:t>
            </a:r>
            <a:endParaRPr/>
          </a:p>
          <a:p>
            <a:pPr indent="-311150" lvl="0" marL="457200" rtl="0" algn="l">
              <a:lnSpc>
                <a:spcPct val="115000"/>
              </a:lnSpc>
              <a:spcBef>
                <a:spcPts val="0"/>
              </a:spcBef>
              <a:spcAft>
                <a:spcPts val="0"/>
              </a:spcAft>
              <a:buSzPts val="1300"/>
              <a:buFont typeface="Arial"/>
              <a:buChar char="•"/>
            </a:pPr>
            <a:r>
              <a:rPr b="0" i="0" lang="en-US" sz="1400" u="none" strike="noStrike">
                <a:solidFill>
                  <a:srgbClr val="000000"/>
                </a:solidFill>
                <a:latin typeface="Trebuchet MS"/>
                <a:ea typeface="Trebuchet MS"/>
                <a:cs typeface="Trebuchet MS"/>
                <a:sym typeface="Trebuchet MS"/>
              </a:rPr>
              <a:t>Your income after disregards must be below 450% of the Federal Poverty Level (FPL). For example, you can earn about $11,020 a month and qualify. You may have additional income that is disregarded.</a:t>
            </a:r>
            <a:endParaRPr/>
          </a:p>
          <a:p>
            <a:pPr indent="-311150" lvl="0" marL="457200" rtl="0" algn="l">
              <a:lnSpc>
                <a:spcPct val="115000"/>
              </a:lnSpc>
              <a:spcBef>
                <a:spcPts val="0"/>
              </a:spcBef>
              <a:spcAft>
                <a:spcPts val="0"/>
              </a:spcAft>
              <a:buSzPts val="1300"/>
              <a:buFont typeface="Arial"/>
              <a:buChar char="•"/>
            </a:pPr>
            <a:r>
              <a:rPr b="0" i="0" lang="en-US" sz="1400" u="none" strike="noStrike">
                <a:solidFill>
                  <a:srgbClr val="000000"/>
                </a:solidFill>
                <a:latin typeface="Trebuchet MS"/>
                <a:ea typeface="Trebuchet MS"/>
                <a:cs typeface="Trebuchet MS"/>
                <a:sym typeface="Trebuchet MS"/>
              </a:rPr>
              <a:t>Applicants should always complete the </a:t>
            </a:r>
            <a:r>
              <a:rPr b="0" i="0" lang="en-US" sz="1400" u="sng" strike="noStrike">
                <a:solidFill>
                  <a:srgbClr val="001970"/>
                </a:solidFill>
                <a:latin typeface="Trebuchet MS"/>
                <a:ea typeface="Trebuchet MS"/>
                <a:cs typeface="Trebuchet MS"/>
                <a:sym typeface="Trebuchet MS"/>
                <a:hlinkClick r:id="rId4">
                  <a:extLst>
                    <a:ext uri="{A12FA001-AC4F-418D-AE19-62706E023703}">
                      <ahyp:hlinkClr val="tx"/>
                    </a:ext>
                  </a:extLst>
                </a:hlinkClick>
              </a:rPr>
              <a:t>Health First Colorado Application</a:t>
            </a:r>
            <a:r>
              <a:rPr b="0" i="0" lang="en-US" sz="1400" u="none" strike="noStrike">
                <a:solidFill>
                  <a:srgbClr val="000000"/>
                </a:solidFill>
                <a:latin typeface="Trebuchet MS"/>
                <a:ea typeface="Trebuchet MS"/>
                <a:cs typeface="Trebuchet MS"/>
                <a:sym typeface="Trebuchet MS"/>
              </a:rPr>
              <a:t> to find out if their income qualifies.</a:t>
            </a:r>
            <a:endParaRPr/>
          </a:p>
          <a:p>
            <a:pPr indent="-311150" lvl="0" marL="457200" rtl="0" algn="l">
              <a:lnSpc>
                <a:spcPct val="115000"/>
              </a:lnSpc>
              <a:spcBef>
                <a:spcPts val="0"/>
              </a:spcBef>
              <a:spcAft>
                <a:spcPts val="0"/>
              </a:spcAft>
              <a:buSzPts val="1300"/>
              <a:buChar char="●"/>
            </a:pPr>
            <a:r>
              <a:rPr b="0" i="0" lang="en-US" sz="1400" u="none" strike="noStrike">
                <a:solidFill>
                  <a:srgbClr val="000000"/>
                </a:solidFill>
                <a:latin typeface="Trebuchet MS"/>
                <a:ea typeface="Trebuchet MS"/>
                <a:cs typeface="Trebuchet MS"/>
                <a:sym typeface="Trebuchet MS"/>
              </a:rPr>
              <a:t>You are not required to apply for SSA disability. If you do not have a current disability determination from the Social Security Administration, fill out the </a:t>
            </a:r>
            <a:r>
              <a:rPr b="0" i="0" lang="en-US" sz="1400" u="sng" strike="noStrike">
                <a:solidFill>
                  <a:srgbClr val="001970"/>
                </a:solidFill>
                <a:latin typeface="Trebuchet MS"/>
                <a:ea typeface="Trebuchet MS"/>
                <a:cs typeface="Trebuchet MS"/>
                <a:sym typeface="Trebuchet MS"/>
                <a:hlinkClick r:id="rId5">
                  <a:extLst>
                    <a:ext uri="{A12FA001-AC4F-418D-AE19-62706E023703}">
                      <ahyp:hlinkClr val="tx"/>
                    </a:ext>
                  </a:extLst>
                </a:hlinkClick>
              </a:rPr>
              <a:t>Health First Colorado Disability Application</a:t>
            </a:r>
            <a:r>
              <a:rPr b="0" i="0" lang="en-US" sz="1400" u="none" strike="noStrike">
                <a:solidFill>
                  <a:srgbClr val="000000"/>
                </a:solidFill>
                <a:latin typeface="Trebuchet MS"/>
                <a:ea typeface="Trebuchet MS"/>
                <a:cs typeface="Trebuchet MS"/>
                <a:sym typeface="Trebuchet MS"/>
              </a:rPr>
              <a:t> and on the </a:t>
            </a:r>
            <a:r>
              <a:rPr b="0" i="0" lang="en-US" sz="1400" u="sng" strike="noStrike">
                <a:solidFill>
                  <a:srgbClr val="001970"/>
                </a:solidFill>
                <a:latin typeface="Trebuchet MS"/>
                <a:ea typeface="Trebuchet MS"/>
                <a:cs typeface="Trebuchet MS"/>
                <a:sym typeface="Trebuchet MS"/>
                <a:hlinkClick r:id="rId6">
                  <a:extLst>
                    <a:ext uri="{A12FA001-AC4F-418D-AE19-62706E023703}">
                      <ahyp:hlinkClr val="tx"/>
                    </a:ext>
                  </a:extLst>
                </a:hlinkClick>
              </a:rPr>
              <a:t>How To Apply page</a:t>
            </a:r>
            <a:r>
              <a:rPr b="0" i="0" lang="en-US" sz="1400" u="none" strike="noStrike">
                <a:solidFill>
                  <a:srgbClr val="000000"/>
                </a:solidFill>
                <a:latin typeface="Trebuchet MS"/>
                <a:ea typeface="Trebuchet MS"/>
                <a:cs typeface="Trebuchet MS"/>
                <a:sym typeface="Trebuchet MS"/>
              </a:rPr>
              <a:t>. We will determine if you qualify using the </a:t>
            </a:r>
            <a:r>
              <a:rPr b="0" i="0" lang="en-US" sz="1400" u="sng" strike="noStrike">
                <a:solidFill>
                  <a:srgbClr val="001970"/>
                </a:solidFill>
                <a:latin typeface="Trebuchet MS"/>
                <a:ea typeface="Trebuchet MS"/>
                <a:cs typeface="Trebuchet MS"/>
                <a:sym typeface="Trebuchet MS"/>
                <a:hlinkClick r:id="rId7">
                  <a:extLst>
                    <a:ext uri="{A12FA001-AC4F-418D-AE19-62706E023703}">
                      <ahyp:hlinkClr val="tx"/>
                    </a:ext>
                  </a:extLst>
                </a:hlinkClick>
              </a:rPr>
              <a:t>Social Security Administration (SSA) listings</a:t>
            </a:r>
            <a:r>
              <a:rPr b="0" i="0" lang="en-US" sz="1400" u="none" strike="noStrike">
                <a:solidFill>
                  <a:srgbClr val="000000"/>
                </a:solidFill>
                <a:latin typeface="Trebuchet MS"/>
                <a:ea typeface="Trebuchet MS"/>
                <a:cs typeface="Trebuchet MS"/>
                <a:sym typeface="Trebuchet MS"/>
              </a:rPr>
              <a:t>, without regard to your substantial gainful activity or your ability to work.</a:t>
            </a:r>
            <a:endParaRPr/>
          </a:p>
          <a:p>
            <a:pPr indent="0" lvl="0" marL="146050" rtl="0" algn="l">
              <a:lnSpc>
                <a:spcPct val="115000"/>
              </a:lnSpc>
              <a:spcBef>
                <a:spcPts val="0"/>
              </a:spcBef>
              <a:spcAft>
                <a:spcPts val="0"/>
              </a:spcAft>
              <a:buSzPts val="1300"/>
              <a:buNone/>
            </a:pPr>
            <a:r>
              <a:t/>
            </a:r>
            <a:endParaRPr b="0" i="0" sz="1400" u="none" strike="noStrike">
              <a:solidFill>
                <a:srgbClr val="000000"/>
              </a:solidFill>
              <a:latin typeface="Trebuchet MS"/>
              <a:ea typeface="Trebuchet MS"/>
              <a:cs typeface="Trebuchet MS"/>
              <a:sym typeface="Trebuchet MS"/>
            </a:endParaRPr>
          </a:p>
          <a:p>
            <a:pPr indent="0" lvl="0" marL="146050" rtl="0" algn="l">
              <a:lnSpc>
                <a:spcPct val="115000"/>
              </a:lnSpc>
              <a:spcBef>
                <a:spcPts val="0"/>
              </a:spcBef>
              <a:spcAft>
                <a:spcPts val="0"/>
              </a:spcAft>
              <a:buSzPts val="1300"/>
              <a:buNone/>
            </a:pPr>
            <a:r>
              <a:t/>
            </a:r>
            <a:endParaRPr sz="1400" u="sng">
              <a:solidFill>
                <a:schemeClr val="hlink"/>
              </a:solidFill>
              <a:hlinkClick r:id="rId8"/>
            </a:endParaRPr>
          </a:p>
          <a:p>
            <a:pPr indent="0" lvl="0" marL="146050" rtl="0" algn="ctr">
              <a:lnSpc>
                <a:spcPct val="115000"/>
              </a:lnSpc>
              <a:spcBef>
                <a:spcPts val="0"/>
              </a:spcBef>
              <a:spcAft>
                <a:spcPts val="0"/>
              </a:spcAft>
              <a:buSzPts val="1300"/>
              <a:buNone/>
            </a:pPr>
            <a:r>
              <a:rPr lang="en-US" u="sng">
                <a:solidFill>
                  <a:schemeClr val="hlink"/>
                </a:solidFill>
                <a:hlinkClick r:id="rId9"/>
              </a:rPr>
              <a:t>https://hcpf.colorado.gov/buy-in-program-working-adults-disabilities</a:t>
            </a:r>
            <a:endParaRPr/>
          </a:p>
          <a:p>
            <a:pPr indent="-228600" lvl="0" marL="457200" rtl="0" algn="l">
              <a:lnSpc>
                <a:spcPct val="115000"/>
              </a:lnSpc>
              <a:spcBef>
                <a:spcPts val="0"/>
              </a:spcBef>
              <a:spcAft>
                <a:spcPts val="0"/>
              </a:spcAft>
              <a:buSzPts val="13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216cd9441eb_0_195"/>
          <p:cNvSpPr txBox="1"/>
          <p:nvPr>
            <p:ph type="title"/>
          </p:nvPr>
        </p:nvSpPr>
        <p:spPr>
          <a:xfrm>
            <a:off x="311725" y="667900"/>
            <a:ext cx="8520600" cy="831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799"/>
              <a:buNone/>
            </a:pPr>
            <a:r>
              <a:rPr b="1" lang="en-US" sz="3688"/>
              <a:t>Medical</a:t>
            </a:r>
            <a:r>
              <a:rPr lang="en-US" sz="3688"/>
              <a:t> &amp; IDD - Transition</a:t>
            </a:r>
            <a:endParaRPr sz="3688"/>
          </a:p>
          <a:p>
            <a:pPr indent="0" lvl="0" marL="0" rtl="0" algn="l">
              <a:lnSpc>
                <a:spcPct val="100000"/>
              </a:lnSpc>
              <a:spcBef>
                <a:spcPts val="0"/>
              </a:spcBef>
              <a:spcAft>
                <a:spcPts val="0"/>
              </a:spcAft>
              <a:buSzPts val="2800"/>
              <a:buNone/>
            </a:pPr>
            <a:r>
              <a:t/>
            </a:r>
            <a:endParaRPr/>
          </a:p>
        </p:txBody>
      </p:sp>
      <p:sp>
        <p:nvSpPr>
          <p:cNvPr id="229" name="Google Shape;229;g216cd9441eb_0_195"/>
          <p:cNvSpPr txBox="1"/>
          <p:nvPr/>
        </p:nvSpPr>
        <p:spPr>
          <a:xfrm>
            <a:off x="6532375" y="6573575"/>
            <a:ext cx="2133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
        <p:nvSpPr>
          <p:cNvPr id="230" name="Google Shape;230;g216cd9441eb_0_195"/>
          <p:cNvSpPr txBox="1"/>
          <p:nvPr/>
        </p:nvSpPr>
        <p:spPr>
          <a:xfrm>
            <a:off x="473700" y="6339175"/>
            <a:ext cx="81966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sng" cap="none" strike="noStrike">
                <a:solidFill>
                  <a:srgbClr val="1C4587"/>
                </a:solidFill>
                <a:latin typeface="Roboto"/>
                <a:ea typeface="Roboto"/>
                <a:cs typeface="Roboto"/>
                <a:sym typeface="Roboto"/>
                <a:hlinkClick r:id="rId3">
                  <a:extLst>
                    <a:ext uri="{A12FA001-AC4F-418D-AE19-62706E023703}">
                      <ahyp:hlinkClr val="tx"/>
                    </a:ext>
                  </a:extLst>
                </a:hlinkClick>
              </a:rPr>
              <a:t>www.familyvoicesco.org</a:t>
            </a:r>
            <a:r>
              <a:rPr b="0" i="0" lang="en-US" sz="1500" u="none" cap="none" strike="noStrike">
                <a:solidFill>
                  <a:srgbClr val="1C4587"/>
                </a:solidFill>
                <a:latin typeface="Roboto"/>
                <a:ea typeface="Roboto"/>
                <a:cs typeface="Roboto"/>
                <a:sym typeface="Roboto"/>
              </a:rPr>
              <a:t>	(303) 877-1747	          	info@familyvoicesco.org</a:t>
            </a:r>
            <a:endParaRPr b="0" i="0" sz="1500" u="none" cap="none" strike="noStrike">
              <a:solidFill>
                <a:srgbClr val="1C4587"/>
              </a:solidFill>
              <a:latin typeface="Roboto"/>
              <a:ea typeface="Roboto"/>
              <a:cs typeface="Roboto"/>
              <a:sym typeface="Roboto"/>
            </a:endParaRPr>
          </a:p>
        </p:txBody>
      </p:sp>
      <p:sp>
        <p:nvSpPr>
          <p:cNvPr id="231" name="Google Shape;231;g216cd9441eb_0_195"/>
          <p:cNvSpPr txBox="1"/>
          <p:nvPr/>
        </p:nvSpPr>
        <p:spPr>
          <a:xfrm>
            <a:off x="311725" y="1744578"/>
            <a:ext cx="8354400" cy="630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Medical Transition includes:</a:t>
            </a:r>
            <a:endParaRPr/>
          </a:p>
          <a:p>
            <a:pPr indent="0" lvl="3" marL="0" marR="0" rtl="0" algn="l">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1. Decision making about insurance</a:t>
            </a:r>
            <a:endParaRPr/>
          </a:p>
          <a:p>
            <a:pPr indent="-285750" lvl="3"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Do I keep my child on my private insurance after age 18? Legally, you can, until 26!</a:t>
            </a:r>
            <a:endParaRPr/>
          </a:p>
          <a:p>
            <a:pPr indent="-285750" lvl="3"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Depending on the insurance carrier, you can petition every year for a disabled adult to stay on your private insurance-</a:t>
            </a:r>
            <a:endParaRPr/>
          </a:p>
          <a:p>
            <a:pPr indent="-285750" lvl="3"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WHY keep them on private insurance? Access to doctors, access to care, better payments for providers, better overall coverage</a:t>
            </a:r>
            <a:endParaRPr/>
          </a:p>
          <a:p>
            <a:pPr indent="0" lvl="3"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3" marL="0" marR="0" rtl="0" algn="l">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2. Decision making about Transitioning to Adult Health Care</a:t>
            </a:r>
            <a:endParaRPr/>
          </a:p>
          <a:p>
            <a:pPr indent="-285750" lvl="3"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Ask each provider their age/stage when they transition to adult care</a:t>
            </a:r>
            <a:endParaRPr/>
          </a:p>
          <a:p>
            <a:pPr indent="-285750" lvl="3"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Create a plan for transitioning and get the records to share</a:t>
            </a:r>
            <a:endParaRPr/>
          </a:p>
          <a:p>
            <a:pPr indent="-285750" lvl="3"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Create a care notebook to communicate to new providers both medical history and goals</a:t>
            </a:r>
            <a:endParaRPr/>
          </a:p>
          <a:p>
            <a:pPr indent="-196850" lvl="3"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3"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3. </a:t>
            </a:r>
            <a:r>
              <a:rPr b="1" i="0" lang="en-US" sz="1600" u="none" cap="none" strike="noStrike">
                <a:solidFill>
                  <a:srgbClr val="000000"/>
                </a:solidFill>
                <a:latin typeface="Arial"/>
                <a:ea typeface="Arial"/>
                <a:cs typeface="Arial"/>
                <a:sym typeface="Arial"/>
              </a:rPr>
              <a:t>Decision making about how to access Home Health Care (if appropriate)</a:t>
            </a:r>
            <a:endParaRPr/>
          </a:p>
          <a:p>
            <a:pPr indent="-285750" lvl="3"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Discuss the options with case manager or someone who understands consumer Directed Attendant Support Services, versus  agency, based home health care. </a:t>
            </a:r>
            <a:endParaRPr/>
          </a:p>
          <a:p>
            <a:pPr indent="0" lvl="3" marL="0" marR="0" rtl="0" algn="l">
              <a:lnSpc>
                <a:spcPct val="100000"/>
              </a:lnSpc>
              <a:spcBef>
                <a:spcPts val="0"/>
              </a:spcBef>
              <a:spcAft>
                <a:spcPts val="0"/>
              </a:spcAft>
              <a:buNone/>
            </a:pPr>
            <a:r>
              <a:rPr b="0" i="0" lang="en-US" sz="1400" u="sng" cap="none" strike="noStrike">
                <a:solidFill>
                  <a:srgbClr val="000000"/>
                </a:solidFill>
                <a:latin typeface="Arial"/>
                <a:ea typeface="Arial"/>
                <a:cs typeface="Arial"/>
                <a:sym typeface="Arial"/>
                <a:hlinkClick r:id="rId4">
                  <a:extLst>
                    <a:ext uri="{A12FA001-AC4F-418D-AE19-62706E023703}">
                      <ahyp:hlinkClr val="tx"/>
                    </a:ext>
                  </a:extLst>
                </a:hlinkClick>
              </a:rPr>
              <a:t>https://hcpf.colorado.gov/consumer-directed-attendant-support-services</a:t>
            </a:r>
            <a:endParaRPr b="0" i="0" sz="1400" u="none" cap="none" strike="noStrike">
              <a:solidFill>
                <a:srgbClr val="000000"/>
              </a:solidFill>
              <a:latin typeface="Arial"/>
              <a:ea typeface="Arial"/>
              <a:cs typeface="Arial"/>
              <a:sym typeface="Arial"/>
            </a:endParaRPr>
          </a:p>
          <a:p>
            <a:pPr indent="0" lvl="3"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3"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4. Early, Periodic, Screening Diagnostics and Treatment (EPSDT) under Medicaid is from 0- 21</a:t>
            </a:r>
            <a:r>
              <a:rPr b="1" baseline="30000" i="0" lang="en-US" sz="1400" u="none" cap="none" strike="noStrike">
                <a:solidFill>
                  <a:srgbClr val="000000"/>
                </a:solidFill>
                <a:latin typeface="Arial"/>
                <a:ea typeface="Arial"/>
                <a:cs typeface="Arial"/>
                <a:sym typeface="Arial"/>
              </a:rPr>
              <a:t>st</a:t>
            </a:r>
            <a:r>
              <a:rPr b="1" i="0" lang="en-US" sz="1400" u="none" cap="none" strike="noStrike">
                <a:solidFill>
                  <a:srgbClr val="000000"/>
                </a:solidFill>
                <a:latin typeface="Arial"/>
                <a:ea typeface="Arial"/>
                <a:cs typeface="Arial"/>
                <a:sym typeface="Arial"/>
              </a:rPr>
              <a:t> birthday</a:t>
            </a:r>
            <a:r>
              <a:rPr b="0" i="0" lang="en-US" sz="1400" u="none" cap="none" strike="noStrike">
                <a:solidFill>
                  <a:srgbClr val="000000"/>
                </a:solidFill>
                <a:latin typeface="Arial"/>
                <a:ea typeface="Arial"/>
                <a:cs typeface="Arial"/>
                <a:sym typeface="Arial"/>
              </a:rPr>
              <a:t>. </a:t>
            </a:r>
            <a:r>
              <a:rPr b="0" i="0" lang="en-US" sz="1400" u="sng" cap="none" strike="noStrike">
                <a:solidFill>
                  <a:srgbClr val="000000"/>
                </a:solidFill>
                <a:latin typeface="Arial"/>
                <a:ea typeface="Arial"/>
                <a:cs typeface="Arial"/>
                <a:sym typeface="Arial"/>
                <a:hlinkClick r:id="rId5">
                  <a:extLst>
                    <a:ext uri="{A12FA001-AC4F-418D-AE19-62706E023703}">
                      <ahyp:hlinkClr val="tx"/>
                    </a:ext>
                  </a:extLst>
                </a:hlinkClick>
              </a:rPr>
              <a:t>https://hcpf.colorado.gov/early-and-periodic-screening-diagnostic-and-treatment-epsdt</a:t>
            </a:r>
            <a:endParaRPr b="0" i="0" sz="1400" u="none" cap="none" strike="noStrike">
              <a:solidFill>
                <a:srgbClr val="000000"/>
              </a:solidFill>
              <a:latin typeface="Arial"/>
              <a:ea typeface="Arial"/>
              <a:cs typeface="Arial"/>
              <a:sym typeface="Arial"/>
            </a:endParaRPr>
          </a:p>
          <a:p>
            <a:pPr indent="0" lvl="3"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196850" lvl="3"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3" marL="0" marR="0" rtl="0" algn="l">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196850" lvl="3"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3" marL="0" marR="0" rtl="0" algn="l">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196850" lvl="3"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196850" lvl="3"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6"/>
          <p:cNvSpPr txBox="1"/>
          <p:nvPr>
            <p:ph type="title"/>
          </p:nvPr>
        </p:nvSpPr>
        <p:spPr>
          <a:xfrm>
            <a:off x="311725" y="667900"/>
            <a:ext cx="8520600" cy="831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799"/>
              <a:buNone/>
            </a:pPr>
            <a:r>
              <a:rPr lang="en-US" sz="3688"/>
              <a:t>Medical &amp;</a:t>
            </a:r>
            <a:r>
              <a:rPr b="1" lang="en-US" sz="3688"/>
              <a:t> IDD </a:t>
            </a:r>
            <a:r>
              <a:rPr lang="en-US" sz="3688"/>
              <a:t>- Transition</a:t>
            </a:r>
            <a:endParaRPr sz="3688"/>
          </a:p>
          <a:p>
            <a:pPr indent="0" lvl="0" marL="0" rtl="0" algn="l">
              <a:lnSpc>
                <a:spcPct val="100000"/>
              </a:lnSpc>
              <a:spcBef>
                <a:spcPts val="0"/>
              </a:spcBef>
              <a:spcAft>
                <a:spcPts val="0"/>
              </a:spcAft>
              <a:buSzPts val="2800"/>
              <a:buNone/>
            </a:pPr>
            <a:r>
              <a:t/>
            </a:r>
            <a:endParaRPr/>
          </a:p>
        </p:txBody>
      </p:sp>
      <p:sp>
        <p:nvSpPr>
          <p:cNvPr id="237" name="Google Shape;237;p36"/>
          <p:cNvSpPr txBox="1"/>
          <p:nvPr/>
        </p:nvSpPr>
        <p:spPr>
          <a:xfrm>
            <a:off x="6532375" y="6573575"/>
            <a:ext cx="2133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
        <p:nvSpPr>
          <p:cNvPr id="238" name="Google Shape;238;p36"/>
          <p:cNvSpPr txBox="1"/>
          <p:nvPr/>
        </p:nvSpPr>
        <p:spPr>
          <a:xfrm>
            <a:off x="473700" y="6339175"/>
            <a:ext cx="81966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sng" cap="none" strike="noStrike">
                <a:solidFill>
                  <a:srgbClr val="1C4587"/>
                </a:solidFill>
                <a:latin typeface="Roboto"/>
                <a:ea typeface="Roboto"/>
                <a:cs typeface="Roboto"/>
                <a:sym typeface="Roboto"/>
                <a:hlinkClick r:id="rId3">
                  <a:extLst>
                    <a:ext uri="{A12FA001-AC4F-418D-AE19-62706E023703}">
                      <ahyp:hlinkClr val="tx"/>
                    </a:ext>
                  </a:extLst>
                </a:hlinkClick>
              </a:rPr>
              <a:t>www.familyvoicesco.org</a:t>
            </a:r>
            <a:r>
              <a:rPr b="0" i="0" lang="en-US" sz="1500" u="none" cap="none" strike="noStrike">
                <a:solidFill>
                  <a:srgbClr val="1C4587"/>
                </a:solidFill>
                <a:latin typeface="Roboto"/>
                <a:ea typeface="Roboto"/>
                <a:cs typeface="Roboto"/>
                <a:sym typeface="Roboto"/>
              </a:rPr>
              <a:t>	(303) 877-1747	          	info@familyvoicesco.org</a:t>
            </a:r>
            <a:endParaRPr b="0" i="0" sz="1500" u="none" cap="none" strike="noStrike">
              <a:solidFill>
                <a:srgbClr val="1C4587"/>
              </a:solidFill>
              <a:latin typeface="Roboto"/>
              <a:ea typeface="Roboto"/>
              <a:cs typeface="Roboto"/>
              <a:sym typeface="Roboto"/>
            </a:endParaRPr>
          </a:p>
        </p:txBody>
      </p:sp>
      <p:sp>
        <p:nvSpPr>
          <p:cNvPr id="239" name="Google Shape;239;p36"/>
          <p:cNvSpPr txBox="1"/>
          <p:nvPr/>
        </p:nvSpPr>
        <p:spPr>
          <a:xfrm>
            <a:off x="311725" y="1876925"/>
            <a:ext cx="8354400" cy="560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IDD Transition includes:</a:t>
            </a:r>
            <a:endParaRPr/>
          </a:p>
          <a:p>
            <a:pPr indent="0" lvl="3" marL="0" marR="0" rtl="0" algn="l">
              <a:lnSpc>
                <a:spcPct val="100000"/>
              </a:lnSpc>
              <a:spcBef>
                <a:spcPts val="0"/>
              </a:spcBef>
              <a:spcAft>
                <a:spcPts val="0"/>
              </a:spcAft>
              <a:buNone/>
            </a:pPr>
            <a:r>
              <a:rPr b="0" i="0" lang="en-US" sz="1600" u="sng" cap="none" strike="noStrike">
                <a:solidFill>
                  <a:schemeClr val="dk1"/>
                </a:solidFill>
                <a:latin typeface="Arial"/>
                <a:ea typeface="Arial"/>
                <a:cs typeface="Arial"/>
                <a:sym typeface="Arial"/>
                <a:hlinkClick r:id="rId4">
                  <a:extLst>
                    <a:ext uri="{A12FA001-AC4F-418D-AE19-62706E023703}">
                      <ahyp:hlinkClr val="tx"/>
                    </a:ext>
                  </a:extLst>
                </a:hlinkClick>
              </a:rPr>
              <a:t>HCBS Adult Waiver chart -</a:t>
            </a:r>
            <a:endParaRPr/>
          </a:p>
          <a:p>
            <a:pPr indent="0" lvl="3" marL="0" marR="0" rtl="0" algn="l">
              <a:lnSpc>
                <a:spcPct val="100000"/>
              </a:lnSpc>
              <a:spcBef>
                <a:spcPts val="0"/>
              </a:spcBef>
              <a:spcAft>
                <a:spcPts val="0"/>
              </a:spcAft>
              <a:buNone/>
            </a:pPr>
            <a:r>
              <a:rPr b="0" i="0" lang="en-US" sz="1600" u="sng" cap="none" strike="noStrike">
                <a:solidFill>
                  <a:srgbClr val="009384"/>
                </a:solidFill>
                <a:latin typeface="Arial"/>
                <a:ea typeface="Arial"/>
                <a:cs typeface="Arial"/>
                <a:sym typeface="Arial"/>
                <a:hlinkClick r:id="rId5">
                  <a:extLst>
                    <a:ext uri="{A12FA001-AC4F-418D-AE19-62706E023703}">
                      <ahyp:hlinkClr val="tx"/>
                    </a:ext>
                  </a:extLst>
                </a:hlinkClick>
              </a:rPr>
              <a:t>https://hcpf.colorado.gov/sites/hcpf/files/HCBS%20Adult%20Waiver%20and%20PACE%20Comparison%20Chart-April-2023.pdf</a:t>
            </a:r>
            <a:r>
              <a:rPr b="0" i="0" lang="en-US" sz="1600" u="none" cap="none" strike="noStrike">
                <a:solidFill>
                  <a:srgbClr val="000000"/>
                </a:solidFill>
                <a:latin typeface="Arial"/>
                <a:ea typeface="Arial"/>
                <a:cs typeface="Arial"/>
                <a:sym typeface="Arial"/>
              </a:rPr>
              <a:t> </a:t>
            </a:r>
            <a:endParaRPr/>
          </a:p>
          <a:p>
            <a:pPr indent="0" lvl="3"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285750" lvl="3"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At 18 in the IDD waivers there is an evaluation called the Supports Intensity Scale (SIS)</a:t>
            </a:r>
            <a:endParaRPr/>
          </a:p>
          <a:p>
            <a:pPr indent="0" lvl="3"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This eval equals level of care and that equates to the funding your young adult will receive, they get levels 1-6,  </a:t>
            </a:r>
            <a:endParaRPr/>
          </a:p>
          <a:p>
            <a:pPr indent="-285750" lvl="3"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The SIS evaluation is done once and re-evaluated if there are significant changes.</a:t>
            </a:r>
            <a:endParaRPr/>
          </a:p>
          <a:p>
            <a:pPr indent="0" lvl="3"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285750" lvl="3"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Once on an IDD waiver (DD or SLS) a Service Plan (soon to be called a Person Centered Support Plan) will be written, related to goals and needs, this is written annually, along with the ULTC 100.2 assessment</a:t>
            </a:r>
            <a:endParaRPr/>
          </a:p>
          <a:p>
            <a:pPr indent="0" lvl="3"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3" marL="0" marR="0" rtl="0" algn="l">
              <a:lnSpc>
                <a:spcPct val="100000"/>
              </a:lnSpc>
              <a:spcBef>
                <a:spcPts val="0"/>
              </a:spcBef>
              <a:spcAft>
                <a:spcPts val="0"/>
              </a:spcAft>
              <a:buNone/>
            </a:pPr>
            <a:r>
              <a:rPr b="1" i="0" lang="en-US" sz="1600" u="sng" cap="none" strike="noStrike">
                <a:solidFill>
                  <a:srgbClr val="000000"/>
                </a:solidFill>
                <a:latin typeface="Arial"/>
                <a:ea typeface="Arial"/>
                <a:cs typeface="Arial"/>
                <a:sym typeface="Arial"/>
              </a:rPr>
              <a:t>NOTE:</a:t>
            </a:r>
            <a:r>
              <a:rPr b="0" i="0" lang="en-US" sz="1600" u="none" cap="none" strike="noStrike">
                <a:solidFill>
                  <a:srgbClr val="000000"/>
                </a:solidFill>
                <a:latin typeface="Arial"/>
                <a:ea typeface="Arial"/>
                <a:cs typeface="Arial"/>
                <a:sym typeface="Arial"/>
              </a:rPr>
              <a:t> In order to qualify for Developmental Disability services the young adult must have an IQ under 70 </a:t>
            </a:r>
            <a:r>
              <a:rPr b="1" i="0" lang="en-US" sz="1600" u="none" cap="none" strike="noStrike">
                <a:solidFill>
                  <a:srgbClr val="000000"/>
                </a:solidFill>
                <a:latin typeface="Arial"/>
                <a:ea typeface="Arial"/>
                <a:cs typeface="Arial"/>
                <a:sym typeface="Arial"/>
              </a:rPr>
              <a:t>OR</a:t>
            </a:r>
            <a:r>
              <a:rPr b="0" i="0" lang="en-US" sz="1600" u="none" cap="none" strike="noStrike">
                <a:solidFill>
                  <a:srgbClr val="000000"/>
                </a:solidFill>
                <a:latin typeface="Arial"/>
                <a:ea typeface="Arial"/>
                <a:cs typeface="Arial"/>
                <a:sym typeface="Arial"/>
              </a:rPr>
              <a:t> an Adaptive Behavior Score that is low. </a:t>
            </a:r>
            <a:endParaRPr/>
          </a:p>
          <a:p>
            <a:pPr indent="-184150" lvl="3"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3"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3" marL="0" marR="0" rtl="0" algn="l">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196850" lvl="3"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3" marL="0" marR="0" rtl="0" algn="l">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196850" lvl="3"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196850" lvl="3"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7"/>
          <p:cNvSpPr txBox="1"/>
          <p:nvPr>
            <p:ph type="title"/>
          </p:nvPr>
        </p:nvSpPr>
        <p:spPr>
          <a:xfrm>
            <a:off x="311725" y="667900"/>
            <a:ext cx="8520600" cy="831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n-US"/>
              <a:t>Supports Intensity Scale -SIS</a:t>
            </a:r>
            <a:endParaRPr/>
          </a:p>
        </p:txBody>
      </p:sp>
      <p:graphicFrame>
        <p:nvGraphicFramePr>
          <p:cNvPr id="245" name="Google Shape;245;p37"/>
          <p:cNvGraphicFramePr/>
          <p:nvPr/>
        </p:nvGraphicFramePr>
        <p:xfrm>
          <a:off x="0" y="1878489"/>
          <a:ext cx="3000000" cy="3000000"/>
        </p:xfrm>
        <a:graphic>
          <a:graphicData uri="http://schemas.openxmlformats.org/drawingml/2006/table">
            <a:tbl>
              <a:tblPr>
                <a:noFill/>
                <a:tableStyleId>{0D1F7A29-D8A9-435B-8065-41B38D8B0BAA}</a:tableStyleId>
              </a:tblPr>
              <a:tblGrid>
                <a:gridCol w="3048000"/>
                <a:gridCol w="3048000"/>
                <a:gridCol w="3048000"/>
              </a:tblGrid>
              <a:tr h="948650">
                <a:tc gridSpan="3">
                  <a:txBody>
                    <a:bodyPr/>
                    <a:lstStyle/>
                    <a:p>
                      <a:pPr indent="-76200" lvl="0" marL="0" marR="0" rtl="0" algn="l">
                        <a:lnSpc>
                          <a:spcPct val="100000"/>
                        </a:lnSpc>
                        <a:spcBef>
                          <a:spcPts val="0"/>
                        </a:spcBef>
                        <a:spcAft>
                          <a:spcPts val="0"/>
                        </a:spcAft>
                        <a:buClr>
                          <a:srgbClr val="000000"/>
                        </a:buClr>
                        <a:buSzPts val="1200"/>
                        <a:buFont typeface="Arial"/>
                        <a:buAutoNum type="arabicPeriod"/>
                      </a:pPr>
                      <a:r>
                        <a:rPr b="1" lang="en-US" sz="1200" u="none" cap="none" strike="noStrike">
                          <a:latin typeface="Calibri"/>
                          <a:ea typeface="Calibri"/>
                          <a:cs typeface="Calibri"/>
                          <a:sym typeface="Calibri"/>
                        </a:rPr>
                        <a:t>This scale should be completed without regard to the services or supports currently provided or available. </a:t>
                      </a:r>
                      <a:endParaRPr/>
                    </a:p>
                    <a:p>
                      <a:pPr indent="-76200" lvl="0" marL="0" marR="0" rtl="0" algn="l">
                        <a:lnSpc>
                          <a:spcPct val="100000"/>
                        </a:lnSpc>
                        <a:spcBef>
                          <a:spcPts val="0"/>
                        </a:spcBef>
                        <a:spcAft>
                          <a:spcPts val="0"/>
                        </a:spcAft>
                        <a:buClr>
                          <a:srgbClr val="000000"/>
                        </a:buClr>
                        <a:buSzPts val="1200"/>
                        <a:buFont typeface="Arial"/>
                        <a:buAutoNum type="arabicPeriod"/>
                      </a:pPr>
                      <a:r>
                        <a:rPr b="1" lang="en-US" sz="1200" u="none" cap="none" strike="noStrike">
                          <a:latin typeface="Calibri"/>
                          <a:ea typeface="Calibri"/>
                          <a:cs typeface="Calibri"/>
                          <a:sym typeface="Calibri"/>
                        </a:rPr>
                        <a:t>Scores should reflect the supports that would be necessary for this person to be successful. </a:t>
                      </a:r>
                      <a:endParaRPr/>
                    </a:p>
                    <a:p>
                      <a:pPr indent="-76200" lvl="0" marL="0" marR="0" rtl="0" algn="l">
                        <a:lnSpc>
                          <a:spcPct val="100000"/>
                        </a:lnSpc>
                        <a:spcBef>
                          <a:spcPts val="0"/>
                        </a:spcBef>
                        <a:spcAft>
                          <a:spcPts val="0"/>
                        </a:spcAft>
                        <a:buClr>
                          <a:srgbClr val="000000"/>
                        </a:buClr>
                        <a:buSzPts val="1200"/>
                        <a:buFont typeface="Arial"/>
                        <a:buAutoNum type="arabicPeriod"/>
                      </a:pPr>
                      <a:r>
                        <a:rPr b="1" lang="en-US" sz="1200" u="none" cap="none" strike="noStrike">
                          <a:latin typeface="Calibri"/>
                          <a:ea typeface="Calibri"/>
                          <a:cs typeface="Calibri"/>
                          <a:sym typeface="Calibri"/>
                        </a:rPr>
                        <a:t>If an individual uses assistive technology, the person should be rated with said technology in place. </a:t>
                      </a:r>
                      <a:endParaRPr/>
                    </a:p>
                    <a:p>
                      <a:pPr indent="-76200" lvl="0" marL="0" marR="0" rtl="0" algn="l">
                        <a:lnSpc>
                          <a:spcPct val="100000"/>
                        </a:lnSpc>
                        <a:spcBef>
                          <a:spcPts val="0"/>
                        </a:spcBef>
                        <a:spcAft>
                          <a:spcPts val="0"/>
                        </a:spcAft>
                        <a:buClr>
                          <a:srgbClr val="000000"/>
                        </a:buClr>
                        <a:buSzPts val="1200"/>
                        <a:buFont typeface="Arial"/>
                        <a:buAutoNum type="arabicPeriod"/>
                      </a:pPr>
                      <a:r>
                        <a:rPr b="1" lang="en-US" sz="1200" u="none" cap="none" strike="noStrike">
                          <a:latin typeface="Calibri"/>
                          <a:ea typeface="Calibri"/>
                          <a:cs typeface="Calibri"/>
                          <a:sym typeface="Calibri"/>
                        </a:rPr>
                        <a:t>Complete ALL items, even if the person is not currently performing a listed activity. </a:t>
                      </a:r>
                      <a:endParaRPr/>
                    </a:p>
                  </a:txBody>
                  <a:tcPr marT="45725" marB="45725" marR="91450" marL="91450" anchor="ctr">
                    <a:lnL cap="flat" cmpd="sng" w="41700">
                      <a:solidFill>
                        <a:srgbClr val="000000"/>
                      </a:solidFill>
                      <a:prstDash val="solid"/>
                      <a:round/>
                      <a:headEnd len="sm" w="sm" type="none"/>
                      <a:tailEnd len="sm" w="sm" type="none"/>
                    </a:lnL>
                    <a:lnR cap="flat" cmpd="sng" w="367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39600">
                      <a:solidFill>
                        <a:srgbClr val="000000"/>
                      </a:solidFill>
                      <a:prstDash val="solid"/>
                      <a:round/>
                      <a:headEnd len="sm" w="sm" type="none"/>
                      <a:tailEnd len="sm" w="sm" type="none"/>
                    </a:lnB>
                    <a:solidFill>
                      <a:srgbClr val="FFFFFF"/>
                    </a:solidFill>
                  </a:tcPr>
                </a:tc>
                <a:tc hMerge="1"/>
                <a:tc hMerge="1"/>
              </a:tr>
              <a:tr h="386475">
                <a:tc>
                  <a:txBody>
                    <a:bodyPr/>
                    <a:lstStyle/>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TYPE OF SUPPORT </a:t>
                      </a:r>
                      <a:endParaRPr sz="1400" u="none" cap="none" strike="noStrike"/>
                    </a:p>
                  </a:txBody>
                  <a:tcPr marT="45725" marB="45725" marR="91450" marL="91450" anchor="ctr">
                    <a:lnL cap="flat" cmpd="sng" w="41700">
                      <a:solidFill>
                        <a:srgbClr val="000000"/>
                      </a:solidFill>
                      <a:prstDash val="solid"/>
                      <a:round/>
                      <a:headEnd len="sm" w="sm" type="none"/>
                      <a:tailEnd len="sm" w="sm" type="none"/>
                    </a:lnL>
                    <a:lnR cap="flat" cmpd="sng" w="27425">
                      <a:solidFill>
                        <a:srgbClr val="000000"/>
                      </a:solidFill>
                      <a:prstDash val="solid"/>
                      <a:round/>
                      <a:headEnd len="sm" w="sm" type="none"/>
                      <a:tailEnd len="sm" w="sm" type="none"/>
                    </a:lnR>
                    <a:lnT cap="flat" cmpd="sng" w="39600">
                      <a:solidFill>
                        <a:srgbClr val="000000"/>
                      </a:solidFill>
                      <a:prstDash val="solid"/>
                      <a:round/>
                      <a:headEnd len="sm" w="sm" type="none"/>
                      <a:tailEnd len="sm" w="sm" type="none"/>
                    </a:lnT>
                    <a:lnB cap="flat" cmpd="sng" w="27425">
                      <a:solidFill>
                        <a:srgbClr val="000000"/>
                      </a:solidFill>
                      <a:prstDash val="solid"/>
                      <a:round/>
                      <a:headEnd len="sm" w="sm" type="none"/>
                      <a:tailEnd len="sm" w="sm" type="none"/>
                    </a:lnB>
                    <a:solidFill>
                      <a:srgbClr val="00FF99"/>
                    </a:solidFill>
                  </a:tcPr>
                </a:tc>
                <a:tc>
                  <a:txBody>
                    <a:bodyPr/>
                    <a:lstStyle/>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FREQUENCY </a:t>
                      </a:r>
                      <a:endParaRPr sz="1400" u="none" cap="none" strike="noStrike"/>
                    </a:p>
                  </a:txBody>
                  <a:tcPr marT="45725" marB="45725" marR="91450" marL="91450" anchor="ctr">
                    <a:lnL cap="flat" cmpd="sng" w="27425">
                      <a:solidFill>
                        <a:srgbClr val="000000"/>
                      </a:solidFill>
                      <a:prstDash val="solid"/>
                      <a:round/>
                      <a:headEnd len="sm" w="sm" type="none"/>
                      <a:tailEnd len="sm" w="sm" type="none"/>
                    </a:lnL>
                    <a:lnR cap="flat" cmpd="sng" w="27800">
                      <a:solidFill>
                        <a:srgbClr val="000000"/>
                      </a:solidFill>
                      <a:prstDash val="solid"/>
                      <a:round/>
                      <a:headEnd len="sm" w="sm" type="none"/>
                      <a:tailEnd len="sm" w="sm" type="none"/>
                    </a:lnR>
                    <a:lnT cap="flat" cmpd="sng" w="39600">
                      <a:solidFill>
                        <a:srgbClr val="000000"/>
                      </a:solidFill>
                      <a:prstDash val="solid"/>
                      <a:round/>
                      <a:headEnd len="sm" w="sm" type="none"/>
                      <a:tailEnd len="sm" w="sm" type="none"/>
                    </a:lnT>
                    <a:lnB cap="flat" cmpd="sng" w="27425">
                      <a:solidFill>
                        <a:srgbClr val="000000"/>
                      </a:solidFill>
                      <a:prstDash val="solid"/>
                      <a:round/>
                      <a:headEnd len="sm" w="sm" type="none"/>
                      <a:tailEnd len="sm" w="sm" type="none"/>
                    </a:lnB>
                    <a:solidFill>
                      <a:srgbClr val="FFFF99"/>
                    </a:solidFill>
                  </a:tcPr>
                </a:tc>
                <a:tc>
                  <a:txBody>
                    <a:bodyPr/>
                    <a:lstStyle/>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DAILY SUPPORT TIME </a:t>
                      </a:r>
                      <a:endParaRPr sz="1400" u="none" cap="none" strike="noStrike"/>
                    </a:p>
                  </a:txBody>
                  <a:tcPr marT="45725" marB="45725" marR="91450" marL="91450" anchor="ctr">
                    <a:lnL cap="flat" cmpd="sng" w="27800">
                      <a:solidFill>
                        <a:srgbClr val="000000"/>
                      </a:solidFill>
                      <a:prstDash val="solid"/>
                      <a:round/>
                      <a:headEnd len="sm" w="sm" type="none"/>
                      <a:tailEnd len="sm" w="sm" type="none"/>
                    </a:lnL>
                    <a:lnR cap="flat" cmpd="sng" w="36750">
                      <a:solidFill>
                        <a:srgbClr val="000000"/>
                      </a:solidFill>
                      <a:prstDash val="solid"/>
                      <a:round/>
                      <a:headEnd len="sm" w="sm" type="none"/>
                      <a:tailEnd len="sm" w="sm" type="none"/>
                    </a:lnR>
                    <a:lnT cap="flat" cmpd="sng" w="39600">
                      <a:solidFill>
                        <a:srgbClr val="000000"/>
                      </a:solidFill>
                      <a:prstDash val="solid"/>
                      <a:round/>
                      <a:headEnd len="sm" w="sm" type="none"/>
                      <a:tailEnd len="sm" w="sm" type="none"/>
                    </a:lnT>
                    <a:lnB cap="flat" cmpd="sng" w="27425">
                      <a:solidFill>
                        <a:srgbClr val="000000"/>
                      </a:solidFill>
                      <a:prstDash val="solid"/>
                      <a:round/>
                      <a:headEnd len="sm" w="sm" type="none"/>
                      <a:tailEnd len="sm" w="sm" type="none"/>
                    </a:lnB>
                    <a:solidFill>
                      <a:srgbClr val="66CCFF"/>
                    </a:solidFill>
                  </a:tcPr>
                </a:tc>
              </a:tr>
              <a:tr h="3127025">
                <a:tc>
                  <a:txBody>
                    <a:bodyPr/>
                    <a:lstStyle/>
                    <a:p>
                      <a:pPr indent="0" lvl="0" marL="0" marR="0" rtl="0" algn="l">
                        <a:lnSpc>
                          <a:spcPct val="100000"/>
                        </a:lnSpc>
                        <a:spcBef>
                          <a:spcPts val="0"/>
                        </a:spcBef>
                        <a:spcAft>
                          <a:spcPts val="0"/>
                        </a:spcAft>
                        <a:buNone/>
                      </a:pPr>
                      <a:r>
                        <a:rPr b="1" lang="en-US" sz="1400" u="none" cap="none" strike="noStrike">
                          <a:latin typeface="Calibri"/>
                          <a:ea typeface="Calibri"/>
                          <a:cs typeface="Calibri"/>
                          <a:sym typeface="Calibri"/>
                        </a:rPr>
                        <a:t>What kind of support should be provided? </a:t>
                      </a:r>
                      <a:endParaRPr sz="1400" u="none" cap="none" strike="noStrike"/>
                    </a:p>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0 = none </a:t>
                      </a:r>
                      <a:endParaRPr sz="1400" u="none" cap="none" strike="noStrike"/>
                    </a:p>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1 = monitoring </a:t>
                      </a:r>
                      <a:endParaRPr sz="1400" u="none" cap="none" strike="noStrike"/>
                    </a:p>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2 = verbal/gestural prompting </a:t>
                      </a:r>
                      <a:endParaRPr sz="1400" u="none" cap="none" strike="noStrike"/>
                    </a:p>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3 = partial physical assistance </a:t>
                      </a:r>
                      <a:endParaRPr sz="1400" u="none" cap="none" strike="noStrike"/>
                    </a:p>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4 = full physical assistance </a:t>
                      </a:r>
                      <a:endParaRPr sz="1400" u="none" cap="none" strike="noStrike"/>
                    </a:p>
                  </a:txBody>
                  <a:tcPr marT="45725" marB="45725" marR="91450" marL="91450" anchor="ctr">
                    <a:lnL cap="flat" cmpd="sng" w="41700">
                      <a:solidFill>
                        <a:srgbClr val="000000"/>
                      </a:solidFill>
                      <a:prstDash val="solid"/>
                      <a:round/>
                      <a:headEnd len="sm" w="sm" type="none"/>
                      <a:tailEnd len="sm" w="sm" type="none"/>
                    </a:lnL>
                    <a:lnR cap="flat" cmpd="sng" w="27425">
                      <a:solidFill>
                        <a:srgbClr val="000000"/>
                      </a:solidFill>
                      <a:prstDash val="solid"/>
                      <a:round/>
                      <a:headEnd len="sm" w="sm" type="none"/>
                      <a:tailEnd len="sm" w="sm" type="none"/>
                    </a:lnR>
                    <a:lnT cap="flat" cmpd="sng" w="27425">
                      <a:solidFill>
                        <a:srgbClr val="000000"/>
                      </a:solidFill>
                      <a:prstDash val="solid"/>
                      <a:round/>
                      <a:headEnd len="sm" w="sm" type="none"/>
                      <a:tailEnd len="sm" w="sm" type="none"/>
                    </a:lnT>
                    <a:lnB cap="flat" cmpd="sng" w="36575">
                      <a:solidFill>
                        <a:srgbClr val="000000"/>
                      </a:solidFill>
                      <a:prstDash val="solid"/>
                      <a:round/>
                      <a:headEnd len="sm" w="sm" type="none"/>
                      <a:tailEnd len="sm" w="sm" type="none"/>
                    </a:lnB>
                    <a:solidFill>
                      <a:srgbClr val="99FFCC"/>
                    </a:solidFill>
                  </a:tcPr>
                </a:tc>
                <a:tc>
                  <a:txBody>
                    <a:bodyPr/>
                    <a:lstStyle/>
                    <a:p>
                      <a:pPr indent="0" lvl="0" marL="0" marR="0" rtl="0" algn="l">
                        <a:lnSpc>
                          <a:spcPct val="100000"/>
                        </a:lnSpc>
                        <a:spcBef>
                          <a:spcPts val="0"/>
                        </a:spcBef>
                        <a:spcAft>
                          <a:spcPts val="0"/>
                        </a:spcAft>
                        <a:buNone/>
                      </a:pPr>
                      <a:r>
                        <a:rPr b="1" lang="en-US" sz="1400" u="none" cap="none" strike="noStrike">
                          <a:latin typeface="Calibri"/>
                          <a:ea typeface="Calibri"/>
                          <a:cs typeface="Calibri"/>
                          <a:sym typeface="Calibri"/>
                        </a:rPr>
                        <a:t>How frequently is support needed for this activity? </a:t>
                      </a:r>
                      <a:endParaRPr sz="1400" u="none" cap="none" strike="noStrike"/>
                    </a:p>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0 = none or less than monthly </a:t>
                      </a:r>
                      <a:endParaRPr sz="1400" u="none" cap="none" strike="noStrike"/>
                    </a:p>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1 = at least once a month, but not once a week 2 = at least once a week, </a:t>
                      </a:r>
                      <a:endParaRPr sz="1400" u="none" cap="none" strike="noStrike"/>
                    </a:p>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but not once a day</a:t>
                      </a:r>
                      <a:br>
                        <a:rPr b="1" lang="en-US" sz="1600" u="none" cap="none" strike="noStrike">
                          <a:latin typeface="Calibri"/>
                          <a:ea typeface="Calibri"/>
                          <a:cs typeface="Calibri"/>
                          <a:sym typeface="Calibri"/>
                        </a:rPr>
                      </a:br>
                      <a:r>
                        <a:rPr b="1" lang="en-US" sz="1600" u="none" cap="none" strike="noStrike">
                          <a:latin typeface="Calibri"/>
                          <a:ea typeface="Calibri"/>
                          <a:cs typeface="Calibri"/>
                          <a:sym typeface="Calibri"/>
                        </a:rPr>
                        <a:t>3 = at least once a day, but </a:t>
                      </a:r>
                      <a:endParaRPr sz="1400" u="none" cap="none" strike="noStrike"/>
                    </a:p>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not once an hour 4 = hourly or more </a:t>
                      </a:r>
                      <a:endParaRPr sz="1400" u="none" cap="none" strike="noStrike"/>
                    </a:p>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frequently </a:t>
                      </a:r>
                      <a:endParaRPr sz="1400" u="none" cap="none" strike="noStrike"/>
                    </a:p>
                  </a:txBody>
                  <a:tcPr marT="45725" marB="45725" marR="91450" marL="91450" anchor="ctr">
                    <a:lnL cap="flat" cmpd="sng" w="27425">
                      <a:solidFill>
                        <a:srgbClr val="000000"/>
                      </a:solidFill>
                      <a:prstDash val="solid"/>
                      <a:round/>
                      <a:headEnd len="sm" w="sm" type="none"/>
                      <a:tailEnd len="sm" w="sm" type="none"/>
                    </a:lnL>
                    <a:lnR cap="flat" cmpd="sng" w="27800">
                      <a:solidFill>
                        <a:srgbClr val="000000"/>
                      </a:solidFill>
                      <a:prstDash val="solid"/>
                      <a:round/>
                      <a:headEnd len="sm" w="sm" type="none"/>
                      <a:tailEnd len="sm" w="sm" type="none"/>
                    </a:lnR>
                    <a:lnT cap="flat" cmpd="sng" w="27425">
                      <a:solidFill>
                        <a:srgbClr val="000000"/>
                      </a:solidFill>
                      <a:prstDash val="solid"/>
                      <a:round/>
                      <a:headEnd len="sm" w="sm" type="none"/>
                      <a:tailEnd len="sm" w="sm" type="none"/>
                    </a:lnT>
                    <a:lnB cap="flat" cmpd="sng" w="36575">
                      <a:solidFill>
                        <a:srgbClr val="000000"/>
                      </a:solidFill>
                      <a:prstDash val="solid"/>
                      <a:round/>
                      <a:headEnd len="sm" w="sm" type="none"/>
                      <a:tailEnd len="sm" w="sm" type="none"/>
                    </a:lnB>
                    <a:solidFill>
                      <a:srgbClr val="FFFFCC"/>
                    </a:solidFill>
                  </a:tcPr>
                </a:tc>
                <a:tc>
                  <a:txBody>
                    <a:bodyPr/>
                    <a:lstStyle/>
                    <a:p>
                      <a:pPr indent="0" lvl="0" marL="0" marR="0" rtl="0" algn="l">
                        <a:lnSpc>
                          <a:spcPct val="100000"/>
                        </a:lnSpc>
                        <a:spcBef>
                          <a:spcPts val="0"/>
                        </a:spcBef>
                        <a:spcAft>
                          <a:spcPts val="0"/>
                        </a:spcAft>
                        <a:buNone/>
                      </a:pPr>
                      <a:r>
                        <a:rPr b="1" lang="en-US" sz="1400" u="none" cap="none" strike="noStrike">
                          <a:latin typeface="Calibri"/>
                          <a:ea typeface="Calibri"/>
                          <a:cs typeface="Calibri"/>
                          <a:sym typeface="Calibri"/>
                        </a:rPr>
                        <a:t>On a typical day when support in this area is needed, how much time should be devoted? </a:t>
                      </a:r>
                      <a:endParaRPr sz="1400" u="none" cap="none" strike="noStrike"/>
                    </a:p>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0 = none </a:t>
                      </a:r>
                      <a:endParaRPr sz="1400" u="none" cap="none" strike="noStrike"/>
                    </a:p>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1 = less than 30 minutes </a:t>
                      </a:r>
                      <a:endParaRPr sz="1400" u="none" cap="none" strike="noStrike"/>
                    </a:p>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2 = 30 minutes to less than 2 hours </a:t>
                      </a:r>
                      <a:endParaRPr sz="1400" u="none" cap="none" strike="noStrike"/>
                    </a:p>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3 = 2 hours to less than 4 hours </a:t>
                      </a:r>
                      <a:endParaRPr sz="1400" u="none" cap="none" strike="noStrike"/>
                    </a:p>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4 = 4 hours or more </a:t>
                      </a:r>
                      <a:endParaRPr sz="1400" u="none" cap="none" strike="noStrike"/>
                    </a:p>
                  </a:txBody>
                  <a:tcPr marT="45725" marB="45725" marR="91450" marL="91450" anchor="ctr">
                    <a:lnL cap="flat" cmpd="sng" w="27800">
                      <a:solidFill>
                        <a:srgbClr val="000000"/>
                      </a:solidFill>
                      <a:prstDash val="solid"/>
                      <a:round/>
                      <a:headEnd len="sm" w="sm" type="none"/>
                      <a:tailEnd len="sm" w="sm" type="none"/>
                    </a:lnL>
                    <a:lnR cap="flat" cmpd="sng" w="36750">
                      <a:solidFill>
                        <a:srgbClr val="000000"/>
                      </a:solidFill>
                      <a:prstDash val="solid"/>
                      <a:round/>
                      <a:headEnd len="sm" w="sm" type="none"/>
                      <a:tailEnd len="sm" w="sm" type="none"/>
                    </a:lnR>
                    <a:lnT cap="flat" cmpd="sng" w="27425">
                      <a:solidFill>
                        <a:srgbClr val="000000"/>
                      </a:solidFill>
                      <a:prstDash val="solid"/>
                      <a:round/>
                      <a:headEnd len="sm" w="sm" type="none"/>
                      <a:tailEnd len="sm" w="sm" type="none"/>
                    </a:lnT>
                    <a:lnB cap="flat" cmpd="sng" w="36575">
                      <a:solidFill>
                        <a:srgbClr val="000000"/>
                      </a:solidFill>
                      <a:prstDash val="solid"/>
                      <a:round/>
                      <a:headEnd len="sm" w="sm" type="none"/>
                      <a:tailEnd len="sm" w="sm" type="none"/>
                    </a:lnB>
                    <a:solidFill>
                      <a:srgbClr val="CCEAFF"/>
                    </a:solid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8"/>
          <p:cNvSpPr txBox="1"/>
          <p:nvPr>
            <p:ph type="title"/>
          </p:nvPr>
        </p:nvSpPr>
        <p:spPr>
          <a:xfrm>
            <a:off x="311725" y="667900"/>
            <a:ext cx="8520600" cy="831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n-US"/>
              <a:t>Supports Intensity Scale -SIS</a:t>
            </a:r>
            <a:endParaRPr/>
          </a:p>
        </p:txBody>
      </p:sp>
      <p:sp>
        <p:nvSpPr>
          <p:cNvPr id="251" name="Google Shape;251;p38"/>
          <p:cNvSpPr txBox="1"/>
          <p:nvPr/>
        </p:nvSpPr>
        <p:spPr>
          <a:xfrm>
            <a:off x="0" y="1748550"/>
            <a:ext cx="9144000" cy="510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Calibri"/>
                <a:ea typeface="Calibri"/>
                <a:cs typeface="Calibri"/>
                <a:sym typeface="Calibri"/>
              </a:rPr>
              <a:t>RATING KEY </a:t>
            </a:r>
            <a:endParaRPr/>
          </a:p>
          <a:p>
            <a:pPr indent="0" lvl="0" marL="0" marR="0" rtl="0" algn="l">
              <a:lnSpc>
                <a:spcPct val="100000"/>
              </a:lnSpc>
              <a:spcBef>
                <a:spcPts val="0"/>
              </a:spcBef>
              <a:spcAft>
                <a:spcPts val="0"/>
              </a:spcAft>
              <a:buNone/>
            </a:pPr>
            <a:r>
              <a:rPr b="1" i="0" lang="en-US" sz="1800" u="none" cap="none" strike="noStrike">
                <a:solidFill>
                  <a:srgbClr val="000000"/>
                </a:solidFill>
                <a:latin typeface="Calibri"/>
                <a:ea typeface="Calibri"/>
                <a:cs typeface="Calibri"/>
                <a:sym typeface="Calibri"/>
              </a:rPr>
              <a:t>0 = No Support Needed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800" u="none" cap="none" strike="noStrike">
                <a:solidFill>
                  <a:srgbClr val="000000"/>
                </a:solidFill>
                <a:latin typeface="Calibri"/>
                <a:ea typeface="Calibri"/>
                <a:cs typeface="Calibri"/>
                <a:sym typeface="Calibri"/>
              </a:rPr>
              <a:t>1 = Some Support Needed </a:t>
            </a:r>
            <a:r>
              <a:rPr b="0" i="0" lang="en-US" sz="1800" u="none" cap="none" strike="noStrike">
                <a:solidFill>
                  <a:srgbClr val="000000"/>
                </a:solidFill>
                <a:latin typeface="Calibri"/>
                <a:ea typeface="Calibri"/>
                <a:cs typeface="Calibri"/>
                <a:sym typeface="Calibri"/>
              </a:rPr>
              <a:t>[i.e., providing monitoring and/or occasional assistance]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800" u="none" cap="none" strike="noStrike">
                <a:solidFill>
                  <a:srgbClr val="000000"/>
                </a:solidFill>
                <a:latin typeface="Calibri"/>
                <a:ea typeface="Calibri"/>
                <a:cs typeface="Calibri"/>
                <a:sym typeface="Calibri"/>
              </a:rPr>
              <a:t>2 = Extensive Support Needed </a:t>
            </a:r>
            <a:r>
              <a:rPr b="0" i="0" lang="en-US" sz="1800" u="none" cap="none" strike="noStrike">
                <a:solidFill>
                  <a:srgbClr val="000000"/>
                </a:solidFill>
                <a:latin typeface="Calibri"/>
                <a:ea typeface="Calibri"/>
                <a:cs typeface="Calibri"/>
                <a:sym typeface="Calibri"/>
              </a:rPr>
              <a:t>[i.e., providing regular assistance to manage the medical condition or behavior]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800" u="none" cap="none" strike="noStrike">
                <a:solidFill>
                  <a:srgbClr val="000000"/>
                </a:solidFill>
                <a:latin typeface="Calibri"/>
                <a:ea typeface="Calibri"/>
                <a:cs typeface="Calibri"/>
                <a:sym typeface="Calibri"/>
              </a:rPr>
              <a:t>Section 1A: Exceptional Medical Support Needs (19 Items)</a:t>
            </a:r>
            <a:r>
              <a:rPr b="1" i="0" lang="en-US" sz="1600" u="none" cap="none" strike="noStrike">
                <a:solidFill>
                  <a:srgbClr val="000000"/>
                </a:solidFill>
                <a:latin typeface="Calibri"/>
                <a:ea typeface="Calibri"/>
                <a:cs typeface="Calibri"/>
                <a:sym typeface="Calibri"/>
              </a:rPr>
              <a:t>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600" u="none" cap="none" strike="noStrike">
                <a:solidFill>
                  <a:srgbClr val="000000"/>
                </a:solidFill>
                <a:latin typeface="Noto Sans Symbols"/>
                <a:ea typeface="Noto Sans Symbols"/>
                <a:cs typeface="Noto Sans Symbols"/>
                <a:sym typeface="Noto Sans Symbols"/>
              </a:rPr>
              <a:t>▪ </a:t>
            </a:r>
            <a:r>
              <a:rPr b="1" i="0" lang="en-US" sz="1600" u="none" cap="none" strike="noStrike">
                <a:solidFill>
                  <a:srgbClr val="000000"/>
                </a:solidFill>
                <a:latin typeface="Calibri"/>
                <a:ea typeface="Calibri"/>
                <a:cs typeface="Calibri"/>
                <a:sym typeface="Calibri"/>
              </a:rPr>
              <a:t>Respiratory Care (4 Items)</a:t>
            </a:r>
            <a:br>
              <a:rPr b="1" i="0" lang="en-US" sz="1600" u="none" cap="none" strike="noStrike">
                <a:solidFill>
                  <a:srgbClr val="000000"/>
                </a:solidFill>
                <a:latin typeface="Calibri"/>
                <a:ea typeface="Calibri"/>
                <a:cs typeface="Calibri"/>
                <a:sym typeface="Calibri"/>
              </a:rPr>
            </a:br>
            <a:r>
              <a:rPr b="0" i="0" lang="en-US" sz="1600" u="none" cap="none" strike="noStrike">
                <a:solidFill>
                  <a:srgbClr val="000000"/>
                </a:solidFill>
                <a:latin typeface="Noto Sans Symbols"/>
                <a:ea typeface="Noto Sans Symbols"/>
                <a:cs typeface="Noto Sans Symbols"/>
                <a:sym typeface="Noto Sans Symbols"/>
              </a:rPr>
              <a:t>▪ </a:t>
            </a:r>
            <a:r>
              <a:rPr b="1" i="0" lang="en-US" sz="1600" u="none" cap="none" strike="noStrike">
                <a:solidFill>
                  <a:srgbClr val="000000"/>
                </a:solidFill>
                <a:latin typeface="Calibri"/>
                <a:ea typeface="Calibri"/>
                <a:cs typeface="Calibri"/>
                <a:sym typeface="Calibri"/>
              </a:rPr>
              <a:t>Feeding Assistance (3 Items)</a:t>
            </a:r>
            <a:br>
              <a:rPr b="1" i="0" lang="en-US" sz="1600" u="none" cap="none" strike="noStrike">
                <a:solidFill>
                  <a:srgbClr val="000000"/>
                </a:solidFill>
                <a:latin typeface="Calibri"/>
                <a:ea typeface="Calibri"/>
                <a:cs typeface="Calibri"/>
                <a:sym typeface="Calibri"/>
              </a:rPr>
            </a:br>
            <a:r>
              <a:rPr b="0" i="0" lang="en-US" sz="1600" u="none" cap="none" strike="noStrike">
                <a:solidFill>
                  <a:srgbClr val="000000"/>
                </a:solidFill>
                <a:latin typeface="Noto Sans Symbols"/>
                <a:ea typeface="Noto Sans Symbols"/>
                <a:cs typeface="Noto Sans Symbols"/>
                <a:sym typeface="Noto Sans Symbols"/>
              </a:rPr>
              <a:t>▪ </a:t>
            </a:r>
            <a:r>
              <a:rPr b="1" i="0" lang="en-US" sz="1600" u="none" cap="none" strike="noStrike">
                <a:solidFill>
                  <a:srgbClr val="000000"/>
                </a:solidFill>
                <a:latin typeface="Calibri"/>
                <a:ea typeface="Calibri"/>
                <a:cs typeface="Calibri"/>
                <a:sym typeface="Calibri"/>
              </a:rPr>
              <a:t>Skin Care (2 Items)</a:t>
            </a:r>
            <a:br>
              <a:rPr b="1" i="0" lang="en-US" sz="1600" u="none" cap="none" strike="noStrike">
                <a:solidFill>
                  <a:srgbClr val="000000"/>
                </a:solidFill>
                <a:latin typeface="Calibri"/>
                <a:ea typeface="Calibri"/>
                <a:cs typeface="Calibri"/>
                <a:sym typeface="Calibri"/>
              </a:rPr>
            </a:br>
            <a:r>
              <a:rPr b="0" i="0" lang="en-US" sz="1600" u="none" cap="none" strike="noStrike">
                <a:solidFill>
                  <a:srgbClr val="000000"/>
                </a:solidFill>
                <a:latin typeface="Noto Sans Symbols"/>
                <a:ea typeface="Noto Sans Symbols"/>
                <a:cs typeface="Noto Sans Symbols"/>
                <a:sym typeface="Noto Sans Symbols"/>
              </a:rPr>
              <a:t>▪ </a:t>
            </a:r>
            <a:r>
              <a:rPr b="1" i="0" lang="en-US" sz="1600" u="none" cap="none" strike="noStrike">
                <a:solidFill>
                  <a:srgbClr val="000000"/>
                </a:solidFill>
                <a:latin typeface="Calibri"/>
                <a:ea typeface="Calibri"/>
                <a:cs typeface="Calibri"/>
                <a:sym typeface="Calibri"/>
              </a:rPr>
              <a:t>Other Exceptional Medical Care (10 Items)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800" u="none" cap="none" strike="noStrike">
                <a:solidFill>
                  <a:srgbClr val="000000"/>
                </a:solidFill>
                <a:latin typeface="Calibri"/>
                <a:ea typeface="Calibri"/>
                <a:cs typeface="Calibri"/>
                <a:sym typeface="Calibri"/>
              </a:rPr>
              <a:t>Section 1B: Exceptional Behavioral Support Needs (13 Items)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800" u="none" cap="none" strike="noStrike">
                <a:solidFill>
                  <a:srgbClr val="000000"/>
                </a:solidFill>
                <a:latin typeface="Calibri"/>
                <a:ea typeface="Calibri"/>
                <a:cs typeface="Calibri"/>
                <a:sym typeface="Calibri"/>
              </a:rPr>
              <a:t>Exceptional Medical Support Needs (19 Items)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600" u="none" cap="none" strike="noStrike">
                <a:solidFill>
                  <a:srgbClr val="000000"/>
                </a:solidFill>
                <a:latin typeface="Noto Sans Symbols"/>
                <a:ea typeface="Noto Sans Symbols"/>
                <a:cs typeface="Noto Sans Symbols"/>
                <a:sym typeface="Noto Sans Symbols"/>
              </a:rPr>
              <a:t>▪ </a:t>
            </a:r>
            <a:r>
              <a:rPr b="1" i="0" lang="en-US" sz="1600" u="none" cap="none" strike="noStrike">
                <a:solidFill>
                  <a:srgbClr val="000000"/>
                </a:solidFill>
                <a:latin typeface="Calibri"/>
                <a:ea typeface="Calibri"/>
                <a:cs typeface="Calibri"/>
                <a:sym typeface="Calibri"/>
              </a:rPr>
              <a:t>Externally Directed Behavior (4 Items) </a:t>
            </a:r>
            <a:r>
              <a:rPr b="0" i="0" lang="en-US" sz="1600" u="none" cap="none" strike="noStrike">
                <a:solidFill>
                  <a:srgbClr val="000000"/>
                </a:solidFill>
                <a:latin typeface="Noto Sans Symbols"/>
                <a:ea typeface="Noto Sans Symbols"/>
                <a:cs typeface="Noto Sans Symbols"/>
                <a:sym typeface="Noto Sans Symbols"/>
              </a:rPr>
              <a:t>▪ </a:t>
            </a:r>
            <a:r>
              <a:rPr b="1" i="0" lang="en-US" sz="1600" u="none" cap="none" strike="noStrike">
                <a:solidFill>
                  <a:srgbClr val="000000"/>
                </a:solidFill>
                <a:latin typeface="Calibri"/>
                <a:ea typeface="Calibri"/>
                <a:cs typeface="Calibri"/>
                <a:sym typeface="Calibri"/>
              </a:rPr>
              <a:t>Self-Directed Behavior (3 Items)</a:t>
            </a:r>
            <a:br>
              <a:rPr b="1" i="0" lang="en-US" sz="1600" u="none" cap="none" strike="noStrike">
                <a:solidFill>
                  <a:srgbClr val="000000"/>
                </a:solidFill>
                <a:latin typeface="Calibri"/>
                <a:ea typeface="Calibri"/>
                <a:cs typeface="Calibri"/>
                <a:sym typeface="Calibri"/>
              </a:rPr>
            </a:br>
            <a:r>
              <a:rPr b="0" i="0" lang="en-US" sz="1600" u="none" cap="none" strike="noStrike">
                <a:solidFill>
                  <a:srgbClr val="000000"/>
                </a:solidFill>
                <a:latin typeface="Noto Sans Symbols"/>
                <a:ea typeface="Noto Sans Symbols"/>
                <a:cs typeface="Noto Sans Symbols"/>
                <a:sym typeface="Noto Sans Symbols"/>
              </a:rPr>
              <a:t>▪ </a:t>
            </a:r>
            <a:r>
              <a:rPr b="1" i="0" lang="en-US" sz="1600" u="none" cap="none" strike="noStrike">
                <a:solidFill>
                  <a:srgbClr val="000000"/>
                </a:solidFill>
                <a:latin typeface="Calibri"/>
                <a:ea typeface="Calibri"/>
                <a:cs typeface="Calibri"/>
                <a:sym typeface="Calibri"/>
              </a:rPr>
              <a:t>Sexual Behavior (2 Items)</a:t>
            </a:r>
            <a:br>
              <a:rPr b="1" i="0" lang="en-US" sz="1600" u="none" cap="none" strike="noStrike">
                <a:solidFill>
                  <a:srgbClr val="000000"/>
                </a:solidFill>
                <a:latin typeface="Calibri"/>
                <a:ea typeface="Calibri"/>
                <a:cs typeface="Calibri"/>
                <a:sym typeface="Calibri"/>
              </a:rPr>
            </a:br>
            <a:r>
              <a:rPr b="0" i="0" lang="en-US" sz="1600" u="none" cap="none" strike="noStrike">
                <a:solidFill>
                  <a:srgbClr val="000000"/>
                </a:solidFill>
                <a:latin typeface="Noto Sans Symbols"/>
                <a:ea typeface="Noto Sans Symbols"/>
                <a:cs typeface="Noto Sans Symbols"/>
                <a:sym typeface="Noto Sans Symbols"/>
              </a:rPr>
              <a:t>▪ </a:t>
            </a:r>
            <a:r>
              <a:rPr b="1" i="0" lang="en-US" sz="1600" u="none" cap="none" strike="noStrike">
                <a:solidFill>
                  <a:srgbClr val="000000"/>
                </a:solidFill>
                <a:latin typeface="Calibri"/>
                <a:ea typeface="Calibri"/>
                <a:cs typeface="Calibri"/>
                <a:sym typeface="Calibri"/>
              </a:rPr>
              <a:t>Other (4 Items) </a:t>
            </a:r>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None/>
            </a:pPr>
            <a:r>
              <a:rPr b="1" i="0" lang="en-US" sz="2800" u="none" cap="none" strike="noStrike">
                <a:solidFill>
                  <a:srgbClr val="000000"/>
                </a:solidFill>
                <a:latin typeface="Calibri"/>
                <a:ea typeface="Calibri"/>
                <a:cs typeface="Calibri"/>
                <a:sym typeface="Calibri"/>
              </a:rPr>
              <a:t>The SIS places the individual into level 1-6</a:t>
            </a:r>
            <a:endParaRPr/>
          </a:p>
          <a:p>
            <a:pPr indent="0" lvl="0" marL="0" marR="0" rtl="0" algn="ctr">
              <a:lnSpc>
                <a:spcPct val="100000"/>
              </a:lnSpc>
              <a:spcBef>
                <a:spcPts val="0"/>
              </a:spcBef>
              <a:spcAft>
                <a:spcPts val="0"/>
              </a:spcAft>
              <a:buNone/>
            </a:pPr>
            <a:r>
              <a:rPr b="1" i="0" lang="en-US" sz="2800" u="none" cap="none" strike="noStrike">
                <a:solidFill>
                  <a:srgbClr val="000000"/>
                </a:solidFill>
                <a:latin typeface="Calibri"/>
                <a:ea typeface="Calibri"/>
                <a:cs typeface="Calibri"/>
                <a:sym typeface="Calibri"/>
              </a:rPr>
              <a:t>Level 7 requires an appeal process based on need</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9"/>
          <p:cNvSpPr txBox="1"/>
          <p:nvPr>
            <p:ph type="title"/>
          </p:nvPr>
        </p:nvSpPr>
        <p:spPr>
          <a:xfrm>
            <a:off x="311725" y="667900"/>
            <a:ext cx="8520600" cy="831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n-US"/>
              <a:t>Supports Intensity Scale -SIS</a:t>
            </a:r>
            <a:endParaRPr/>
          </a:p>
        </p:txBody>
      </p:sp>
      <p:sp>
        <p:nvSpPr>
          <p:cNvPr id="257" name="Google Shape;257;p39"/>
          <p:cNvSpPr txBox="1"/>
          <p:nvPr/>
        </p:nvSpPr>
        <p:spPr>
          <a:xfrm>
            <a:off x="0" y="1748550"/>
            <a:ext cx="9144000" cy="4616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000000"/>
                </a:solidFill>
                <a:latin typeface="Calibri"/>
                <a:ea typeface="Calibri"/>
                <a:cs typeface="Calibri"/>
                <a:sym typeface="Calibri"/>
              </a:rPr>
              <a:t>Section 2 Supports Needs Index</a:t>
            </a:r>
            <a:endParaRPr/>
          </a:p>
          <a:p>
            <a:pPr indent="0" lvl="0" marL="0" marR="0" rtl="0" algn="l">
              <a:lnSpc>
                <a:spcPct val="100000"/>
              </a:lnSpc>
              <a:spcBef>
                <a:spcPts val="0"/>
              </a:spcBef>
              <a:spcAft>
                <a:spcPts val="0"/>
              </a:spcAft>
              <a:buNone/>
            </a:pPr>
            <a:r>
              <a:rPr b="1" i="0" lang="en-US" sz="2000" u="none" cap="none" strike="noStrike">
                <a:solidFill>
                  <a:srgbClr val="000000"/>
                </a:solidFill>
                <a:latin typeface="Calibri"/>
                <a:ea typeface="Calibri"/>
                <a:cs typeface="Calibri"/>
                <a:sym typeface="Calibri"/>
              </a:rPr>
              <a:t>Section 2A: Home Living Activities (8 Items) </a:t>
            </a:r>
            <a:endParaRPr/>
          </a:p>
          <a:p>
            <a:pPr indent="0" lvl="0" marL="0" marR="0" rtl="0" algn="l">
              <a:lnSpc>
                <a:spcPct val="100000"/>
              </a:lnSpc>
              <a:spcBef>
                <a:spcPts val="0"/>
              </a:spcBef>
              <a:spcAft>
                <a:spcPts val="0"/>
              </a:spcAft>
              <a:buNone/>
            </a:pPr>
            <a:r>
              <a:rPr b="1" i="0" lang="en-US" sz="2000" u="none" cap="none" strike="noStrike">
                <a:solidFill>
                  <a:srgbClr val="000000"/>
                </a:solidFill>
                <a:latin typeface="Calibri"/>
                <a:ea typeface="Calibri"/>
                <a:cs typeface="Calibri"/>
                <a:sym typeface="Calibri"/>
              </a:rPr>
              <a:t>Section 2B: Community Living Activities (8 Items) </a:t>
            </a:r>
            <a:endParaRPr/>
          </a:p>
          <a:p>
            <a:pPr indent="0" lvl="0" marL="0" marR="0" rtl="0" algn="l">
              <a:lnSpc>
                <a:spcPct val="100000"/>
              </a:lnSpc>
              <a:spcBef>
                <a:spcPts val="0"/>
              </a:spcBef>
              <a:spcAft>
                <a:spcPts val="0"/>
              </a:spcAft>
              <a:buNone/>
            </a:pPr>
            <a:r>
              <a:rPr b="1" i="0" lang="en-US" sz="2000" u="none" cap="none" strike="noStrike">
                <a:solidFill>
                  <a:srgbClr val="000000"/>
                </a:solidFill>
                <a:latin typeface="Calibri"/>
                <a:ea typeface="Calibri"/>
                <a:cs typeface="Calibri"/>
                <a:sym typeface="Calibri"/>
              </a:rPr>
              <a:t>Section 2C: Lifelong Learning Activities (9 Items) </a:t>
            </a:r>
            <a:endParaRPr/>
          </a:p>
          <a:p>
            <a:pPr indent="0" lvl="0" marL="0" marR="0" rtl="0" algn="l">
              <a:lnSpc>
                <a:spcPct val="100000"/>
              </a:lnSpc>
              <a:spcBef>
                <a:spcPts val="0"/>
              </a:spcBef>
              <a:spcAft>
                <a:spcPts val="0"/>
              </a:spcAft>
              <a:buNone/>
            </a:pPr>
            <a:r>
              <a:rPr b="1" i="0" lang="en-US" sz="2000" u="none" cap="none" strike="noStrike">
                <a:solidFill>
                  <a:srgbClr val="000000"/>
                </a:solidFill>
                <a:latin typeface="Calibri"/>
                <a:ea typeface="Calibri"/>
                <a:cs typeface="Calibri"/>
                <a:sym typeface="Calibri"/>
              </a:rPr>
              <a:t>Section 2D: Employment Activities (8 Items) </a:t>
            </a:r>
            <a:endParaRPr/>
          </a:p>
          <a:p>
            <a:pPr indent="0" lvl="0" marL="0" marR="0" rtl="0" algn="l">
              <a:lnSpc>
                <a:spcPct val="100000"/>
              </a:lnSpc>
              <a:spcBef>
                <a:spcPts val="0"/>
              </a:spcBef>
              <a:spcAft>
                <a:spcPts val="0"/>
              </a:spcAft>
              <a:buNone/>
            </a:pPr>
            <a:r>
              <a:rPr b="1" i="0" lang="en-US" sz="2000" u="none" cap="none" strike="noStrike">
                <a:solidFill>
                  <a:srgbClr val="000000"/>
                </a:solidFill>
                <a:latin typeface="Calibri"/>
                <a:ea typeface="Calibri"/>
                <a:cs typeface="Calibri"/>
                <a:sym typeface="Calibri"/>
              </a:rPr>
              <a:t>Section 2E: Health and Safety Activities (8 Items) </a:t>
            </a:r>
            <a:endParaRPr/>
          </a:p>
          <a:p>
            <a:pPr indent="0" lvl="0" marL="0" marR="0" rtl="0" algn="l">
              <a:lnSpc>
                <a:spcPct val="100000"/>
              </a:lnSpc>
              <a:spcBef>
                <a:spcPts val="0"/>
              </a:spcBef>
              <a:spcAft>
                <a:spcPts val="0"/>
              </a:spcAft>
              <a:buNone/>
            </a:pPr>
            <a:r>
              <a:rPr b="1" i="0" lang="en-US" sz="2000" u="none" cap="none" strike="noStrike">
                <a:solidFill>
                  <a:srgbClr val="000000"/>
                </a:solidFill>
                <a:latin typeface="Calibri"/>
                <a:ea typeface="Calibri"/>
                <a:cs typeface="Calibri"/>
                <a:sym typeface="Calibri"/>
              </a:rPr>
              <a:t>Section 2F: Social Activities (8 Items)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2800" u="none" cap="none" strike="noStrike">
                <a:solidFill>
                  <a:srgbClr val="000000"/>
                </a:solidFill>
                <a:latin typeface="Calibri"/>
                <a:ea typeface="Calibri"/>
                <a:cs typeface="Calibri"/>
                <a:sym typeface="Calibri"/>
              </a:rPr>
              <a:t>Section 3 Supplemental Protection and Advocacy Scale</a:t>
            </a:r>
            <a:endParaRPr/>
          </a:p>
          <a:p>
            <a:pPr indent="0" lvl="0" marL="0" marR="0" rtl="0" algn="l">
              <a:lnSpc>
                <a:spcPct val="100000"/>
              </a:lnSpc>
              <a:spcBef>
                <a:spcPts val="0"/>
              </a:spcBef>
              <a:spcAft>
                <a:spcPts val="0"/>
              </a:spcAft>
              <a:buNone/>
            </a:pPr>
            <a:r>
              <a:rPr b="1" i="0" lang="en-US" sz="2000" u="none" cap="none" strike="noStrike">
                <a:solidFill>
                  <a:srgbClr val="000000"/>
                </a:solidFill>
                <a:latin typeface="Calibri"/>
                <a:ea typeface="Calibri"/>
                <a:cs typeface="Calibri"/>
                <a:sym typeface="Calibri"/>
              </a:rPr>
              <a:t>Protection and Advocacy Activities (8 Items)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1" i="0" sz="2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None/>
            </a:pPr>
            <a:r>
              <a:rPr b="1" i="0" lang="en-US" sz="2800" u="none" cap="none" strike="noStrike">
                <a:solidFill>
                  <a:srgbClr val="000000"/>
                </a:solidFill>
                <a:latin typeface="Calibri"/>
                <a:ea typeface="Calibri"/>
                <a:cs typeface="Calibri"/>
                <a:sym typeface="Calibri"/>
              </a:rPr>
              <a:t>The SIS places the individual into level 1-6</a:t>
            </a:r>
            <a:endParaRPr/>
          </a:p>
          <a:p>
            <a:pPr indent="0" lvl="0" marL="0" marR="0" rtl="0" algn="ctr">
              <a:lnSpc>
                <a:spcPct val="100000"/>
              </a:lnSpc>
              <a:spcBef>
                <a:spcPts val="0"/>
              </a:spcBef>
              <a:spcAft>
                <a:spcPts val="0"/>
              </a:spcAft>
              <a:buNone/>
            </a:pPr>
            <a:r>
              <a:rPr b="1" i="0" lang="en-US" sz="2800" u="none" cap="none" strike="noStrike">
                <a:solidFill>
                  <a:srgbClr val="000000"/>
                </a:solidFill>
                <a:latin typeface="Calibri"/>
                <a:ea typeface="Calibri"/>
                <a:cs typeface="Calibri"/>
                <a:sym typeface="Calibri"/>
              </a:rPr>
              <a:t>Level 7 requires an appeal process based on need</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0"/>
          <p:cNvSpPr txBox="1"/>
          <p:nvPr>
            <p:ph type="title"/>
          </p:nvPr>
        </p:nvSpPr>
        <p:spPr>
          <a:xfrm>
            <a:off x="311725" y="667900"/>
            <a:ext cx="8520600" cy="831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lt1"/>
              </a:buClr>
              <a:buSzPts val="2800"/>
              <a:buNone/>
            </a:pPr>
            <a:r>
              <a:rPr lang="en-US"/>
              <a:t>Electronic Medical Records </a:t>
            </a:r>
            <a:endParaRPr/>
          </a:p>
        </p:txBody>
      </p:sp>
      <p:sp>
        <p:nvSpPr>
          <p:cNvPr id="263" name="Google Shape;263;p40"/>
          <p:cNvSpPr txBox="1"/>
          <p:nvPr/>
        </p:nvSpPr>
        <p:spPr>
          <a:xfrm>
            <a:off x="311725" y="1926076"/>
            <a:ext cx="7830300" cy="4093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333333"/>
                </a:solidFill>
                <a:latin typeface="Arial"/>
                <a:ea typeface="Arial"/>
                <a:cs typeface="Arial"/>
                <a:sym typeface="Arial"/>
              </a:rPr>
              <a:t>Access to your child's electronic health record (My Chart) varies by age:</a:t>
            </a:r>
            <a:endParaRPr/>
          </a:p>
          <a:p>
            <a:pPr indent="0" lvl="0" marL="0" marR="0" rtl="0" algn="l">
              <a:lnSpc>
                <a:spcPct val="100000"/>
              </a:lnSpc>
              <a:spcBef>
                <a:spcPts val="0"/>
              </a:spcBef>
              <a:spcAft>
                <a:spcPts val="0"/>
              </a:spcAft>
              <a:buNone/>
            </a:pPr>
            <a:r>
              <a:t/>
            </a:r>
            <a:endParaRPr b="1" i="0" sz="1600" u="none" cap="none" strike="noStrike">
              <a:solidFill>
                <a:srgbClr val="333333"/>
              </a:solidFill>
              <a:latin typeface="Arial"/>
              <a:ea typeface="Arial"/>
              <a:cs typeface="Arial"/>
              <a:sym typeface="Arial"/>
            </a:endParaRPr>
          </a:p>
          <a:p>
            <a:pPr indent="-101600" lvl="0" marL="0" marR="0" rtl="0" algn="l">
              <a:lnSpc>
                <a:spcPct val="100000"/>
              </a:lnSpc>
              <a:spcBef>
                <a:spcPts val="0"/>
              </a:spcBef>
              <a:spcAft>
                <a:spcPts val="0"/>
              </a:spcAft>
              <a:buClr>
                <a:srgbClr val="000000"/>
              </a:buClr>
              <a:buSzPts val="1600"/>
              <a:buFont typeface="Arial"/>
              <a:buChar char="•"/>
            </a:pPr>
            <a:r>
              <a:rPr b="1" i="0" lang="en-US" sz="1600" u="none" cap="none" strike="noStrike">
                <a:solidFill>
                  <a:srgbClr val="333333"/>
                </a:solidFill>
                <a:latin typeface="Arial"/>
                <a:ea typeface="Arial"/>
                <a:cs typeface="Arial"/>
                <a:sym typeface="Arial"/>
              </a:rPr>
              <a:t>Under 14: </a:t>
            </a:r>
            <a:r>
              <a:rPr b="0" i="0" lang="en-US" sz="1600" u="none" cap="none" strike="noStrike">
                <a:solidFill>
                  <a:srgbClr val="333333"/>
                </a:solidFill>
                <a:latin typeface="Arial"/>
                <a:ea typeface="Arial"/>
                <a:cs typeface="Arial"/>
                <a:sym typeface="Arial"/>
              </a:rPr>
              <a:t>Parents have full access to the child's MyChart account.</a:t>
            </a:r>
            <a:endParaRPr/>
          </a:p>
          <a:p>
            <a:pPr indent="-101600" lvl="0" marL="0" marR="0" rtl="0" algn="l">
              <a:lnSpc>
                <a:spcPct val="100000"/>
              </a:lnSpc>
              <a:spcBef>
                <a:spcPts val="0"/>
              </a:spcBef>
              <a:spcAft>
                <a:spcPts val="0"/>
              </a:spcAft>
              <a:buClr>
                <a:srgbClr val="000000"/>
              </a:buClr>
              <a:buSzPts val="1600"/>
              <a:buFont typeface="Arial"/>
              <a:buChar char="•"/>
            </a:pPr>
            <a:r>
              <a:rPr b="1" i="0" lang="en-US" sz="1600" u="none" cap="none" strike="noStrike">
                <a:solidFill>
                  <a:srgbClr val="333333"/>
                </a:solidFill>
                <a:latin typeface="Arial"/>
                <a:ea typeface="Arial"/>
                <a:cs typeface="Arial"/>
                <a:sym typeface="Arial"/>
              </a:rPr>
              <a:t>Ages 14-18: </a:t>
            </a:r>
            <a:r>
              <a:rPr b="0" i="0" lang="en-US" sz="1600" u="none" cap="none" strike="noStrike">
                <a:solidFill>
                  <a:srgbClr val="333333"/>
                </a:solidFill>
                <a:latin typeface="Arial"/>
                <a:ea typeface="Arial"/>
                <a:cs typeface="Arial"/>
                <a:sym typeface="Arial"/>
              </a:rPr>
              <a:t>In order to provide confidentiality for our patients, parents have limited access. Parents can continue to message the care team and see test results. Teen patients can request their own MyChart account with full access to their health record.</a:t>
            </a:r>
            <a:endParaRPr/>
          </a:p>
          <a:p>
            <a:pPr indent="-101600" lvl="0" marL="0" marR="0" rtl="0" algn="l">
              <a:lnSpc>
                <a:spcPct val="100000"/>
              </a:lnSpc>
              <a:spcBef>
                <a:spcPts val="0"/>
              </a:spcBef>
              <a:spcAft>
                <a:spcPts val="0"/>
              </a:spcAft>
              <a:buClr>
                <a:srgbClr val="000000"/>
              </a:buClr>
              <a:buSzPts val="1600"/>
              <a:buFont typeface="Arial"/>
              <a:buChar char="•"/>
            </a:pPr>
            <a:r>
              <a:rPr b="1" i="0" lang="en-US" sz="1600" u="none" cap="none" strike="noStrike">
                <a:solidFill>
                  <a:srgbClr val="333333"/>
                </a:solidFill>
                <a:latin typeface="Arial"/>
                <a:ea typeface="Arial"/>
                <a:cs typeface="Arial"/>
                <a:sym typeface="Arial"/>
              </a:rPr>
              <a:t>18 or older: </a:t>
            </a:r>
            <a:r>
              <a:rPr b="0" i="0" lang="en-US" sz="1600" u="none" cap="none" strike="noStrike">
                <a:solidFill>
                  <a:srgbClr val="333333"/>
                </a:solidFill>
                <a:latin typeface="Arial"/>
                <a:ea typeface="Arial"/>
                <a:cs typeface="Arial"/>
                <a:sym typeface="Arial"/>
              </a:rPr>
              <a:t>Parents cannot create a MyChart account. The patient may have their own MyChart account.</a:t>
            </a:r>
            <a:endParaRPr/>
          </a:p>
          <a:p>
            <a:pPr indent="-101600" lvl="0" marL="0" marR="0" rtl="0" algn="l">
              <a:lnSpc>
                <a:spcPct val="100000"/>
              </a:lnSpc>
              <a:spcBef>
                <a:spcPts val="0"/>
              </a:spcBef>
              <a:spcAft>
                <a:spcPts val="0"/>
              </a:spcAft>
              <a:buClr>
                <a:srgbClr val="000000"/>
              </a:buClr>
              <a:buSzPts val="1600"/>
              <a:buFont typeface="Arial"/>
              <a:buChar char="•"/>
            </a:pPr>
            <a:r>
              <a:rPr b="1" i="0" lang="en-US" sz="1600" u="none" cap="none" strike="noStrike">
                <a:solidFill>
                  <a:srgbClr val="333333"/>
                </a:solidFill>
                <a:latin typeface="Arial"/>
                <a:ea typeface="Arial"/>
                <a:cs typeface="Arial"/>
                <a:sym typeface="Arial"/>
              </a:rPr>
              <a:t>Special needs: </a:t>
            </a:r>
            <a:r>
              <a:rPr b="0" i="0" lang="en-US" sz="1600" u="none" cap="none" strike="noStrike">
                <a:solidFill>
                  <a:srgbClr val="333333"/>
                </a:solidFill>
                <a:latin typeface="Arial"/>
                <a:ea typeface="Arial"/>
                <a:cs typeface="Arial"/>
                <a:sym typeface="Arial"/>
              </a:rPr>
              <a:t>If a child has diminished capacity and is unable to make healthcare decisions, an exception can be made that allows parents to retain full access to their child's MyChart account. Please discuss this with your child's healthcare team.</a:t>
            </a:r>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333333"/>
              </a:solidFill>
              <a:latin typeface="Arial"/>
              <a:ea typeface="Arial"/>
              <a:cs typeface="Arial"/>
              <a:sym typeface="Arial"/>
            </a:endParaRPr>
          </a:p>
          <a:p>
            <a:pPr indent="0" lvl="0" marL="0" marR="0" rtl="0" algn="l">
              <a:lnSpc>
                <a:spcPct val="100000"/>
              </a:lnSpc>
              <a:spcBef>
                <a:spcPts val="0"/>
              </a:spcBef>
              <a:spcAft>
                <a:spcPts val="0"/>
              </a:spcAft>
              <a:buNone/>
            </a:pPr>
            <a:r>
              <a:rPr b="1" i="0" lang="en-US" sz="2000" u="none" cap="none" strike="noStrike">
                <a:solidFill>
                  <a:srgbClr val="333333"/>
                </a:solidFill>
                <a:latin typeface="Arial"/>
                <a:ea typeface="Arial"/>
                <a:cs typeface="Arial"/>
                <a:sym typeface="Arial"/>
              </a:rPr>
              <a:t>Check with your young adult’s providers!</a:t>
            </a:r>
            <a:endParaRPr/>
          </a:p>
          <a:p>
            <a:pPr indent="0" lvl="0" marL="0" marR="0" rtl="0" algn="l">
              <a:lnSpc>
                <a:spcPct val="100000"/>
              </a:lnSpc>
              <a:spcBef>
                <a:spcPts val="0"/>
              </a:spcBef>
              <a:spcAft>
                <a:spcPts val="0"/>
              </a:spcAft>
              <a:buNone/>
            </a:pPr>
            <a:br>
              <a:rPr b="0" i="0" lang="en-US" sz="1600" u="none" cap="none" strike="noStrike">
                <a:solidFill>
                  <a:srgbClr val="000000"/>
                </a:solidFill>
                <a:latin typeface="Arial"/>
                <a:ea typeface="Arial"/>
                <a:cs typeface="Arial"/>
                <a:sym typeface="Arial"/>
              </a:rPr>
            </a:br>
            <a:endParaRPr b="0" i="0" sz="1600" u="none" cap="none" strike="noStrike">
              <a:solidFill>
                <a:srgbClr val="000000"/>
              </a:solidFill>
              <a:latin typeface="Arial"/>
              <a:ea typeface="Arial"/>
              <a:cs typeface="Arial"/>
              <a:sym typeface="Arial"/>
            </a:endParaRPr>
          </a:p>
        </p:txBody>
      </p:sp>
      <p:pic>
        <p:nvPicPr>
          <p:cNvPr descr="A picture containing text, sky, outdoor, sign&#10;&#10;Description automatically generated" id="264" name="Google Shape;264;p40"/>
          <p:cNvPicPr preferRelativeResize="0"/>
          <p:nvPr/>
        </p:nvPicPr>
        <p:blipFill rotWithShape="1">
          <a:blip r:embed="rId3">
            <a:alphaModFix/>
          </a:blip>
          <a:srcRect b="0" l="0" r="0" t="0"/>
          <a:stretch/>
        </p:blipFill>
        <p:spPr>
          <a:xfrm>
            <a:off x="5719865" y="4995017"/>
            <a:ext cx="2694561" cy="1794129"/>
          </a:xfrm>
          <a:prstGeom prst="rect">
            <a:avLst/>
          </a:prstGeom>
          <a:noFill/>
          <a:ln>
            <a:noFill/>
          </a:ln>
        </p:spPr>
      </p:pic>
      <p:sp>
        <p:nvSpPr>
          <p:cNvPr id="265" name="Google Shape;265;p40"/>
          <p:cNvSpPr txBox="1"/>
          <p:nvPr/>
        </p:nvSpPr>
        <p:spPr>
          <a:xfrm>
            <a:off x="7298204" y="7146560"/>
            <a:ext cx="1116300" cy="646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sng" cap="none" strike="noStrike">
                <a:solidFill>
                  <a:srgbClr val="000000"/>
                </a:solidFill>
                <a:latin typeface="Arial"/>
                <a:ea typeface="Arial"/>
                <a:cs typeface="Arial"/>
                <a:sym typeface="Arial"/>
                <a:hlinkClick r:id="rId4">
                  <a:extLst>
                    <a:ext uri="{A12FA001-AC4F-418D-AE19-62706E023703}">
                      <ahyp:hlinkClr val="tx"/>
                    </a:ext>
                  </a:extLst>
                </a:hlinkClick>
              </a:rPr>
              <a:t>This Photo</a:t>
            </a:r>
            <a:r>
              <a:rPr b="0" i="0" lang="en-US" sz="900" u="none" cap="none" strike="noStrike">
                <a:solidFill>
                  <a:srgbClr val="000000"/>
                </a:solidFill>
                <a:latin typeface="Arial"/>
                <a:ea typeface="Arial"/>
                <a:cs typeface="Arial"/>
                <a:sym typeface="Arial"/>
              </a:rPr>
              <a:t> by Unknown Author is licensed under </a:t>
            </a:r>
            <a:r>
              <a:rPr b="0" i="0" lang="en-US" sz="900" u="sng" cap="none" strike="noStrike">
                <a:solidFill>
                  <a:srgbClr val="000000"/>
                </a:solidFill>
                <a:latin typeface="Arial"/>
                <a:ea typeface="Arial"/>
                <a:cs typeface="Arial"/>
                <a:sym typeface="Arial"/>
                <a:hlinkClick r:id="rId5">
                  <a:extLst>
                    <a:ext uri="{A12FA001-AC4F-418D-AE19-62706E023703}">
                      <ahyp:hlinkClr val="tx"/>
                    </a:ext>
                  </a:extLst>
                </a:hlinkClick>
              </a:rPr>
              <a:t>CC BY-SA</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20070d482ef_0_400"/>
          <p:cNvSpPr txBox="1"/>
          <p:nvPr>
            <p:ph type="title"/>
          </p:nvPr>
        </p:nvSpPr>
        <p:spPr>
          <a:xfrm>
            <a:off x="311725" y="667900"/>
            <a:ext cx="8520600" cy="831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US"/>
              <a:t>Adult Paid Family Caregiver Options</a:t>
            </a:r>
            <a:endParaRPr/>
          </a:p>
        </p:txBody>
      </p:sp>
      <p:sp>
        <p:nvSpPr>
          <p:cNvPr id="271" name="Google Shape;271;g20070d482ef_0_400"/>
          <p:cNvSpPr txBox="1"/>
          <p:nvPr>
            <p:ph idx="1" type="body"/>
          </p:nvPr>
        </p:nvSpPr>
        <p:spPr>
          <a:xfrm>
            <a:off x="57300" y="1821000"/>
            <a:ext cx="4514700" cy="5037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lang="en-US" sz="1800">
                <a:latin typeface="Arial"/>
                <a:ea typeface="Arial"/>
                <a:cs typeface="Arial"/>
                <a:sym typeface="Arial"/>
              </a:rPr>
              <a:t>CNA or PDN</a:t>
            </a:r>
            <a:endParaRPr/>
          </a:p>
          <a:p>
            <a:pPr indent="0" lvl="0" marL="0" rtl="0" algn="l">
              <a:lnSpc>
                <a:spcPct val="115000"/>
              </a:lnSpc>
              <a:spcBef>
                <a:spcPts val="0"/>
              </a:spcBef>
              <a:spcAft>
                <a:spcPts val="0"/>
              </a:spcAft>
              <a:buSzPts val="1300"/>
              <a:buNone/>
            </a:pPr>
            <a:r>
              <a:rPr lang="en-US" sz="1800">
                <a:latin typeface="Arial"/>
                <a:ea typeface="Arial"/>
                <a:cs typeface="Arial"/>
                <a:sym typeface="Arial"/>
              </a:rPr>
              <a:t>Is available under the EBD or SLS</a:t>
            </a:r>
            <a:endParaRPr sz="1800">
              <a:latin typeface="Arial"/>
              <a:ea typeface="Arial"/>
              <a:cs typeface="Arial"/>
              <a:sym typeface="Arial"/>
            </a:endParaRPr>
          </a:p>
          <a:p>
            <a:pPr indent="-361950" lvl="0" marL="457200" rtl="0" algn="l">
              <a:lnSpc>
                <a:spcPct val="115000"/>
              </a:lnSpc>
              <a:spcBef>
                <a:spcPts val="1200"/>
              </a:spcBef>
              <a:spcAft>
                <a:spcPts val="0"/>
              </a:spcAft>
              <a:buSzPts val="2100"/>
              <a:buChar char="●"/>
            </a:pPr>
            <a:r>
              <a:rPr lang="en-US" sz="1800">
                <a:latin typeface="Arial"/>
                <a:ea typeface="Arial"/>
                <a:cs typeface="Arial"/>
                <a:sym typeface="Arial"/>
              </a:rPr>
              <a:t>Must qualify for Long-term Care</a:t>
            </a:r>
            <a:endParaRPr sz="1800">
              <a:latin typeface="Arial"/>
              <a:ea typeface="Arial"/>
              <a:cs typeface="Arial"/>
              <a:sym typeface="Arial"/>
            </a:endParaRPr>
          </a:p>
          <a:p>
            <a:pPr indent="-361950" lvl="0" marL="457200" rtl="0" algn="l">
              <a:lnSpc>
                <a:spcPct val="115000"/>
              </a:lnSpc>
              <a:spcBef>
                <a:spcPts val="0"/>
              </a:spcBef>
              <a:spcAft>
                <a:spcPts val="0"/>
              </a:spcAft>
              <a:buSzPts val="2100"/>
              <a:buChar char="●"/>
            </a:pPr>
            <a:r>
              <a:rPr lang="en-US" sz="1800">
                <a:latin typeface="Arial"/>
                <a:ea typeface="Arial"/>
                <a:cs typeface="Arial"/>
                <a:sym typeface="Arial"/>
              </a:rPr>
              <a:t>Must qualify for skilled care, hours are determined by </a:t>
            </a:r>
            <a:r>
              <a:rPr lang="en-US" sz="1800" u="sng">
                <a:solidFill>
                  <a:schemeClr val="accent1"/>
                </a:solidFill>
                <a:latin typeface="Arial"/>
                <a:ea typeface="Arial"/>
                <a:cs typeface="Arial"/>
                <a:sym typeface="Arial"/>
                <a:hlinkClick r:id="rId3">
                  <a:extLst>
                    <a:ext uri="{A12FA001-AC4F-418D-AE19-62706E023703}">
                      <ahyp:hlinkClr val="tx"/>
                    </a:ext>
                  </a:extLst>
                </a:hlinkClick>
              </a:rPr>
              <a:t>PAT tool</a:t>
            </a:r>
            <a:r>
              <a:rPr lang="en-US" sz="1800" u="sng">
                <a:solidFill>
                  <a:schemeClr val="accent1"/>
                </a:solidFill>
                <a:latin typeface="Arial"/>
                <a:ea typeface="Arial"/>
                <a:cs typeface="Arial"/>
                <a:sym typeface="Arial"/>
              </a:rPr>
              <a:t> until 21 or in home assessment by a nurse</a:t>
            </a:r>
            <a:endParaRPr sz="1800">
              <a:solidFill>
                <a:schemeClr val="accent1"/>
              </a:solidFill>
              <a:latin typeface="Arial"/>
              <a:ea typeface="Arial"/>
              <a:cs typeface="Arial"/>
              <a:sym typeface="Arial"/>
            </a:endParaRPr>
          </a:p>
          <a:p>
            <a:pPr indent="-361950" lvl="0" marL="457200" rtl="0" algn="l">
              <a:lnSpc>
                <a:spcPct val="115000"/>
              </a:lnSpc>
              <a:spcBef>
                <a:spcPts val="0"/>
              </a:spcBef>
              <a:spcAft>
                <a:spcPts val="0"/>
              </a:spcAft>
              <a:buSzPts val="2100"/>
              <a:buChar char="●"/>
            </a:pPr>
            <a:r>
              <a:rPr lang="en-US" sz="1800">
                <a:latin typeface="Arial"/>
                <a:ea typeface="Arial"/>
                <a:cs typeface="Arial"/>
                <a:sym typeface="Arial"/>
              </a:rPr>
              <a:t>Family member must obtain their CNA or nursing license</a:t>
            </a:r>
            <a:endParaRPr sz="1800">
              <a:latin typeface="Arial"/>
              <a:ea typeface="Arial"/>
              <a:cs typeface="Arial"/>
              <a:sym typeface="Arial"/>
            </a:endParaRPr>
          </a:p>
          <a:p>
            <a:pPr indent="-361950" lvl="0" marL="457200" rtl="0" algn="l">
              <a:lnSpc>
                <a:spcPct val="115000"/>
              </a:lnSpc>
              <a:spcBef>
                <a:spcPts val="0"/>
              </a:spcBef>
              <a:spcAft>
                <a:spcPts val="0"/>
              </a:spcAft>
              <a:buSzPts val="2100"/>
              <a:buChar char="●"/>
            </a:pPr>
            <a:r>
              <a:rPr lang="en-US" sz="1800">
                <a:latin typeface="Arial"/>
                <a:ea typeface="Arial"/>
                <a:cs typeface="Arial"/>
                <a:sym typeface="Arial"/>
              </a:rPr>
              <a:t>Employed by a home health agency with same requirements as if a non-family member provided services</a:t>
            </a:r>
            <a:endParaRPr sz="1800">
              <a:latin typeface="Arial"/>
              <a:ea typeface="Arial"/>
              <a:cs typeface="Arial"/>
              <a:sym typeface="Arial"/>
            </a:endParaRPr>
          </a:p>
        </p:txBody>
      </p:sp>
      <p:sp>
        <p:nvSpPr>
          <p:cNvPr id="272" name="Google Shape;272;g20070d482ef_0_400"/>
          <p:cNvSpPr txBox="1"/>
          <p:nvPr>
            <p:ph idx="2" type="body"/>
          </p:nvPr>
        </p:nvSpPr>
        <p:spPr>
          <a:xfrm>
            <a:off x="4572000" y="1821000"/>
            <a:ext cx="4260300" cy="4871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lang="en-US" sz="1800">
                <a:latin typeface="Arial"/>
                <a:ea typeface="Arial"/>
                <a:cs typeface="Arial"/>
                <a:sym typeface="Arial"/>
              </a:rPr>
              <a:t>CDASS</a:t>
            </a:r>
            <a:endParaRPr/>
          </a:p>
          <a:p>
            <a:pPr indent="0" lvl="0" marL="0" rtl="0" algn="l">
              <a:lnSpc>
                <a:spcPct val="115000"/>
              </a:lnSpc>
              <a:spcBef>
                <a:spcPts val="0"/>
              </a:spcBef>
              <a:spcAft>
                <a:spcPts val="0"/>
              </a:spcAft>
              <a:buSzPts val="1300"/>
              <a:buNone/>
            </a:pPr>
            <a:r>
              <a:rPr lang="en-US" sz="1800">
                <a:latin typeface="Arial"/>
                <a:ea typeface="Arial"/>
                <a:cs typeface="Arial"/>
                <a:sym typeface="Arial"/>
              </a:rPr>
              <a:t>Is available under EBD or SLS</a:t>
            </a:r>
            <a:endParaRPr sz="1800">
              <a:latin typeface="Arial"/>
              <a:ea typeface="Arial"/>
              <a:cs typeface="Arial"/>
              <a:sym typeface="Arial"/>
            </a:endParaRPr>
          </a:p>
          <a:p>
            <a:pPr indent="-361950" lvl="0" marL="457200" rtl="0" algn="l">
              <a:lnSpc>
                <a:spcPct val="115000"/>
              </a:lnSpc>
              <a:spcBef>
                <a:spcPts val="1200"/>
              </a:spcBef>
              <a:spcAft>
                <a:spcPts val="0"/>
              </a:spcAft>
              <a:buSzPts val="2100"/>
              <a:buChar char="●"/>
            </a:pPr>
            <a:r>
              <a:rPr lang="en-US" sz="1800">
                <a:latin typeface="Arial"/>
                <a:ea typeface="Arial"/>
                <a:cs typeface="Arial"/>
                <a:sym typeface="Arial"/>
              </a:rPr>
              <a:t>Must be on the EBD or SLS Waiver</a:t>
            </a:r>
            <a:endParaRPr sz="1800">
              <a:latin typeface="Arial"/>
              <a:ea typeface="Arial"/>
              <a:cs typeface="Arial"/>
              <a:sym typeface="Arial"/>
            </a:endParaRPr>
          </a:p>
          <a:p>
            <a:pPr indent="-361950" lvl="0" marL="457200" rtl="0" algn="l">
              <a:lnSpc>
                <a:spcPct val="115000"/>
              </a:lnSpc>
              <a:spcBef>
                <a:spcPts val="0"/>
              </a:spcBef>
              <a:spcAft>
                <a:spcPts val="0"/>
              </a:spcAft>
              <a:buSzPts val="2100"/>
              <a:buChar char="●"/>
            </a:pPr>
            <a:r>
              <a:rPr lang="en-US" sz="1800">
                <a:latin typeface="Arial"/>
                <a:ea typeface="Arial"/>
                <a:cs typeface="Arial"/>
                <a:sym typeface="Arial"/>
              </a:rPr>
              <a:t>Must qualify for skilled care - health maintenance activities (HMA)</a:t>
            </a:r>
            <a:endParaRPr sz="1800">
              <a:latin typeface="Arial"/>
              <a:ea typeface="Arial"/>
              <a:cs typeface="Arial"/>
              <a:sym typeface="Arial"/>
            </a:endParaRPr>
          </a:p>
          <a:p>
            <a:pPr indent="-361950" lvl="0" marL="457200" rtl="0" algn="l">
              <a:lnSpc>
                <a:spcPct val="115000"/>
              </a:lnSpc>
              <a:spcBef>
                <a:spcPts val="0"/>
              </a:spcBef>
              <a:spcAft>
                <a:spcPts val="0"/>
              </a:spcAft>
              <a:buSzPts val="2100"/>
              <a:buChar char="●"/>
            </a:pPr>
            <a:r>
              <a:rPr lang="en-US" sz="1800">
                <a:latin typeface="Arial"/>
                <a:ea typeface="Arial"/>
                <a:cs typeface="Arial"/>
                <a:sym typeface="Arial"/>
              </a:rPr>
              <a:t>CHCBS case manager completes assessment to determine hours</a:t>
            </a:r>
            <a:endParaRPr sz="1800">
              <a:latin typeface="Arial"/>
              <a:ea typeface="Arial"/>
              <a:cs typeface="Arial"/>
              <a:sym typeface="Arial"/>
            </a:endParaRPr>
          </a:p>
          <a:p>
            <a:pPr indent="-361950" lvl="0" marL="457200" rtl="0" algn="l">
              <a:lnSpc>
                <a:spcPct val="115000"/>
              </a:lnSpc>
              <a:spcBef>
                <a:spcPts val="0"/>
              </a:spcBef>
              <a:spcAft>
                <a:spcPts val="0"/>
              </a:spcAft>
              <a:buSzPts val="2100"/>
              <a:buChar char="●"/>
            </a:pPr>
            <a:r>
              <a:rPr lang="en-US" sz="1800">
                <a:latin typeface="Arial"/>
                <a:ea typeface="Arial"/>
                <a:cs typeface="Arial"/>
                <a:sym typeface="Arial"/>
              </a:rPr>
              <a:t>Nurse Practice Act is waived so no licensure is required</a:t>
            </a:r>
            <a:endParaRPr sz="1800">
              <a:latin typeface="Arial"/>
              <a:ea typeface="Arial"/>
              <a:cs typeface="Arial"/>
              <a:sym typeface="Arial"/>
            </a:endParaRPr>
          </a:p>
          <a:p>
            <a:pPr indent="-361950" lvl="0" marL="457200" rtl="0" algn="l">
              <a:lnSpc>
                <a:spcPct val="115000"/>
              </a:lnSpc>
              <a:spcBef>
                <a:spcPts val="0"/>
              </a:spcBef>
              <a:spcAft>
                <a:spcPts val="0"/>
              </a:spcAft>
              <a:buSzPts val="2100"/>
              <a:buChar char="●"/>
            </a:pPr>
            <a:r>
              <a:rPr lang="en-US" sz="1800">
                <a:latin typeface="Arial"/>
                <a:ea typeface="Arial"/>
                <a:cs typeface="Arial"/>
                <a:sym typeface="Arial"/>
              </a:rPr>
              <a:t>Employed by a home health agency</a:t>
            </a:r>
            <a:endParaRPr sz="1800">
              <a:latin typeface="Arial"/>
              <a:ea typeface="Arial"/>
              <a:cs typeface="Arial"/>
              <a:sym typeface="Arial"/>
            </a:endParaRPr>
          </a:p>
          <a:p>
            <a:pPr indent="-361950" lvl="0" marL="457200" rtl="0" algn="l">
              <a:lnSpc>
                <a:spcPct val="115000"/>
              </a:lnSpc>
              <a:spcBef>
                <a:spcPts val="0"/>
              </a:spcBef>
              <a:spcAft>
                <a:spcPts val="0"/>
              </a:spcAft>
              <a:buSzPts val="2100"/>
              <a:buChar char="●"/>
            </a:pPr>
            <a:r>
              <a:rPr lang="en-US" sz="1800">
                <a:latin typeface="Arial"/>
                <a:ea typeface="Arial"/>
                <a:cs typeface="Arial"/>
                <a:sym typeface="Arial"/>
              </a:rPr>
              <a:t>May be provided by family members or outside providers</a:t>
            </a:r>
            <a:endParaRPr sz="1800">
              <a:latin typeface="Arial"/>
              <a:ea typeface="Arial"/>
              <a:cs typeface="Arial"/>
              <a:sym typeface="Arial"/>
            </a:endParaRPr>
          </a:p>
        </p:txBody>
      </p:sp>
      <p:sp>
        <p:nvSpPr>
          <p:cNvPr id="273" name="Google Shape;273;g20070d482ef_0_400"/>
          <p:cNvSpPr txBox="1"/>
          <p:nvPr/>
        </p:nvSpPr>
        <p:spPr>
          <a:xfrm>
            <a:off x="473700" y="6339175"/>
            <a:ext cx="81966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sng" cap="none" strike="noStrike">
                <a:solidFill>
                  <a:srgbClr val="1C4587"/>
                </a:solidFill>
                <a:latin typeface="Roboto"/>
                <a:ea typeface="Roboto"/>
                <a:cs typeface="Roboto"/>
                <a:sym typeface="Roboto"/>
                <a:hlinkClick r:id="rId4">
                  <a:extLst>
                    <a:ext uri="{A12FA001-AC4F-418D-AE19-62706E023703}">
                      <ahyp:hlinkClr val="tx"/>
                    </a:ext>
                  </a:extLst>
                </a:hlinkClick>
              </a:rPr>
              <a:t>www.familyvoicesco.org</a:t>
            </a:r>
            <a:r>
              <a:rPr b="0" i="0" lang="en-US" sz="1500" u="none" cap="none" strike="noStrike">
                <a:solidFill>
                  <a:srgbClr val="1C4587"/>
                </a:solidFill>
                <a:latin typeface="Roboto"/>
                <a:ea typeface="Roboto"/>
                <a:cs typeface="Roboto"/>
                <a:sym typeface="Roboto"/>
              </a:rPr>
              <a:t>			(303) 877-1747	          	</a:t>
            </a:r>
            <a:endParaRPr b="0" i="0" sz="1500" u="none" cap="none" strike="noStrike">
              <a:solidFill>
                <a:srgbClr val="1C4587"/>
              </a:solidFill>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1"/>
          <p:cNvSpPr txBox="1"/>
          <p:nvPr>
            <p:ph type="title"/>
          </p:nvPr>
        </p:nvSpPr>
        <p:spPr>
          <a:xfrm>
            <a:off x="311725" y="667900"/>
            <a:ext cx="8520600" cy="831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US"/>
              <a:t>Adult Paid Family Caregiver Options</a:t>
            </a:r>
            <a:endParaRPr/>
          </a:p>
        </p:txBody>
      </p:sp>
      <p:sp>
        <p:nvSpPr>
          <p:cNvPr id="279" name="Google Shape;279;p41"/>
          <p:cNvSpPr txBox="1"/>
          <p:nvPr>
            <p:ph idx="1" type="body"/>
          </p:nvPr>
        </p:nvSpPr>
        <p:spPr>
          <a:xfrm>
            <a:off x="179625" y="1831525"/>
            <a:ext cx="4392300" cy="4871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lang="en-US" sz="2400">
                <a:latin typeface="Arial"/>
                <a:ea typeface="Arial"/>
                <a:cs typeface="Arial"/>
                <a:sym typeface="Arial"/>
              </a:rPr>
              <a:t>DD waiver pays a daily rate, based on Supports Intensity Score (SIS) score</a:t>
            </a:r>
            <a:endParaRPr sz="2400">
              <a:latin typeface="Arial"/>
              <a:ea typeface="Arial"/>
              <a:cs typeface="Arial"/>
              <a:sym typeface="Arial"/>
            </a:endParaRPr>
          </a:p>
          <a:p>
            <a:pPr indent="-361950" lvl="0" marL="457200" rtl="0" algn="l">
              <a:lnSpc>
                <a:spcPct val="115000"/>
              </a:lnSpc>
              <a:spcBef>
                <a:spcPts val="1200"/>
              </a:spcBef>
              <a:spcAft>
                <a:spcPts val="0"/>
              </a:spcAft>
              <a:buSzPts val="2100"/>
              <a:buChar char="●"/>
            </a:pPr>
            <a:r>
              <a:rPr lang="en-US" sz="2400">
                <a:latin typeface="Arial"/>
                <a:ea typeface="Arial"/>
                <a:cs typeface="Arial"/>
                <a:sym typeface="Arial"/>
              </a:rPr>
              <a:t>There is </a:t>
            </a:r>
            <a:r>
              <a:rPr b="1" lang="en-US" sz="2400">
                <a:latin typeface="Arial"/>
                <a:ea typeface="Arial"/>
                <a:cs typeface="Arial"/>
                <a:sym typeface="Arial"/>
              </a:rPr>
              <a:t>NO home health </a:t>
            </a:r>
            <a:r>
              <a:rPr lang="en-US" sz="2400">
                <a:latin typeface="Arial"/>
                <a:ea typeface="Arial"/>
                <a:cs typeface="Arial"/>
                <a:sym typeface="Arial"/>
              </a:rPr>
              <a:t>benefit under the DD Waiver</a:t>
            </a:r>
            <a:endParaRPr sz="2400">
              <a:latin typeface="Arial"/>
              <a:ea typeface="Arial"/>
              <a:cs typeface="Arial"/>
              <a:sym typeface="Arial"/>
            </a:endParaRPr>
          </a:p>
        </p:txBody>
      </p:sp>
      <p:sp>
        <p:nvSpPr>
          <p:cNvPr id="280" name="Google Shape;280;p41"/>
          <p:cNvSpPr txBox="1"/>
          <p:nvPr>
            <p:ph idx="2" type="body"/>
          </p:nvPr>
        </p:nvSpPr>
        <p:spPr>
          <a:xfrm>
            <a:off x="4572000" y="1831500"/>
            <a:ext cx="4260300" cy="4871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lang="en-US" sz="2700">
                <a:latin typeface="Arial"/>
                <a:ea typeface="Arial"/>
                <a:cs typeface="Arial"/>
                <a:sym typeface="Arial"/>
              </a:rPr>
              <a:t>PDN changes for adults</a:t>
            </a:r>
            <a:endParaRPr sz="1200"/>
          </a:p>
          <a:p>
            <a:pPr indent="0" lvl="0" marL="0" rtl="0" algn="l">
              <a:lnSpc>
                <a:spcPct val="115000"/>
              </a:lnSpc>
              <a:spcBef>
                <a:spcPts val="0"/>
              </a:spcBef>
              <a:spcAft>
                <a:spcPts val="0"/>
              </a:spcAft>
              <a:buSzPts val="1300"/>
              <a:buNone/>
            </a:pPr>
            <a:r>
              <a:rPr lang="en-US" sz="2300">
                <a:latin typeface="Arial"/>
                <a:ea typeface="Arial"/>
                <a:cs typeface="Arial"/>
                <a:sym typeface="Arial"/>
              </a:rPr>
              <a:t>No services shall be authorized or reimbursed if hours of service, regardless of funding source, total more than 24 hours per day </a:t>
            </a:r>
            <a:r>
              <a:rPr b="1" lang="en-US" sz="2300">
                <a:latin typeface="Arial"/>
                <a:ea typeface="Arial"/>
                <a:cs typeface="Arial"/>
                <a:sym typeface="Arial"/>
              </a:rPr>
              <a:t>for members age 20 or younger and no more than 23 hours per day for members age 21 or older</a:t>
            </a:r>
            <a:r>
              <a:rPr lang="en-US" sz="2300">
                <a:latin typeface="Arial"/>
                <a:ea typeface="Arial"/>
                <a:cs typeface="Arial"/>
                <a:sym typeface="Arial"/>
              </a:rPr>
              <a:t>. </a:t>
            </a:r>
            <a:endParaRPr sz="3900">
              <a:solidFill>
                <a:srgbClr val="FF0000"/>
              </a:solidFill>
              <a:latin typeface="Arial"/>
              <a:ea typeface="Arial"/>
              <a:cs typeface="Arial"/>
              <a:sym typeface="Arial"/>
            </a:endParaRPr>
          </a:p>
          <a:p>
            <a:pPr indent="0" lvl="0" marL="0" rtl="0" algn="l">
              <a:lnSpc>
                <a:spcPct val="115000"/>
              </a:lnSpc>
              <a:spcBef>
                <a:spcPts val="0"/>
              </a:spcBef>
              <a:spcAft>
                <a:spcPts val="0"/>
              </a:spcAft>
              <a:buSzPts val="1300"/>
              <a:buNone/>
            </a:pPr>
            <a:r>
              <a:rPr lang="en-US" sz="2100"/>
              <a:t> </a:t>
            </a:r>
            <a:endParaRPr sz="2100"/>
          </a:p>
        </p:txBody>
      </p:sp>
      <p:sp>
        <p:nvSpPr>
          <p:cNvPr id="281" name="Google Shape;281;p41"/>
          <p:cNvSpPr txBox="1"/>
          <p:nvPr/>
        </p:nvSpPr>
        <p:spPr>
          <a:xfrm>
            <a:off x="473700" y="6339175"/>
            <a:ext cx="81966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sng" cap="none" strike="noStrike">
                <a:solidFill>
                  <a:srgbClr val="1C4587"/>
                </a:solidFill>
                <a:latin typeface="Roboto"/>
                <a:ea typeface="Roboto"/>
                <a:cs typeface="Roboto"/>
                <a:sym typeface="Roboto"/>
                <a:hlinkClick r:id="rId3">
                  <a:extLst>
                    <a:ext uri="{A12FA001-AC4F-418D-AE19-62706E023703}">
                      <ahyp:hlinkClr val="tx"/>
                    </a:ext>
                  </a:extLst>
                </a:hlinkClick>
              </a:rPr>
              <a:t>www.familyvoicesco.org</a:t>
            </a:r>
            <a:r>
              <a:rPr b="0" i="0" lang="en-US" sz="1500" u="none" cap="none" strike="noStrike">
                <a:solidFill>
                  <a:srgbClr val="1C4587"/>
                </a:solidFill>
                <a:latin typeface="Roboto"/>
                <a:ea typeface="Roboto"/>
                <a:cs typeface="Roboto"/>
                <a:sym typeface="Roboto"/>
              </a:rPr>
              <a:t>			(303) 877-1747	          	</a:t>
            </a:r>
            <a:endParaRPr b="0" i="0" sz="1500" u="none" cap="none" strike="noStrike">
              <a:solidFill>
                <a:srgbClr val="1C4587"/>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5"/>
          <p:cNvSpPr txBox="1"/>
          <p:nvPr>
            <p:ph type="title"/>
          </p:nvPr>
        </p:nvSpPr>
        <p:spPr>
          <a:xfrm>
            <a:off x="168350" y="667900"/>
            <a:ext cx="3739500" cy="33453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n-US"/>
              <a:t>At Age 18</a:t>
            </a:r>
            <a:br>
              <a:rPr lang="en-US"/>
            </a:br>
            <a:r>
              <a:rPr lang="en-US"/>
              <a:t>think about future…</a:t>
            </a:r>
            <a:br>
              <a:rPr lang="en-US"/>
            </a:br>
            <a:r>
              <a:rPr lang="en-US"/>
              <a:t>5, 10, 15, 20 years</a:t>
            </a:r>
            <a:endParaRPr/>
          </a:p>
        </p:txBody>
      </p:sp>
      <p:sp>
        <p:nvSpPr>
          <p:cNvPr id="87" name="Google Shape;87;p5"/>
          <p:cNvSpPr txBox="1"/>
          <p:nvPr>
            <p:ph idx="1" type="body"/>
          </p:nvPr>
        </p:nvSpPr>
        <p:spPr>
          <a:xfrm>
            <a:off x="3852625" y="0"/>
            <a:ext cx="5291400" cy="65463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15000"/>
              </a:lnSpc>
              <a:spcBef>
                <a:spcPts val="0"/>
              </a:spcBef>
              <a:spcAft>
                <a:spcPts val="0"/>
              </a:spcAft>
              <a:buSzPct val="40247"/>
              <a:buNone/>
            </a:pPr>
            <a:r>
              <a:rPr b="1" lang="en-US" sz="6800"/>
              <a:t>        </a:t>
            </a:r>
            <a:r>
              <a:rPr b="1" lang="en-US" sz="6400"/>
              <a:t>What can you see your transitioning youth doing?</a:t>
            </a:r>
            <a:endParaRPr sz="6400"/>
          </a:p>
          <a:p>
            <a:pPr indent="-228600" lvl="1" marL="914400" rtl="0" algn="l">
              <a:lnSpc>
                <a:spcPct val="115000"/>
              </a:lnSpc>
              <a:spcBef>
                <a:spcPts val="0"/>
              </a:spcBef>
              <a:spcAft>
                <a:spcPts val="0"/>
              </a:spcAft>
              <a:buSzPct val="100686"/>
              <a:buNone/>
            </a:pPr>
            <a:r>
              <a:t/>
            </a:r>
            <a:endParaRPr sz="2300"/>
          </a:p>
          <a:p>
            <a:pPr indent="-317500" lvl="1" marL="914400" rtl="0" algn="l">
              <a:lnSpc>
                <a:spcPct val="115000"/>
              </a:lnSpc>
              <a:spcBef>
                <a:spcPts val="0"/>
              </a:spcBef>
              <a:spcAft>
                <a:spcPts val="0"/>
              </a:spcAft>
              <a:buSzPct val="100000"/>
              <a:buChar char="○"/>
            </a:pPr>
            <a:r>
              <a:rPr b="1" lang="en-US" sz="5600"/>
              <a:t>Living</a:t>
            </a:r>
            <a:endParaRPr sz="5600"/>
          </a:p>
          <a:p>
            <a:pPr indent="-317500" lvl="2" marL="1371600" rtl="0" algn="l">
              <a:lnSpc>
                <a:spcPct val="115000"/>
              </a:lnSpc>
              <a:spcBef>
                <a:spcPts val="0"/>
              </a:spcBef>
              <a:spcAft>
                <a:spcPts val="0"/>
              </a:spcAft>
              <a:buSzPct val="100000"/>
              <a:buChar char="■"/>
            </a:pPr>
            <a:r>
              <a:rPr lang="en-US" sz="5600"/>
              <a:t>With parents?</a:t>
            </a:r>
            <a:endParaRPr sz="5600"/>
          </a:p>
          <a:p>
            <a:pPr indent="-317500" lvl="2" marL="1371600" rtl="0" algn="l">
              <a:lnSpc>
                <a:spcPct val="115000"/>
              </a:lnSpc>
              <a:spcBef>
                <a:spcPts val="0"/>
              </a:spcBef>
              <a:spcAft>
                <a:spcPts val="0"/>
              </a:spcAft>
              <a:buSzPct val="100000"/>
              <a:buChar char="■"/>
            </a:pPr>
            <a:r>
              <a:rPr lang="en-US" sz="5600"/>
              <a:t>On their own?</a:t>
            </a:r>
            <a:endParaRPr sz="5600"/>
          </a:p>
          <a:p>
            <a:pPr indent="-317500" lvl="2" marL="1371600" rtl="0" algn="l">
              <a:lnSpc>
                <a:spcPct val="115000"/>
              </a:lnSpc>
              <a:spcBef>
                <a:spcPts val="0"/>
              </a:spcBef>
              <a:spcAft>
                <a:spcPts val="0"/>
              </a:spcAft>
              <a:buSzPct val="100000"/>
              <a:buChar char="■"/>
            </a:pPr>
            <a:r>
              <a:rPr lang="en-US" sz="5600"/>
              <a:t>Group or host home?</a:t>
            </a:r>
            <a:endParaRPr sz="5600"/>
          </a:p>
          <a:p>
            <a:pPr indent="0" lvl="2" marL="1073150" rtl="0" algn="l">
              <a:lnSpc>
                <a:spcPct val="115000"/>
              </a:lnSpc>
              <a:spcBef>
                <a:spcPts val="0"/>
              </a:spcBef>
              <a:spcAft>
                <a:spcPts val="0"/>
              </a:spcAft>
              <a:buSzPct val="41353"/>
              <a:buNone/>
            </a:pPr>
            <a:r>
              <a:t/>
            </a:r>
            <a:endParaRPr sz="5600"/>
          </a:p>
          <a:p>
            <a:pPr indent="-317500" lvl="1" marL="914400" rtl="0" algn="l">
              <a:lnSpc>
                <a:spcPct val="115000"/>
              </a:lnSpc>
              <a:spcBef>
                <a:spcPts val="0"/>
              </a:spcBef>
              <a:spcAft>
                <a:spcPts val="0"/>
              </a:spcAft>
              <a:buSzPct val="100000"/>
              <a:buChar char="○"/>
            </a:pPr>
            <a:r>
              <a:rPr b="1" lang="en-US" sz="5600"/>
              <a:t>Working</a:t>
            </a:r>
            <a:endParaRPr sz="5600"/>
          </a:p>
          <a:p>
            <a:pPr indent="-317500" lvl="2" marL="1371600" rtl="0" algn="l">
              <a:lnSpc>
                <a:spcPct val="115000"/>
              </a:lnSpc>
              <a:spcBef>
                <a:spcPts val="0"/>
              </a:spcBef>
              <a:spcAft>
                <a:spcPts val="0"/>
              </a:spcAft>
              <a:buSzPct val="100000"/>
              <a:buChar char="■"/>
            </a:pPr>
            <a:r>
              <a:rPr lang="en-US" sz="5600"/>
              <a:t>Part time?</a:t>
            </a:r>
            <a:endParaRPr sz="5600"/>
          </a:p>
          <a:p>
            <a:pPr indent="-317500" lvl="2" marL="1371600" rtl="0" algn="l">
              <a:lnSpc>
                <a:spcPct val="115000"/>
              </a:lnSpc>
              <a:spcBef>
                <a:spcPts val="0"/>
              </a:spcBef>
              <a:spcAft>
                <a:spcPts val="0"/>
              </a:spcAft>
              <a:buSzPct val="100000"/>
              <a:buChar char="■"/>
            </a:pPr>
            <a:r>
              <a:rPr lang="en-US" sz="5600"/>
              <a:t>Full time?</a:t>
            </a:r>
            <a:endParaRPr sz="5600"/>
          </a:p>
          <a:p>
            <a:pPr indent="-317500" lvl="2" marL="1371600" rtl="0" algn="l">
              <a:lnSpc>
                <a:spcPct val="115000"/>
              </a:lnSpc>
              <a:spcBef>
                <a:spcPts val="0"/>
              </a:spcBef>
              <a:spcAft>
                <a:spcPts val="0"/>
              </a:spcAft>
              <a:buSzPct val="100000"/>
              <a:buChar char="■"/>
            </a:pPr>
            <a:r>
              <a:rPr lang="en-US" sz="5600"/>
              <a:t>Supported employment?</a:t>
            </a:r>
            <a:endParaRPr sz="5600"/>
          </a:p>
          <a:p>
            <a:pPr indent="0" lvl="2" marL="1073150" rtl="0" algn="l">
              <a:lnSpc>
                <a:spcPct val="115000"/>
              </a:lnSpc>
              <a:spcBef>
                <a:spcPts val="0"/>
              </a:spcBef>
              <a:spcAft>
                <a:spcPts val="0"/>
              </a:spcAft>
              <a:buSzPct val="41353"/>
              <a:buNone/>
            </a:pPr>
            <a:r>
              <a:t/>
            </a:r>
            <a:endParaRPr sz="5600"/>
          </a:p>
          <a:p>
            <a:pPr indent="-317500" lvl="1" marL="914400" rtl="0" algn="l">
              <a:lnSpc>
                <a:spcPct val="115000"/>
              </a:lnSpc>
              <a:spcBef>
                <a:spcPts val="0"/>
              </a:spcBef>
              <a:spcAft>
                <a:spcPts val="0"/>
              </a:spcAft>
              <a:buSzPct val="100000"/>
              <a:buChar char="○"/>
            </a:pPr>
            <a:r>
              <a:rPr b="1" lang="en-US" sz="5600"/>
              <a:t>School</a:t>
            </a:r>
            <a:endParaRPr sz="5600"/>
          </a:p>
          <a:p>
            <a:pPr indent="-317500" lvl="2" marL="1371600" rtl="0" algn="l">
              <a:lnSpc>
                <a:spcPct val="115000"/>
              </a:lnSpc>
              <a:spcBef>
                <a:spcPts val="0"/>
              </a:spcBef>
              <a:spcAft>
                <a:spcPts val="0"/>
              </a:spcAft>
              <a:buSzPct val="100000"/>
              <a:buChar char="■"/>
            </a:pPr>
            <a:r>
              <a:rPr lang="en-US" sz="5600"/>
              <a:t>Transition Program (UP TO 21)?</a:t>
            </a:r>
            <a:endParaRPr sz="5600"/>
          </a:p>
          <a:p>
            <a:pPr indent="-317500" lvl="2" marL="1371600" rtl="0" algn="l">
              <a:lnSpc>
                <a:spcPct val="115000"/>
              </a:lnSpc>
              <a:spcBef>
                <a:spcPts val="0"/>
              </a:spcBef>
              <a:spcAft>
                <a:spcPts val="0"/>
              </a:spcAft>
              <a:buSzPct val="100000"/>
              <a:buChar char="■"/>
            </a:pPr>
            <a:r>
              <a:rPr lang="en-US" sz="5600"/>
              <a:t>Community College?</a:t>
            </a:r>
            <a:endParaRPr sz="5600"/>
          </a:p>
          <a:p>
            <a:pPr indent="-317500" lvl="2" marL="1371600" rtl="0" algn="l">
              <a:lnSpc>
                <a:spcPct val="115000"/>
              </a:lnSpc>
              <a:spcBef>
                <a:spcPts val="0"/>
              </a:spcBef>
              <a:spcAft>
                <a:spcPts val="0"/>
              </a:spcAft>
              <a:buSzPct val="100000"/>
              <a:buChar char="■"/>
            </a:pPr>
            <a:r>
              <a:rPr lang="en-US" sz="5600"/>
              <a:t>Trade School</a:t>
            </a:r>
            <a:endParaRPr sz="5600"/>
          </a:p>
          <a:p>
            <a:pPr indent="-317500" lvl="2" marL="1371600" rtl="0" algn="l">
              <a:lnSpc>
                <a:spcPct val="115000"/>
              </a:lnSpc>
              <a:spcBef>
                <a:spcPts val="0"/>
              </a:spcBef>
              <a:spcAft>
                <a:spcPts val="0"/>
              </a:spcAft>
              <a:buSzPct val="100000"/>
              <a:buChar char="■"/>
            </a:pPr>
            <a:r>
              <a:rPr lang="en-US" sz="5600"/>
              <a:t>Division of Vocational Rehab?</a:t>
            </a:r>
            <a:endParaRPr sz="5600"/>
          </a:p>
          <a:p>
            <a:pPr indent="-317500" lvl="2" marL="1371600" rtl="0" algn="l">
              <a:lnSpc>
                <a:spcPct val="115000"/>
              </a:lnSpc>
              <a:spcBef>
                <a:spcPts val="0"/>
              </a:spcBef>
              <a:spcAft>
                <a:spcPts val="0"/>
              </a:spcAft>
              <a:buSzPct val="100000"/>
              <a:buChar char="■"/>
            </a:pPr>
            <a:r>
              <a:rPr lang="en-US" sz="5600"/>
              <a:t>Job training?</a:t>
            </a:r>
            <a:endParaRPr sz="5600"/>
          </a:p>
          <a:p>
            <a:pPr indent="0" lvl="2" marL="1073150" rtl="0" algn="l">
              <a:lnSpc>
                <a:spcPct val="115000"/>
              </a:lnSpc>
              <a:spcBef>
                <a:spcPts val="0"/>
              </a:spcBef>
              <a:spcAft>
                <a:spcPts val="0"/>
              </a:spcAft>
              <a:buSzPct val="41353"/>
              <a:buNone/>
            </a:pPr>
            <a:r>
              <a:t/>
            </a:r>
            <a:endParaRPr sz="5600"/>
          </a:p>
          <a:p>
            <a:pPr indent="-317500" lvl="1" marL="914400" rtl="0" algn="l">
              <a:lnSpc>
                <a:spcPct val="115000"/>
              </a:lnSpc>
              <a:spcBef>
                <a:spcPts val="0"/>
              </a:spcBef>
              <a:spcAft>
                <a:spcPts val="0"/>
              </a:spcAft>
              <a:buSzPct val="100000"/>
              <a:buChar char="○"/>
            </a:pPr>
            <a:r>
              <a:rPr b="1" lang="en-US" sz="5600"/>
              <a:t>Healthcare</a:t>
            </a:r>
            <a:endParaRPr sz="5600"/>
          </a:p>
          <a:p>
            <a:pPr indent="-317500" lvl="2" marL="1371600" rtl="0" algn="l">
              <a:lnSpc>
                <a:spcPct val="115000"/>
              </a:lnSpc>
              <a:spcBef>
                <a:spcPts val="0"/>
              </a:spcBef>
              <a:spcAft>
                <a:spcPts val="0"/>
              </a:spcAft>
              <a:buSzPct val="100000"/>
              <a:buChar char="■"/>
            </a:pPr>
            <a:r>
              <a:rPr lang="en-US" sz="5600"/>
              <a:t>Health care understanding?</a:t>
            </a:r>
            <a:endParaRPr sz="5600"/>
          </a:p>
          <a:p>
            <a:pPr indent="-317500" lvl="2" marL="1371600" rtl="0" algn="l">
              <a:lnSpc>
                <a:spcPct val="115000"/>
              </a:lnSpc>
              <a:spcBef>
                <a:spcPts val="0"/>
              </a:spcBef>
              <a:spcAft>
                <a:spcPts val="0"/>
              </a:spcAft>
              <a:buSzPct val="100000"/>
              <a:buChar char="■"/>
            </a:pPr>
            <a:r>
              <a:rPr lang="en-US" sz="5600"/>
              <a:t>Can they make their own appts?</a:t>
            </a:r>
            <a:endParaRPr sz="5600"/>
          </a:p>
          <a:p>
            <a:pPr indent="-317500" lvl="2" marL="1371600" rtl="0" algn="l">
              <a:lnSpc>
                <a:spcPct val="115000"/>
              </a:lnSpc>
              <a:spcBef>
                <a:spcPts val="0"/>
              </a:spcBef>
              <a:spcAft>
                <a:spcPts val="0"/>
              </a:spcAft>
              <a:buSzPct val="100000"/>
              <a:buChar char="■"/>
            </a:pPr>
            <a:r>
              <a:rPr lang="en-US" sz="5600"/>
              <a:t>Can they refill medications?</a:t>
            </a:r>
            <a:br>
              <a:rPr lang="en-US" sz="5600"/>
            </a:br>
            <a:endParaRPr sz="5600"/>
          </a:p>
          <a:p>
            <a:pPr indent="-317500" lvl="1" marL="914400" rtl="0" algn="l">
              <a:lnSpc>
                <a:spcPct val="115000"/>
              </a:lnSpc>
              <a:spcBef>
                <a:spcPts val="0"/>
              </a:spcBef>
              <a:spcAft>
                <a:spcPts val="0"/>
              </a:spcAft>
              <a:buSzPct val="100000"/>
              <a:buChar char="○"/>
            </a:pPr>
            <a:r>
              <a:rPr b="1" lang="en-US" sz="5600"/>
              <a:t>Recreation</a:t>
            </a:r>
            <a:endParaRPr sz="5600"/>
          </a:p>
          <a:p>
            <a:pPr indent="-317500" lvl="2" marL="1371600" rtl="0" algn="l">
              <a:lnSpc>
                <a:spcPct val="115000"/>
              </a:lnSpc>
              <a:spcBef>
                <a:spcPts val="0"/>
              </a:spcBef>
              <a:spcAft>
                <a:spcPts val="0"/>
              </a:spcAft>
              <a:buSzPct val="100000"/>
              <a:buChar char="■"/>
            </a:pPr>
            <a:r>
              <a:rPr lang="en-US" sz="5600"/>
              <a:t>Activities </a:t>
            </a:r>
            <a:endParaRPr sz="5600"/>
          </a:p>
          <a:p>
            <a:pPr indent="0" lvl="2" marL="1073150" rtl="0" algn="l">
              <a:lnSpc>
                <a:spcPct val="115000"/>
              </a:lnSpc>
              <a:spcBef>
                <a:spcPts val="0"/>
              </a:spcBef>
              <a:spcAft>
                <a:spcPts val="0"/>
              </a:spcAft>
              <a:buSzPct val="41353"/>
              <a:buNone/>
            </a:pPr>
            <a:r>
              <a:t/>
            </a:r>
            <a:endParaRPr sz="5600"/>
          </a:p>
          <a:p>
            <a:pPr indent="-317500" lvl="1" marL="914400" rtl="0" algn="l">
              <a:lnSpc>
                <a:spcPct val="115000"/>
              </a:lnSpc>
              <a:spcBef>
                <a:spcPts val="0"/>
              </a:spcBef>
              <a:spcAft>
                <a:spcPts val="0"/>
              </a:spcAft>
              <a:buSzPct val="100000"/>
              <a:buChar char="○"/>
            </a:pPr>
            <a:r>
              <a:rPr b="1" lang="en-US" sz="5600"/>
              <a:t>Care Needs</a:t>
            </a:r>
            <a:endParaRPr sz="5600"/>
          </a:p>
          <a:p>
            <a:pPr indent="-317500" lvl="2" marL="1371600" rtl="0" algn="l">
              <a:lnSpc>
                <a:spcPct val="115000"/>
              </a:lnSpc>
              <a:spcBef>
                <a:spcPts val="0"/>
              </a:spcBef>
              <a:spcAft>
                <a:spcPts val="0"/>
              </a:spcAft>
              <a:buSzPct val="100000"/>
              <a:buChar char="■"/>
            </a:pPr>
            <a:r>
              <a:rPr lang="en-US" sz="5600"/>
              <a:t>Does the youth receive home health care?</a:t>
            </a:r>
            <a:endParaRPr sz="5600"/>
          </a:p>
          <a:p>
            <a:pPr indent="-317500" lvl="2" marL="1371600" rtl="0" algn="l">
              <a:lnSpc>
                <a:spcPct val="115000"/>
              </a:lnSpc>
              <a:spcBef>
                <a:spcPts val="0"/>
              </a:spcBef>
              <a:spcAft>
                <a:spcPts val="0"/>
              </a:spcAft>
              <a:buSzPct val="100000"/>
              <a:buChar char="■"/>
            </a:pPr>
            <a:r>
              <a:rPr lang="en-US" sz="5600"/>
              <a:t>Is parent the CNA?</a:t>
            </a:r>
            <a:endParaRPr sz="5600"/>
          </a:p>
          <a:p>
            <a:pPr indent="-317500" lvl="2" marL="1371600" rtl="0" algn="l">
              <a:lnSpc>
                <a:spcPct val="115000"/>
              </a:lnSpc>
              <a:spcBef>
                <a:spcPts val="0"/>
              </a:spcBef>
              <a:spcAft>
                <a:spcPts val="0"/>
              </a:spcAft>
              <a:buSzPct val="100000"/>
              <a:buChar char="■"/>
            </a:pPr>
            <a:r>
              <a:rPr lang="en-US" sz="5600"/>
              <a:t>Can youth provide self care?</a:t>
            </a:r>
            <a:endParaRPr sz="5600"/>
          </a:p>
        </p:txBody>
      </p:sp>
      <p:sp>
        <p:nvSpPr>
          <p:cNvPr id="88" name="Google Shape;88;p5"/>
          <p:cNvSpPr txBox="1"/>
          <p:nvPr/>
        </p:nvSpPr>
        <p:spPr>
          <a:xfrm>
            <a:off x="168350" y="6359700"/>
            <a:ext cx="89757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sng" cap="none" strike="noStrike">
                <a:solidFill>
                  <a:schemeClr val="lt1"/>
                </a:solidFill>
                <a:latin typeface="Roboto"/>
                <a:ea typeface="Roboto"/>
                <a:cs typeface="Roboto"/>
                <a:sym typeface="Roboto"/>
                <a:hlinkClick r:id="rId3">
                  <a:extLst>
                    <a:ext uri="{A12FA001-AC4F-418D-AE19-62706E023703}">
                      <ahyp:hlinkClr val="tx"/>
                    </a:ext>
                  </a:extLst>
                </a:hlinkClick>
              </a:rPr>
              <a:t>www.familyvoicesco.org</a:t>
            </a:r>
            <a:r>
              <a:rPr b="0" i="0" lang="en-US" sz="1500" u="none" cap="none" strike="noStrike">
                <a:solidFill>
                  <a:schemeClr val="lt1"/>
                </a:solidFill>
                <a:latin typeface="Roboto"/>
                <a:ea typeface="Roboto"/>
                <a:cs typeface="Roboto"/>
                <a:sym typeface="Roboto"/>
              </a:rPr>
              <a:t>		       </a:t>
            </a:r>
            <a:r>
              <a:rPr b="0" i="0" lang="en-US" sz="1500" u="none" cap="none" strike="noStrike">
                <a:solidFill>
                  <a:srgbClr val="1C4587"/>
                </a:solidFill>
                <a:latin typeface="Roboto"/>
                <a:ea typeface="Roboto"/>
                <a:cs typeface="Roboto"/>
                <a:sym typeface="Roboto"/>
              </a:rPr>
              <a:t>(303) 877-1747	          	info@familyvoicesco.org</a:t>
            </a:r>
            <a:endParaRPr b="0" i="0" sz="1500" u="none" cap="none" strike="noStrike">
              <a:solidFill>
                <a:srgbClr val="1C4587"/>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2"/>
          <p:cNvSpPr txBox="1"/>
          <p:nvPr>
            <p:ph type="title"/>
          </p:nvPr>
        </p:nvSpPr>
        <p:spPr>
          <a:xfrm>
            <a:off x="311725" y="667900"/>
            <a:ext cx="8520600" cy="831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799"/>
              <a:buNone/>
            </a:pPr>
            <a:r>
              <a:rPr lang="en-US" sz="3688"/>
              <a:t>Financial- Transition</a:t>
            </a:r>
            <a:endParaRPr sz="3688"/>
          </a:p>
          <a:p>
            <a:pPr indent="0" lvl="0" marL="0" rtl="0" algn="l">
              <a:lnSpc>
                <a:spcPct val="100000"/>
              </a:lnSpc>
              <a:spcBef>
                <a:spcPts val="0"/>
              </a:spcBef>
              <a:spcAft>
                <a:spcPts val="0"/>
              </a:spcAft>
              <a:buSzPts val="2800"/>
              <a:buNone/>
            </a:pPr>
            <a:r>
              <a:t/>
            </a:r>
            <a:endParaRPr/>
          </a:p>
        </p:txBody>
      </p:sp>
      <p:sp>
        <p:nvSpPr>
          <p:cNvPr id="287" name="Google Shape;287;p42"/>
          <p:cNvSpPr txBox="1"/>
          <p:nvPr/>
        </p:nvSpPr>
        <p:spPr>
          <a:xfrm>
            <a:off x="6532375" y="6573575"/>
            <a:ext cx="2133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
        <p:nvSpPr>
          <p:cNvPr id="288" name="Google Shape;288;p42"/>
          <p:cNvSpPr txBox="1"/>
          <p:nvPr/>
        </p:nvSpPr>
        <p:spPr>
          <a:xfrm>
            <a:off x="473700" y="6339175"/>
            <a:ext cx="81966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sng" cap="none" strike="noStrike">
                <a:solidFill>
                  <a:srgbClr val="1C4587"/>
                </a:solidFill>
                <a:latin typeface="Roboto"/>
                <a:ea typeface="Roboto"/>
                <a:cs typeface="Roboto"/>
                <a:sym typeface="Roboto"/>
                <a:hlinkClick r:id="rId3">
                  <a:extLst>
                    <a:ext uri="{A12FA001-AC4F-418D-AE19-62706E023703}">
                      <ahyp:hlinkClr val="tx"/>
                    </a:ext>
                  </a:extLst>
                </a:hlinkClick>
              </a:rPr>
              <a:t>www.familyvoicesco.org</a:t>
            </a:r>
            <a:r>
              <a:rPr b="0" i="0" lang="en-US" sz="1500" u="none" cap="none" strike="noStrike">
                <a:solidFill>
                  <a:srgbClr val="1C4587"/>
                </a:solidFill>
                <a:latin typeface="Roboto"/>
                <a:ea typeface="Roboto"/>
                <a:cs typeface="Roboto"/>
                <a:sym typeface="Roboto"/>
              </a:rPr>
              <a:t>	(303) 877-1747	          	info@familyvoicesco.org</a:t>
            </a:r>
            <a:endParaRPr b="0" i="0" sz="1500" u="none" cap="none" strike="noStrike">
              <a:solidFill>
                <a:srgbClr val="1C4587"/>
              </a:solidFill>
              <a:latin typeface="Roboto"/>
              <a:ea typeface="Roboto"/>
              <a:cs typeface="Roboto"/>
              <a:sym typeface="Roboto"/>
            </a:endParaRPr>
          </a:p>
        </p:txBody>
      </p:sp>
      <p:sp>
        <p:nvSpPr>
          <p:cNvPr id="289" name="Google Shape;289;p42"/>
          <p:cNvSpPr txBox="1"/>
          <p:nvPr/>
        </p:nvSpPr>
        <p:spPr>
          <a:xfrm>
            <a:off x="311725" y="1876925"/>
            <a:ext cx="8354400" cy="4647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Financial Transition includes:</a:t>
            </a:r>
            <a:endParaRPr b="0" i="0" sz="1400" u="none" cap="none" strike="noStrike">
              <a:solidFill>
                <a:srgbClr val="000000"/>
              </a:solidFill>
              <a:latin typeface="Arial"/>
              <a:ea typeface="Arial"/>
              <a:cs typeface="Arial"/>
              <a:sym typeface="Arial"/>
            </a:endParaRPr>
          </a:p>
          <a:p>
            <a:pPr indent="0" lvl="3" marL="0" marR="0" rtl="0" algn="l">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1. Decision making about Supplemental Security Income (SSI)</a:t>
            </a:r>
            <a:endParaRPr/>
          </a:p>
          <a:p>
            <a:pPr indent="-285750" lvl="3"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Does my young adult qualify for SSI?  </a:t>
            </a:r>
            <a:endParaRPr/>
          </a:p>
          <a:p>
            <a:pPr indent="-285750" lvl="3"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Will my young adult be working?</a:t>
            </a:r>
            <a:endParaRPr/>
          </a:p>
          <a:p>
            <a:pPr indent="-285750" lvl="3"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Does my young adult  have a disability determination?</a:t>
            </a:r>
            <a:endParaRPr/>
          </a:p>
          <a:p>
            <a:pPr indent="-285750" lvl="3"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Is my child moving out of my home? (If not, they will need to pay rent is receiving SSI)</a:t>
            </a:r>
            <a:endParaRPr/>
          </a:p>
          <a:p>
            <a:pPr indent="-285750" lvl="3"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Which Home and Community Based Service (HCBS) Waiver is best for my child? (June 1, 2023)</a:t>
            </a:r>
            <a:endParaRPr/>
          </a:p>
          <a:p>
            <a:pPr indent="0" lvl="3"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3" marL="0" marR="0" rtl="0" algn="l">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2. Decision making about creating Special Needs Trust </a:t>
            </a:r>
            <a:endParaRPr/>
          </a:p>
          <a:p>
            <a:pPr indent="-285750" lvl="3"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Discuss with someone knowledgeable about Special Needs Trusts and why they are important. (July 6, 2023)</a:t>
            </a:r>
            <a:endParaRPr/>
          </a:p>
          <a:p>
            <a:pPr indent="-285750" lvl="3"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Parents at this age worry for when they are not around, plan!</a:t>
            </a:r>
            <a:endParaRPr/>
          </a:p>
          <a:p>
            <a:pPr indent="0" lvl="3"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342900" lvl="3" marL="342900" marR="0" rtl="0" algn="l">
              <a:lnSpc>
                <a:spcPct val="100000"/>
              </a:lnSpc>
              <a:spcBef>
                <a:spcPts val="0"/>
              </a:spcBef>
              <a:spcAft>
                <a:spcPts val="0"/>
              </a:spcAft>
              <a:buClr>
                <a:srgbClr val="000000"/>
              </a:buClr>
              <a:buSzPts val="1600"/>
              <a:buFont typeface="Arial"/>
              <a:buAutoNum type="arabicPeriod" startAt="3"/>
            </a:pPr>
            <a:r>
              <a:rPr b="1" i="0" lang="en-US" sz="1600" u="none" cap="none" strike="noStrike">
                <a:solidFill>
                  <a:srgbClr val="000000"/>
                </a:solidFill>
                <a:latin typeface="Arial"/>
                <a:ea typeface="Arial"/>
                <a:cs typeface="Arial"/>
                <a:sym typeface="Arial"/>
              </a:rPr>
              <a:t>Ensuring the adult child has a bank account with a parent/caregiver/guardian’s name on it</a:t>
            </a:r>
            <a:endParaRPr/>
          </a:p>
          <a:p>
            <a:pPr indent="-342900" lvl="5" marL="3429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SSI limits individuals to no more than $2000 available, options include ABLE accounts (July 6,2023)</a:t>
            </a:r>
            <a:endParaRPr/>
          </a:p>
          <a:p>
            <a:pPr indent="-196850" lvl="3"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3"/>
          <p:cNvSpPr txBox="1"/>
          <p:nvPr>
            <p:ph type="title"/>
          </p:nvPr>
        </p:nvSpPr>
        <p:spPr>
          <a:xfrm>
            <a:off x="311700" y="508874"/>
            <a:ext cx="8520600" cy="104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a:t>Who is Eligible for Supplemental Security Income (SSI)?</a:t>
            </a:r>
            <a:endParaRPr/>
          </a:p>
        </p:txBody>
      </p:sp>
      <p:sp>
        <p:nvSpPr>
          <p:cNvPr id="295" name="Google Shape;295;p43"/>
          <p:cNvSpPr txBox="1"/>
          <p:nvPr/>
        </p:nvSpPr>
        <p:spPr>
          <a:xfrm>
            <a:off x="311725" y="2012863"/>
            <a:ext cx="8206500" cy="280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212121"/>
                </a:solidFill>
                <a:latin typeface="Arial"/>
                <a:ea typeface="Arial"/>
                <a:cs typeface="Arial"/>
                <a:sym typeface="Arial"/>
              </a:rPr>
              <a:t>Adults Who:</a:t>
            </a:r>
            <a:endParaRPr/>
          </a:p>
          <a:p>
            <a:pPr indent="-101600" lvl="0" marL="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212121"/>
                </a:solidFill>
                <a:latin typeface="Arial"/>
                <a:ea typeface="Arial"/>
                <a:cs typeface="Arial"/>
                <a:sym typeface="Arial"/>
              </a:rPr>
              <a:t>Are age 65 and older, or blind, or have a disability.</a:t>
            </a:r>
            <a:endParaRPr/>
          </a:p>
          <a:p>
            <a:pPr indent="-101600" lvl="0" marL="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212121"/>
                </a:solidFill>
                <a:latin typeface="Arial"/>
                <a:ea typeface="Arial"/>
                <a:cs typeface="Arial"/>
                <a:sym typeface="Arial"/>
              </a:rPr>
              <a:t>Have </a:t>
            </a:r>
            <a:r>
              <a:rPr b="0" i="0" lang="en-US" sz="1600" u="sng" cap="none" strike="noStrike">
                <a:solidFill>
                  <a:srgbClr val="1155CC"/>
                </a:solidFill>
                <a:latin typeface="Arial"/>
                <a:ea typeface="Arial"/>
                <a:cs typeface="Arial"/>
                <a:sym typeface="Arial"/>
                <a:hlinkClick r:id="rId3">
                  <a:extLst>
                    <a:ext uri="{A12FA001-AC4F-418D-AE19-62706E023703}">
                      <ahyp:hlinkClr val="tx"/>
                    </a:ext>
                  </a:extLst>
                </a:hlinkClick>
              </a:rPr>
              <a:t>limited income</a:t>
            </a:r>
            <a:r>
              <a:rPr b="0" i="0" lang="en-US" sz="1600" u="none" cap="none" strike="noStrike">
                <a:solidFill>
                  <a:srgbClr val="212121"/>
                </a:solidFill>
                <a:latin typeface="Arial"/>
                <a:ea typeface="Arial"/>
                <a:cs typeface="Arial"/>
                <a:sym typeface="Arial"/>
              </a:rPr>
              <a:t> (wages, pensions, etc.).</a:t>
            </a:r>
            <a:endParaRPr/>
          </a:p>
          <a:p>
            <a:pPr indent="-101600" lvl="0" marL="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212121"/>
                </a:solidFill>
                <a:latin typeface="Arial"/>
                <a:ea typeface="Arial"/>
                <a:cs typeface="Arial"/>
                <a:sym typeface="Arial"/>
              </a:rPr>
              <a:t>Have </a:t>
            </a:r>
            <a:r>
              <a:rPr b="0" i="0" lang="en-US" sz="1600" u="sng" cap="none" strike="noStrike">
                <a:solidFill>
                  <a:srgbClr val="1155CC"/>
                </a:solidFill>
                <a:latin typeface="Arial"/>
                <a:ea typeface="Arial"/>
                <a:cs typeface="Arial"/>
                <a:sym typeface="Arial"/>
                <a:hlinkClick r:id="rId4">
                  <a:extLst>
                    <a:ext uri="{A12FA001-AC4F-418D-AE19-62706E023703}">
                      <ahyp:hlinkClr val="tx"/>
                    </a:ext>
                  </a:extLst>
                </a:hlinkClick>
              </a:rPr>
              <a:t>limited resources</a:t>
            </a:r>
            <a:r>
              <a:rPr b="0" i="0" lang="en-US" sz="1600" u="none" cap="none" strike="noStrike">
                <a:solidFill>
                  <a:srgbClr val="212121"/>
                </a:solidFill>
                <a:latin typeface="Arial"/>
                <a:ea typeface="Arial"/>
                <a:cs typeface="Arial"/>
                <a:sym typeface="Arial"/>
              </a:rPr>
              <a:t> (the things you own).</a:t>
            </a:r>
            <a:endParaRPr/>
          </a:p>
          <a:p>
            <a:pPr indent="-101600" lvl="0" marL="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212121"/>
                </a:solidFill>
                <a:latin typeface="Arial"/>
                <a:ea typeface="Arial"/>
                <a:cs typeface="Arial"/>
                <a:sym typeface="Arial"/>
              </a:rPr>
              <a:t>Are U.S. citizens, nationals of the U.S., and some noncitizens.</a:t>
            </a:r>
            <a:endParaRPr/>
          </a:p>
          <a:p>
            <a:pPr indent="-101600" lvl="0" marL="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212121"/>
                </a:solidFill>
                <a:latin typeface="Arial"/>
                <a:ea typeface="Arial"/>
                <a:cs typeface="Arial"/>
                <a:sym typeface="Arial"/>
              </a:rPr>
              <a:t>Reside in one of the 50 states, the District of Columbia, or the Northern Mariana Islands. It does not include Puerto Rico, Guam, or the United States Virgin Islands. Exception: The children of military parent(s) assigned to permanent duty outside the U.S. and certain students temporarily abroad may receive SSI payments outside the U.S.</a:t>
            </a:r>
            <a:endParaRPr/>
          </a:p>
          <a:p>
            <a:pPr indent="-101600" lvl="0" marL="0" marR="0" rtl="0" algn="l">
              <a:lnSpc>
                <a:spcPct val="100000"/>
              </a:lnSpc>
              <a:spcBef>
                <a:spcPts val="0"/>
              </a:spcBef>
              <a:spcAft>
                <a:spcPts val="0"/>
              </a:spcAft>
              <a:buClr>
                <a:srgbClr val="000000"/>
              </a:buClr>
              <a:buSzPts val="1600"/>
              <a:buFont typeface="Arial"/>
              <a:buChar char="•"/>
            </a:pPr>
            <a:r>
              <a:rPr b="0" i="0" lang="en-US" sz="1600" u="sng" cap="none" strike="noStrike">
                <a:solidFill>
                  <a:srgbClr val="212121"/>
                </a:solidFill>
                <a:latin typeface="Arial"/>
                <a:ea typeface="Arial"/>
                <a:cs typeface="Arial"/>
                <a:sym typeface="Arial"/>
                <a:hlinkClick r:id="rId5">
                  <a:extLst>
                    <a:ext uri="{A12FA001-AC4F-418D-AE19-62706E023703}">
                      <ahyp:hlinkClr val="tx"/>
                    </a:ext>
                  </a:extLst>
                </a:hlinkClick>
              </a:rPr>
              <a:t>https://www.ssa.gov/ssi/</a:t>
            </a:r>
            <a:endParaRPr b="0" i="0" sz="1600" u="none" cap="none" strike="noStrike">
              <a:solidFill>
                <a:srgbClr val="21212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12121"/>
              </a:solidFill>
              <a:latin typeface="Arial"/>
              <a:ea typeface="Arial"/>
              <a:cs typeface="Arial"/>
              <a:sym typeface="Arial"/>
            </a:endParaRPr>
          </a:p>
        </p:txBody>
      </p:sp>
      <p:sp>
        <p:nvSpPr>
          <p:cNvPr id="296" name="Google Shape;296;p43"/>
          <p:cNvSpPr txBox="1"/>
          <p:nvPr/>
        </p:nvSpPr>
        <p:spPr>
          <a:xfrm>
            <a:off x="311725" y="4813630"/>
            <a:ext cx="7905900" cy="17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212121"/>
                </a:solidFill>
                <a:latin typeface="Arial"/>
                <a:ea typeface="Arial"/>
                <a:cs typeface="Arial"/>
                <a:sym typeface="Arial"/>
              </a:rPr>
              <a:t>Children Who:</a:t>
            </a:r>
            <a:endParaRPr/>
          </a:p>
          <a:p>
            <a:pPr indent="-101600" lvl="0" marL="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212121"/>
                </a:solidFill>
                <a:latin typeface="Arial"/>
                <a:ea typeface="Arial"/>
                <a:cs typeface="Arial"/>
                <a:sym typeface="Arial"/>
              </a:rPr>
              <a:t>Are under age 18 and have physical or mental condition(s) that very seriously limits their daily activities for a period of 12 months or more or may be expected to result in death, and</a:t>
            </a:r>
            <a:endParaRPr/>
          </a:p>
          <a:p>
            <a:pPr indent="-101600" lvl="0" marL="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212121"/>
                </a:solidFill>
                <a:latin typeface="Arial"/>
                <a:ea typeface="Arial"/>
                <a:cs typeface="Arial"/>
                <a:sym typeface="Arial"/>
              </a:rPr>
              <a:t>Live in a household with limited income (benefits based on need) or resources.</a:t>
            </a:r>
            <a:endParaRPr/>
          </a:p>
          <a:p>
            <a:pPr indent="-101600" lvl="0" marL="0" marR="0" rtl="0" algn="l">
              <a:lnSpc>
                <a:spcPct val="100000"/>
              </a:lnSpc>
              <a:spcBef>
                <a:spcPts val="0"/>
              </a:spcBef>
              <a:spcAft>
                <a:spcPts val="0"/>
              </a:spcAft>
              <a:buClr>
                <a:srgbClr val="000000"/>
              </a:buClr>
              <a:buSzPts val="1600"/>
              <a:buFont typeface="Arial"/>
              <a:buChar char="•"/>
            </a:pPr>
            <a:r>
              <a:rPr b="0" i="0" lang="en-US" sz="1600" u="sng" cap="none" strike="noStrike">
                <a:solidFill>
                  <a:srgbClr val="212121"/>
                </a:solidFill>
                <a:latin typeface="Arial"/>
                <a:ea typeface="Arial"/>
                <a:cs typeface="Arial"/>
                <a:sym typeface="Arial"/>
                <a:hlinkClick r:id="rId6">
                  <a:extLst>
                    <a:ext uri="{A12FA001-AC4F-418D-AE19-62706E023703}">
                      <ahyp:hlinkClr val="tx"/>
                    </a:ext>
                  </a:extLst>
                </a:hlinkClick>
              </a:rPr>
              <a:t>https://www.ssa.gov/benefits/disability/apply-child.html</a:t>
            </a:r>
            <a:endParaRPr b="0" i="0" sz="1600" u="none" cap="none" strike="noStrike">
              <a:solidFill>
                <a:srgbClr val="21212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4"/>
          <p:cNvSpPr txBox="1"/>
          <p:nvPr>
            <p:ph type="title"/>
          </p:nvPr>
        </p:nvSpPr>
        <p:spPr>
          <a:xfrm>
            <a:off x="311725" y="667900"/>
            <a:ext cx="8520600" cy="831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799"/>
              <a:buNone/>
            </a:pPr>
            <a:r>
              <a:rPr lang="en-US" sz="3688"/>
              <a:t>School &amp; Employment- Transition</a:t>
            </a:r>
            <a:endParaRPr sz="3688"/>
          </a:p>
          <a:p>
            <a:pPr indent="0" lvl="0" marL="0" rtl="0" algn="l">
              <a:lnSpc>
                <a:spcPct val="100000"/>
              </a:lnSpc>
              <a:spcBef>
                <a:spcPts val="0"/>
              </a:spcBef>
              <a:spcAft>
                <a:spcPts val="0"/>
              </a:spcAft>
              <a:buSzPts val="2800"/>
              <a:buNone/>
            </a:pPr>
            <a:r>
              <a:t/>
            </a:r>
            <a:endParaRPr/>
          </a:p>
        </p:txBody>
      </p:sp>
      <p:sp>
        <p:nvSpPr>
          <p:cNvPr id="302" name="Google Shape;302;p44"/>
          <p:cNvSpPr txBox="1"/>
          <p:nvPr/>
        </p:nvSpPr>
        <p:spPr>
          <a:xfrm>
            <a:off x="6532375" y="6573575"/>
            <a:ext cx="2133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
        <p:nvSpPr>
          <p:cNvPr id="303" name="Google Shape;303;p44"/>
          <p:cNvSpPr txBox="1"/>
          <p:nvPr/>
        </p:nvSpPr>
        <p:spPr>
          <a:xfrm>
            <a:off x="473700" y="6339175"/>
            <a:ext cx="81966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sng" cap="none" strike="noStrike">
                <a:solidFill>
                  <a:srgbClr val="1C4587"/>
                </a:solidFill>
                <a:latin typeface="Roboto"/>
                <a:ea typeface="Roboto"/>
                <a:cs typeface="Roboto"/>
                <a:sym typeface="Roboto"/>
                <a:hlinkClick r:id="rId3">
                  <a:extLst>
                    <a:ext uri="{A12FA001-AC4F-418D-AE19-62706E023703}">
                      <ahyp:hlinkClr val="tx"/>
                    </a:ext>
                  </a:extLst>
                </a:hlinkClick>
              </a:rPr>
              <a:t>www.familyvoicesco.org</a:t>
            </a:r>
            <a:r>
              <a:rPr b="0" i="0" lang="en-US" sz="1500" u="none" cap="none" strike="noStrike">
                <a:solidFill>
                  <a:srgbClr val="1C4587"/>
                </a:solidFill>
                <a:latin typeface="Roboto"/>
                <a:ea typeface="Roboto"/>
                <a:cs typeface="Roboto"/>
                <a:sym typeface="Roboto"/>
              </a:rPr>
              <a:t>	(303) 877-1747	          	info@familyvoicesco.org</a:t>
            </a:r>
            <a:endParaRPr b="0" i="0" sz="1500" u="none" cap="none" strike="noStrike">
              <a:solidFill>
                <a:srgbClr val="1C4587"/>
              </a:solidFill>
              <a:latin typeface="Roboto"/>
              <a:ea typeface="Roboto"/>
              <a:cs typeface="Roboto"/>
              <a:sym typeface="Roboto"/>
            </a:endParaRPr>
          </a:p>
        </p:txBody>
      </p:sp>
      <p:sp>
        <p:nvSpPr>
          <p:cNvPr id="304" name="Google Shape;304;p44"/>
          <p:cNvSpPr txBox="1"/>
          <p:nvPr/>
        </p:nvSpPr>
        <p:spPr>
          <a:xfrm>
            <a:off x="311725" y="1876925"/>
            <a:ext cx="8354400" cy="4955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School &amp; Employment Transition includes:</a:t>
            </a:r>
            <a:endParaRPr/>
          </a:p>
          <a:p>
            <a:pPr indent="-196850" lvl="3"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3" marL="0" marR="0" rtl="0" algn="l">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1. Decision making about school services</a:t>
            </a:r>
            <a:endParaRPr/>
          </a:p>
          <a:p>
            <a:pPr indent="-285750" lvl="3"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Do I keep my child in the school Transition program after age 18? </a:t>
            </a:r>
            <a:endParaRPr/>
          </a:p>
          <a:p>
            <a:pPr indent="-285750" lvl="3"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Typically, they graduate with their class at 18, then have 3 years(until 21 in a transition program)</a:t>
            </a:r>
            <a:endParaRPr/>
          </a:p>
          <a:p>
            <a:pPr indent="-285750" lvl="3"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Transition Programs can be anything from learning life skills to job training to higher education, it is an individualized program</a:t>
            </a:r>
            <a:endParaRPr/>
          </a:p>
          <a:p>
            <a:pPr indent="-285750" lvl="3"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Is continued or higher education a possibility? </a:t>
            </a:r>
            <a:endParaRPr/>
          </a:p>
          <a:p>
            <a:pPr indent="-285750" lvl="3"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If higher education, there must be a work-related goal.</a:t>
            </a:r>
            <a:endParaRPr/>
          </a:p>
          <a:p>
            <a:pPr indent="-285750" lvl="3"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Higher education is becoming more available, for individuals with IDD!</a:t>
            </a:r>
            <a:endParaRPr/>
          </a:p>
          <a:p>
            <a:pPr indent="0" lvl="3"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3" marL="0" marR="0" rtl="0" algn="l">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2. </a:t>
            </a:r>
            <a:r>
              <a:rPr b="1" i="0" lang="en-US" sz="1800" u="none" cap="none" strike="noStrike">
                <a:solidFill>
                  <a:srgbClr val="000000"/>
                </a:solidFill>
                <a:latin typeface="Arial"/>
                <a:ea typeface="Arial"/>
                <a:cs typeface="Arial"/>
                <a:sym typeface="Arial"/>
              </a:rPr>
              <a:t>Decision making about </a:t>
            </a:r>
            <a:r>
              <a:rPr b="1" i="0" lang="en-US" sz="1600" u="none" cap="none" strike="noStrike">
                <a:solidFill>
                  <a:srgbClr val="000000"/>
                </a:solidFill>
                <a:latin typeface="Arial"/>
                <a:ea typeface="Arial"/>
                <a:cs typeface="Arial"/>
                <a:sym typeface="Arial"/>
              </a:rPr>
              <a:t>Employment</a:t>
            </a:r>
            <a:endParaRPr/>
          </a:p>
          <a:p>
            <a:pPr indent="-285750" lvl="3"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Discuss as a family what your young adult likes or can do, investigate or shadow, if possible</a:t>
            </a:r>
            <a:endParaRPr/>
          </a:p>
          <a:p>
            <a:pPr indent="-285750" lvl="3"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Discuss as a family obtainable goals</a:t>
            </a:r>
            <a:endParaRPr/>
          </a:p>
          <a:p>
            <a:pPr indent="-285750" lvl="3"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Ask about Division of Vocational Rehabilitation(DVR)</a:t>
            </a:r>
            <a:endParaRPr/>
          </a:p>
          <a:p>
            <a:pPr indent="-285750" lvl="3"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Ask about the SWAP Program </a:t>
            </a:r>
            <a:r>
              <a:rPr b="0" i="0" lang="en-US" sz="1600" u="sng" cap="none" strike="noStrike">
                <a:solidFill>
                  <a:srgbClr val="000000"/>
                </a:solidFill>
                <a:latin typeface="Arial"/>
                <a:ea typeface="Arial"/>
                <a:cs typeface="Arial"/>
                <a:sym typeface="Arial"/>
                <a:hlinkClick r:id="rId4">
                  <a:extLst>
                    <a:ext uri="{A12FA001-AC4F-418D-AE19-62706E023703}">
                      <ahyp:hlinkClr val="tx"/>
                    </a:ext>
                  </a:extLst>
                </a:hlinkClick>
              </a:rPr>
              <a:t>https://dvr.colorado.gov/youth-transition-services/youth</a:t>
            </a:r>
            <a:endParaRPr b="0" i="0" sz="1600" u="none" cap="none" strike="noStrike">
              <a:solidFill>
                <a:srgbClr val="000000"/>
              </a:solidFill>
              <a:latin typeface="Arial"/>
              <a:ea typeface="Arial"/>
              <a:cs typeface="Arial"/>
              <a:sym typeface="Arial"/>
            </a:endParaRPr>
          </a:p>
          <a:p>
            <a:pPr indent="-196850" lvl="3"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196850" lvl="3"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5"/>
          <p:cNvSpPr txBox="1"/>
          <p:nvPr>
            <p:ph type="title"/>
          </p:nvPr>
        </p:nvSpPr>
        <p:spPr>
          <a:xfrm>
            <a:off x="311725" y="667900"/>
            <a:ext cx="8520600" cy="831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799"/>
              <a:buNone/>
            </a:pPr>
            <a:r>
              <a:rPr lang="en-US" sz="3688"/>
              <a:t>Legal-Transition</a:t>
            </a:r>
            <a:endParaRPr sz="3688"/>
          </a:p>
          <a:p>
            <a:pPr indent="0" lvl="0" marL="0" rtl="0" algn="l">
              <a:lnSpc>
                <a:spcPct val="100000"/>
              </a:lnSpc>
              <a:spcBef>
                <a:spcPts val="0"/>
              </a:spcBef>
              <a:spcAft>
                <a:spcPts val="0"/>
              </a:spcAft>
              <a:buSzPts val="2800"/>
              <a:buNone/>
            </a:pPr>
            <a:r>
              <a:t/>
            </a:r>
            <a:endParaRPr/>
          </a:p>
        </p:txBody>
      </p:sp>
      <p:sp>
        <p:nvSpPr>
          <p:cNvPr id="310" name="Google Shape;310;p45"/>
          <p:cNvSpPr txBox="1"/>
          <p:nvPr/>
        </p:nvSpPr>
        <p:spPr>
          <a:xfrm>
            <a:off x="6532375" y="6573575"/>
            <a:ext cx="2133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
        <p:nvSpPr>
          <p:cNvPr id="311" name="Google Shape;311;p45"/>
          <p:cNvSpPr txBox="1"/>
          <p:nvPr/>
        </p:nvSpPr>
        <p:spPr>
          <a:xfrm>
            <a:off x="473700" y="6339175"/>
            <a:ext cx="81966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sng" cap="none" strike="noStrike">
                <a:solidFill>
                  <a:srgbClr val="1C4587"/>
                </a:solidFill>
                <a:latin typeface="Roboto"/>
                <a:ea typeface="Roboto"/>
                <a:cs typeface="Roboto"/>
                <a:sym typeface="Roboto"/>
                <a:hlinkClick r:id="rId3">
                  <a:extLst>
                    <a:ext uri="{A12FA001-AC4F-418D-AE19-62706E023703}">
                      <ahyp:hlinkClr val="tx"/>
                    </a:ext>
                  </a:extLst>
                </a:hlinkClick>
              </a:rPr>
              <a:t>www.familyvoicesco.org</a:t>
            </a:r>
            <a:r>
              <a:rPr b="0" i="0" lang="en-US" sz="1500" u="none" cap="none" strike="noStrike">
                <a:solidFill>
                  <a:srgbClr val="1C4587"/>
                </a:solidFill>
                <a:latin typeface="Roboto"/>
                <a:ea typeface="Roboto"/>
                <a:cs typeface="Roboto"/>
                <a:sym typeface="Roboto"/>
              </a:rPr>
              <a:t>	(303) 877-1747	          	info@familyvoicesco.org</a:t>
            </a:r>
            <a:endParaRPr b="0" i="0" sz="1500" u="none" cap="none" strike="noStrike">
              <a:solidFill>
                <a:srgbClr val="1C4587"/>
              </a:solidFill>
              <a:latin typeface="Roboto"/>
              <a:ea typeface="Roboto"/>
              <a:cs typeface="Roboto"/>
              <a:sym typeface="Roboto"/>
            </a:endParaRPr>
          </a:p>
        </p:txBody>
      </p:sp>
      <p:sp>
        <p:nvSpPr>
          <p:cNvPr id="312" name="Google Shape;312;p45"/>
          <p:cNvSpPr txBox="1"/>
          <p:nvPr/>
        </p:nvSpPr>
        <p:spPr>
          <a:xfrm>
            <a:off x="311725" y="1876925"/>
            <a:ext cx="8196600" cy="418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Legal Transition includes:</a:t>
            </a:r>
            <a:endParaRPr/>
          </a:p>
          <a:p>
            <a:pPr indent="-196850" lvl="3"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3" marL="0" marR="0" rtl="0" algn="l">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1. Decision making about Power of Attorney and/or Guardianship</a:t>
            </a:r>
            <a:endParaRPr/>
          </a:p>
          <a:p>
            <a:pPr indent="-285750" lvl="3"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Understand the differences in Medical Power of Attorney, Power of Attorney and Guardianship (webinar July 6, 2023)</a:t>
            </a:r>
            <a:endParaRPr/>
          </a:p>
          <a:p>
            <a:pPr indent="0" lvl="3"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3" marL="0" marR="0" rtl="0" algn="l">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2. Guardianship Alliance, Guardianship classes</a:t>
            </a:r>
            <a:endParaRPr b="0" i="0" sz="1400" u="none" cap="none" strike="noStrike">
              <a:solidFill>
                <a:srgbClr val="000000"/>
              </a:solidFill>
              <a:latin typeface="Arial"/>
              <a:ea typeface="Arial"/>
              <a:cs typeface="Arial"/>
              <a:sym typeface="Arial"/>
            </a:endParaRPr>
          </a:p>
          <a:p>
            <a:pPr indent="-285750" lvl="3" marL="285750" marR="0" rtl="0" algn="l">
              <a:lnSpc>
                <a:spcPct val="100000"/>
              </a:lnSpc>
              <a:spcBef>
                <a:spcPts val="0"/>
              </a:spcBef>
              <a:spcAft>
                <a:spcPts val="0"/>
              </a:spcAft>
              <a:buClr>
                <a:srgbClr val="000000"/>
              </a:buClr>
              <a:buSzPts val="1400"/>
              <a:buFont typeface="Arial"/>
              <a:buChar char="•"/>
            </a:pPr>
            <a:r>
              <a:rPr b="0" i="0" lang="en-US" sz="1400" u="sng" cap="none" strike="noStrike">
                <a:solidFill>
                  <a:srgbClr val="000000"/>
                </a:solidFill>
                <a:latin typeface="Arial"/>
                <a:ea typeface="Arial"/>
                <a:cs typeface="Arial"/>
                <a:sym typeface="Arial"/>
                <a:hlinkClick r:id="rId4">
                  <a:extLst>
                    <a:ext uri="{A12FA001-AC4F-418D-AE19-62706E023703}">
                      <ahyp:hlinkClr val="tx"/>
                    </a:ext>
                  </a:extLst>
                </a:hlinkClick>
              </a:rPr>
              <a:t>https://www.abilityconnectioncolorado.org/guardianshipallianceofcolorado/guardian-training-classes</a:t>
            </a:r>
            <a:endParaRPr b="0" i="0" sz="1400" u="none" cap="none" strike="noStrike">
              <a:solidFill>
                <a:srgbClr val="000000"/>
              </a:solidFill>
              <a:latin typeface="Arial"/>
              <a:ea typeface="Arial"/>
              <a:cs typeface="Arial"/>
              <a:sym typeface="Arial"/>
            </a:endParaRPr>
          </a:p>
          <a:p>
            <a:pPr indent="0" lvl="3" marL="0" marR="0" rtl="0" algn="l">
              <a:lnSpc>
                <a:spcPct val="100000"/>
              </a:lnSpc>
              <a:spcBef>
                <a:spcPts val="0"/>
              </a:spcBef>
              <a:spcAft>
                <a:spcPts val="0"/>
              </a:spcAft>
              <a:buNone/>
            </a:pPr>
            <a:r>
              <a:t/>
            </a:r>
            <a:endParaRPr b="1" i="0" sz="1600" u="none" cap="none" strike="noStrike">
              <a:solidFill>
                <a:srgbClr val="000000"/>
              </a:solidFill>
              <a:latin typeface="Arial"/>
              <a:ea typeface="Arial"/>
              <a:cs typeface="Arial"/>
              <a:sym typeface="Arial"/>
            </a:endParaRPr>
          </a:p>
          <a:p>
            <a:pPr indent="0" lvl="3"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Upcoming classes: </a:t>
            </a:r>
            <a:r>
              <a:rPr b="0" i="0" lang="en-US" sz="1800" u="none" cap="none" strike="noStrike">
                <a:solidFill>
                  <a:srgbClr val="4C4C4C"/>
                </a:solidFill>
                <a:latin typeface="Arial"/>
                <a:ea typeface="Arial"/>
                <a:cs typeface="Arial"/>
                <a:sym typeface="Arial"/>
              </a:rPr>
              <a:t>The cost of the Guardianship Training Class is $150.00</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600" u="none" cap="none" strike="noStrike">
                <a:solidFill>
                  <a:srgbClr val="4C4C4C"/>
                </a:solidFill>
                <a:latin typeface="Arial"/>
                <a:ea typeface="Arial"/>
                <a:cs typeface="Arial"/>
                <a:sym typeface="Arial"/>
              </a:rPr>
              <a:t>June 10, 2023</a:t>
            </a:r>
            <a:br>
              <a:rPr b="0" i="0" lang="en-US" sz="1600" u="none" cap="none" strike="noStrike">
                <a:solidFill>
                  <a:srgbClr val="4C4C4C"/>
                </a:solidFill>
                <a:latin typeface="Arial"/>
                <a:ea typeface="Arial"/>
                <a:cs typeface="Arial"/>
                <a:sym typeface="Arial"/>
              </a:rPr>
            </a:br>
            <a:r>
              <a:rPr b="0" i="0" lang="en-US" sz="1600" u="none" cap="none" strike="noStrike">
                <a:solidFill>
                  <a:srgbClr val="4C4C4C"/>
                </a:solidFill>
                <a:latin typeface="Arial"/>
                <a:ea typeface="Arial"/>
                <a:cs typeface="Arial"/>
                <a:sym typeface="Arial"/>
              </a:rPr>
              <a:t>August 12, 2023</a:t>
            </a:r>
            <a:br>
              <a:rPr b="0" i="0" lang="en-US" sz="1600" u="none" cap="none" strike="noStrike">
                <a:solidFill>
                  <a:srgbClr val="4C4C4C"/>
                </a:solidFill>
                <a:latin typeface="Arial"/>
                <a:ea typeface="Arial"/>
                <a:cs typeface="Arial"/>
                <a:sym typeface="Arial"/>
              </a:rPr>
            </a:br>
            <a:r>
              <a:rPr b="0" i="0" lang="en-US" sz="1600" u="none" cap="none" strike="noStrike">
                <a:solidFill>
                  <a:srgbClr val="4C4C4C"/>
                </a:solidFill>
                <a:latin typeface="Arial"/>
                <a:ea typeface="Arial"/>
                <a:cs typeface="Arial"/>
                <a:sym typeface="Arial"/>
              </a:rPr>
              <a:t>October 14, 2023</a:t>
            </a:r>
            <a:br>
              <a:rPr b="0" i="0" lang="en-US" sz="1600" u="none" cap="none" strike="noStrike">
                <a:solidFill>
                  <a:srgbClr val="4C4C4C"/>
                </a:solidFill>
                <a:latin typeface="Arial"/>
                <a:ea typeface="Arial"/>
                <a:cs typeface="Arial"/>
                <a:sym typeface="Arial"/>
              </a:rPr>
            </a:br>
            <a:r>
              <a:rPr b="0" i="0" lang="en-US" sz="1600" u="none" cap="none" strike="noStrike">
                <a:solidFill>
                  <a:srgbClr val="4C4C4C"/>
                </a:solidFill>
                <a:latin typeface="Arial"/>
                <a:ea typeface="Arial"/>
                <a:cs typeface="Arial"/>
                <a:sym typeface="Arial"/>
              </a:rPr>
              <a:t>November 9, 2023</a:t>
            </a:r>
            <a:endParaRPr/>
          </a:p>
          <a:p>
            <a:pPr indent="-196850" lvl="3"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196850" lvl="3"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descr="A picture containing text, newspaper, screenshot&#10;&#10;Description automatically generated" id="317" name="Google Shape;317;p46"/>
          <p:cNvPicPr preferRelativeResize="0"/>
          <p:nvPr/>
        </p:nvPicPr>
        <p:blipFill rotWithShape="1">
          <a:blip r:embed="rId3">
            <a:alphaModFix/>
          </a:blip>
          <a:srcRect b="0" l="0" r="0" t="0"/>
          <a:stretch/>
        </p:blipFill>
        <p:spPr>
          <a:xfrm>
            <a:off x="1922318" y="0"/>
            <a:ext cx="5299365" cy="685799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en-US"/>
              <a:t>Case Management Redesign</a:t>
            </a:r>
            <a:endParaRPr/>
          </a:p>
        </p:txBody>
      </p:sp>
      <p:sp>
        <p:nvSpPr>
          <p:cNvPr id="323" name="Google Shape;323;p47"/>
          <p:cNvSpPr txBox="1"/>
          <p:nvPr>
            <p:ph idx="1" type="body"/>
          </p:nvPr>
        </p:nvSpPr>
        <p:spPr>
          <a:xfrm>
            <a:off x="0" y="1155637"/>
            <a:ext cx="8531100" cy="4526100"/>
          </a:xfrm>
          <a:prstGeom prst="rect">
            <a:avLst/>
          </a:prstGeom>
          <a:noFill/>
          <a:ln>
            <a:noFill/>
          </a:ln>
        </p:spPr>
        <p:txBody>
          <a:bodyPr anchorCtr="0" anchor="t" bIns="45700" lIns="91425" spcFirstLastPara="1" rIns="91425" wrap="square" tIns="45700">
            <a:normAutofit/>
          </a:bodyPr>
          <a:lstStyle/>
          <a:p>
            <a:pPr indent="-342900" lvl="0" marL="457200" rtl="0" algn="l">
              <a:lnSpc>
                <a:spcPct val="115000"/>
              </a:lnSpc>
              <a:spcBef>
                <a:spcPts val="360"/>
              </a:spcBef>
              <a:spcAft>
                <a:spcPts val="0"/>
              </a:spcAft>
              <a:buClr>
                <a:schemeClr val="dk1"/>
              </a:buClr>
              <a:buSzPts val="1800"/>
              <a:buChar char="●"/>
            </a:pPr>
            <a:r>
              <a:rPr lang="en-US" sz="1600">
                <a:latin typeface="Arial"/>
                <a:ea typeface="Arial"/>
                <a:cs typeface="Arial"/>
                <a:sym typeface="Arial"/>
              </a:rPr>
              <a:t>It is unclear who will do what after case management redesign takes place.</a:t>
            </a:r>
            <a:endParaRPr/>
          </a:p>
          <a:p>
            <a:pPr indent="-342900" lvl="0" marL="457200" rtl="0" algn="l">
              <a:lnSpc>
                <a:spcPct val="115000"/>
              </a:lnSpc>
              <a:spcBef>
                <a:spcPts val="360"/>
              </a:spcBef>
              <a:spcAft>
                <a:spcPts val="0"/>
              </a:spcAft>
              <a:buClr>
                <a:schemeClr val="dk1"/>
              </a:buClr>
              <a:buSzPts val="1800"/>
              <a:buChar char="●"/>
            </a:pPr>
            <a:r>
              <a:rPr lang="en-US" sz="1600">
                <a:latin typeface="Arial"/>
                <a:ea typeface="Arial"/>
                <a:cs typeface="Arial"/>
                <a:sym typeface="Arial"/>
              </a:rPr>
              <a:t>So while we say now go to Community Centered Board(CCB) if you need a Developmental Disability Waiver</a:t>
            </a:r>
            <a:endParaRPr/>
          </a:p>
          <a:p>
            <a:pPr indent="-342900" lvl="0" marL="457200" rtl="0" algn="l">
              <a:lnSpc>
                <a:spcPct val="115000"/>
              </a:lnSpc>
              <a:spcBef>
                <a:spcPts val="360"/>
              </a:spcBef>
              <a:spcAft>
                <a:spcPts val="0"/>
              </a:spcAft>
              <a:buClr>
                <a:schemeClr val="dk1"/>
              </a:buClr>
              <a:buSzPts val="1800"/>
              <a:buChar char="●"/>
            </a:pPr>
            <a:r>
              <a:rPr lang="en-US" sz="1600">
                <a:latin typeface="Arial"/>
                <a:ea typeface="Arial"/>
                <a:cs typeface="Arial"/>
                <a:sym typeface="Arial"/>
              </a:rPr>
              <a:t>Go to the Single Entry Point(SEP) for other waivers</a:t>
            </a:r>
            <a:endParaRPr/>
          </a:p>
          <a:p>
            <a:pPr indent="-342900" lvl="0" marL="457200" rtl="0" algn="l">
              <a:lnSpc>
                <a:spcPct val="115000"/>
              </a:lnSpc>
              <a:spcBef>
                <a:spcPts val="360"/>
              </a:spcBef>
              <a:spcAft>
                <a:spcPts val="0"/>
              </a:spcAft>
              <a:buClr>
                <a:schemeClr val="dk1"/>
              </a:buClr>
              <a:buSzPts val="1800"/>
              <a:buChar char="●"/>
            </a:pPr>
            <a:r>
              <a:rPr lang="en-US" sz="1600">
                <a:latin typeface="Arial"/>
                <a:ea typeface="Arial"/>
                <a:cs typeface="Arial"/>
                <a:sym typeface="Arial"/>
              </a:rPr>
              <a:t>Things are changing!</a:t>
            </a:r>
            <a:endParaRPr/>
          </a:p>
          <a:p>
            <a:pPr indent="-228600" lvl="0" marL="457200" rtl="0" algn="l">
              <a:lnSpc>
                <a:spcPct val="115000"/>
              </a:lnSpc>
              <a:spcBef>
                <a:spcPts val="360"/>
              </a:spcBef>
              <a:spcAft>
                <a:spcPts val="0"/>
              </a:spcAft>
              <a:buClr>
                <a:schemeClr val="dk1"/>
              </a:buClr>
              <a:buSzPts val="1800"/>
              <a:buNone/>
            </a:pPr>
            <a:r>
              <a:t/>
            </a:r>
            <a:endParaRPr/>
          </a:p>
        </p:txBody>
      </p:sp>
      <p:pic>
        <p:nvPicPr>
          <p:cNvPr descr="A picture containing logo&#10;&#10;Description automatically generated" id="324" name="Google Shape;324;p47"/>
          <p:cNvPicPr preferRelativeResize="0"/>
          <p:nvPr/>
        </p:nvPicPr>
        <p:blipFill rotWithShape="1">
          <a:blip r:embed="rId3">
            <a:alphaModFix/>
          </a:blip>
          <a:srcRect b="0" l="0" r="0" t="0"/>
          <a:stretch/>
        </p:blipFill>
        <p:spPr>
          <a:xfrm>
            <a:off x="3190672" y="2395710"/>
            <a:ext cx="5165386" cy="3516859"/>
          </a:xfrm>
          <a:prstGeom prst="rect">
            <a:avLst/>
          </a:prstGeom>
          <a:noFill/>
          <a:ln>
            <a:noFill/>
          </a:ln>
        </p:spPr>
      </p:pic>
      <p:sp>
        <p:nvSpPr>
          <p:cNvPr id="325" name="Google Shape;325;p47"/>
          <p:cNvSpPr txBox="1"/>
          <p:nvPr/>
        </p:nvSpPr>
        <p:spPr>
          <a:xfrm>
            <a:off x="2490279" y="5681737"/>
            <a:ext cx="56907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sng" cap="none" strike="noStrike">
                <a:solidFill>
                  <a:srgbClr val="000000"/>
                </a:solidFill>
                <a:latin typeface="Arial"/>
                <a:ea typeface="Arial"/>
                <a:cs typeface="Arial"/>
                <a:sym typeface="Arial"/>
                <a:hlinkClick r:id="rId4">
                  <a:extLst>
                    <a:ext uri="{A12FA001-AC4F-418D-AE19-62706E023703}">
                      <ahyp:hlinkClr val="tx"/>
                    </a:ext>
                  </a:extLst>
                </a:hlinkClick>
              </a:rPr>
              <a:t>This Photo</a:t>
            </a:r>
            <a:r>
              <a:rPr b="0" i="0" lang="en-US" sz="900" u="none" cap="none" strike="noStrike">
                <a:solidFill>
                  <a:srgbClr val="000000"/>
                </a:solidFill>
                <a:latin typeface="Arial"/>
                <a:ea typeface="Arial"/>
                <a:cs typeface="Arial"/>
                <a:sym typeface="Arial"/>
              </a:rPr>
              <a:t> by Unknown Author is licensed under </a:t>
            </a:r>
            <a:r>
              <a:rPr b="0" i="0" lang="en-US" sz="900" u="sng" cap="none" strike="noStrike">
                <a:solidFill>
                  <a:srgbClr val="000000"/>
                </a:solidFill>
                <a:latin typeface="Arial"/>
                <a:ea typeface="Arial"/>
                <a:cs typeface="Arial"/>
                <a:sym typeface="Arial"/>
                <a:hlinkClick r:id="rId5">
                  <a:extLst>
                    <a:ext uri="{A12FA001-AC4F-418D-AE19-62706E023703}">
                      <ahyp:hlinkClr val="tx"/>
                    </a:ext>
                  </a:extLst>
                </a:hlinkClick>
              </a:rPr>
              <a:t>CC BY-NC</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8"/>
          <p:cNvSpPr txBox="1"/>
          <p:nvPr>
            <p:ph type="title"/>
          </p:nvPr>
        </p:nvSpPr>
        <p:spPr>
          <a:xfrm>
            <a:off x="311725" y="667900"/>
            <a:ext cx="3127500" cy="2438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n-US"/>
              <a:t>Transition Wheel </a:t>
            </a:r>
            <a:br>
              <a:rPr lang="en-US"/>
            </a:br>
            <a:r>
              <a:rPr lang="en-US"/>
              <a:t>Coming Soon!</a:t>
            </a:r>
            <a:endParaRPr/>
          </a:p>
        </p:txBody>
      </p:sp>
      <p:sp>
        <p:nvSpPr>
          <p:cNvPr id="331" name="Google Shape;331;p48"/>
          <p:cNvSpPr txBox="1"/>
          <p:nvPr>
            <p:ph idx="1" type="body"/>
          </p:nvPr>
        </p:nvSpPr>
        <p:spPr>
          <a:xfrm>
            <a:off x="311725" y="2312044"/>
            <a:ext cx="3127500" cy="3063900"/>
          </a:xfrm>
          <a:prstGeom prst="rect">
            <a:avLst/>
          </a:prstGeom>
          <a:noFill/>
          <a:ln>
            <a:noFill/>
          </a:ln>
        </p:spPr>
        <p:txBody>
          <a:bodyPr anchorCtr="0" anchor="t" bIns="91425" lIns="91425" spcFirstLastPara="1" rIns="91425" wrap="square" tIns="91425">
            <a:normAutofit fontScale="92500"/>
          </a:bodyPr>
          <a:lstStyle/>
          <a:p>
            <a:pPr indent="-311150" lvl="0" marL="457200" rtl="0" algn="l">
              <a:lnSpc>
                <a:spcPct val="115000"/>
              </a:lnSpc>
              <a:spcBef>
                <a:spcPts val="0"/>
              </a:spcBef>
              <a:spcAft>
                <a:spcPts val="0"/>
              </a:spcAft>
              <a:buClr>
                <a:schemeClr val="accent2"/>
              </a:buClr>
              <a:buSzPct val="87838"/>
              <a:buChar char="●"/>
            </a:pPr>
            <a:r>
              <a:rPr lang="en-US" sz="1600">
                <a:solidFill>
                  <a:schemeClr val="lt1"/>
                </a:solidFill>
                <a:latin typeface="Arial"/>
                <a:ea typeface="Arial"/>
                <a:cs typeface="Arial"/>
                <a:sym typeface="Arial"/>
              </a:rPr>
              <a:t>Covers ages 10-26</a:t>
            </a:r>
            <a:endParaRPr/>
          </a:p>
          <a:p>
            <a:pPr indent="-311150" lvl="0" marL="457200" rtl="0" algn="l">
              <a:lnSpc>
                <a:spcPct val="115000"/>
              </a:lnSpc>
              <a:spcBef>
                <a:spcPts val="0"/>
              </a:spcBef>
              <a:spcAft>
                <a:spcPts val="0"/>
              </a:spcAft>
              <a:buClr>
                <a:schemeClr val="accent2"/>
              </a:buClr>
              <a:buSzPct val="87838"/>
              <a:buChar char="●"/>
            </a:pPr>
            <a:r>
              <a:rPr lang="en-US" sz="1600">
                <a:solidFill>
                  <a:schemeClr val="lt1"/>
                </a:solidFill>
                <a:latin typeface="Arial"/>
                <a:ea typeface="Arial"/>
                <a:cs typeface="Arial"/>
                <a:sym typeface="Arial"/>
              </a:rPr>
              <a:t>Covers :</a:t>
            </a:r>
            <a:endParaRPr/>
          </a:p>
          <a:p>
            <a:pPr indent="-298450" lvl="1" marL="914400" rtl="0" algn="l">
              <a:lnSpc>
                <a:spcPct val="115000"/>
              </a:lnSpc>
              <a:spcBef>
                <a:spcPts val="0"/>
              </a:spcBef>
              <a:spcAft>
                <a:spcPts val="0"/>
              </a:spcAft>
              <a:buSzPct val="74324"/>
              <a:buChar char="○"/>
            </a:pPr>
            <a:r>
              <a:rPr lang="en-US" sz="1600">
                <a:solidFill>
                  <a:schemeClr val="lt1"/>
                </a:solidFill>
                <a:latin typeface="Arial"/>
                <a:ea typeface="Arial"/>
                <a:cs typeface="Arial"/>
                <a:sym typeface="Arial"/>
              </a:rPr>
              <a:t>Health/ Health Coverage</a:t>
            </a:r>
            <a:endParaRPr/>
          </a:p>
          <a:p>
            <a:pPr indent="-298450" lvl="1" marL="914400" rtl="0" algn="l">
              <a:lnSpc>
                <a:spcPct val="115000"/>
              </a:lnSpc>
              <a:spcBef>
                <a:spcPts val="0"/>
              </a:spcBef>
              <a:spcAft>
                <a:spcPts val="0"/>
              </a:spcAft>
              <a:buSzPct val="74324"/>
              <a:buChar char="○"/>
            </a:pPr>
            <a:r>
              <a:rPr lang="en-US" sz="1600">
                <a:solidFill>
                  <a:schemeClr val="lt1"/>
                </a:solidFill>
                <a:latin typeface="Arial"/>
                <a:ea typeface="Arial"/>
                <a:cs typeface="Arial"/>
                <a:sym typeface="Arial"/>
              </a:rPr>
              <a:t>School</a:t>
            </a:r>
            <a:endParaRPr/>
          </a:p>
          <a:p>
            <a:pPr indent="-298450" lvl="1" marL="914400" rtl="0" algn="l">
              <a:lnSpc>
                <a:spcPct val="115000"/>
              </a:lnSpc>
              <a:spcBef>
                <a:spcPts val="0"/>
              </a:spcBef>
              <a:spcAft>
                <a:spcPts val="0"/>
              </a:spcAft>
              <a:buSzPct val="74324"/>
              <a:buChar char="○"/>
            </a:pPr>
            <a:r>
              <a:rPr lang="en-US" sz="1600">
                <a:solidFill>
                  <a:schemeClr val="lt1"/>
                </a:solidFill>
                <a:latin typeface="Arial"/>
                <a:ea typeface="Arial"/>
                <a:cs typeface="Arial"/>
                <a:sym typeface="Arial"/>
              </a:rPr>
              <a:t>Life Skills</a:t>
            </a:r>
            <a:endParaRPr/>
          </a:p>
          <a:p>
            <a:pPr indent="-298450" lvl="1" marL="914400" rtl="0" algn="l">
              <a:lnSpc>
                <a:spcPct val="115000"/>
              </a:lnSpc>
              <a:spcBef>
                <a:spcPts val="0"/>
              </a:spcBef>
              <a:spcAft>
                <a:spcPts val="0"/>
              </a:spcAft>
              <a:buSzPct val="74324"/>
              <a:buChar char="○"/>
            </a:pPr>
            <a:r>
              <a:rPr lang="en-US" sz="1600">
                <a:solidFill>
                  <a:schemeClr val="lt1"/>
                </a:solidFill>
                <a:latin typeface="Arial"/>
                <a:ea typeface="Arial"/>
                <a:cs typeface="Arial"/>
                <a:sym typeface="Arial"/>
              </a:rPr>
              <a:t>Family Involvement</a:t>
            </a:r>
            <a:endParaRPr/>
          </a:p>
          <a:p>
            <a:pPr indent="-298450" lvl="1" marL="914400" rtl="0" algn="l">
              <a:lnSpc>
                <a:spcPct val="115000"/>
              </a:lnSpc>
              <a:spcBef>
                <a:spcPts val="0"/>
              </a:spcBef>
              <a:spcAft>
                <a:spcPts val="0"/>
              </a:spcAft>
              <a:buSzPct val="74324"/>
              <a:buChar char="○"/>
            </a:pPr>
            <a:r>
              <a:rPr lang="en-US" sz="1600">
                <a:solidFill>
                  <a:schemeClr val="lt1"/>
                </a:solidFill>
                <a:latin typeface="Arial"/>
                <a:ea typeface="Arial"/>
                <a:cs typeface="Arial"/>
                <a:sym typeface="Arial"/>
              </a:rPr>
              <a:t>Career Planning</a:t>
            </a:r>
            <a:endParaRPr/>
          </a:p>
          <a:p>
            <a:pPr indent="-298450" lvl="1" marL="914400" rtl="0" algn="l">
              <a:lnSpc>
                <a:spcPct val="115000"/>
              </a:lnSpc>
              <a:spcBef>
                <a:spcPts val="0"/>
              </a:spcBef>
              <a:spcAft>
                <a:spcPts val="0"/>
              </a:spcAft>
              <a:buSzPct val="74324"/>
              <a:buChar char="○"/>
            </a:pPr>
            <a:r>
              <a:rPr lang="en-US" sz="1600">
                <a:solidFill>
                  <a:schemeClr val="lt1"/>
                </a:solidFill>
                <a:latin typeface="Arial"/>
                <a:ea typeface="Arial"/>
                <a:cs typeface="Arial"/>
                <a:sym typeface="Arial"/>
              </a:rPr>
              <a:t>Legal</a:t>
            </a:r>
            <a:endParaRPr/>
          </a:p>
          <a:p>
            <a:pPr indent="0" lvl="1" marL="615950" rtl="0" algn="l">
              <a:lnSpc>
                <a:spcPct val="115000"/>
              </a:lnSpc>
              <a:spcBef>
                <a:spcPts val="0"/>
              </a:spcBef>
              <a:spcAft>
                <a:spcPts val="0"/>
              </a:spcAft>
              <a:buSzPct val="62588"/>
              <a:buNone/>
            </a:pPr>
            <a:r>
              <a:rPr lang="en-US" sz="1900">
                <a:solidFill>
                  <a:schemeClr val="lt1"/>
                </a:solidFill>
                <a:latin typeface="Arial"/>
                <a:ea typeface="Arial"/>
                <a:cs typeface="Arial"/>
                <a:sym typeface="Arial"/>
              </a:rPr>
              <a:t>We will send you one!!</a:t>
            </a:r>
            <a:endParaRPr/>
          </a:p>
          <a:p>
            <a:pPr indent="0" lvl="0" marL="146050" rtl="0" algn="l">
              <a:lnSpc>
                <a:spcPct val="115000"/>
              </a:lnSpc>
              <a:spcBef>
                <a:spcPts val="0"/>
              </a:spcBef>
              <a:spcAft>
                <a:spcPts val="0"/>
              </a:spcAft>
              <a:buSzPct val="108108"/>
              <a:buNone/>
            </a:pPr>
            <a:r>
              <a:t/>
            </a:r>
            <a:endParaRPr/>
          </a:p>
        </p:txBody>
      </p:sp>
      <p:pic>
        <p:nvPicPr>
          <p:cNvPr descr="Diagram&#10;&#10;Description automatically generated" id="332" name="Google Shape;332;p48"/>
          <p:cNvPicPr preferRelativeResize="0"/>
          <p:nvPr/>
        </p:nvPicPr>
        <p:blipFill rotWithShape="1">
          <a:blip r:embed="rId3">
            <a:alphaModFix/>
          </a:blip>
          <a:srcRect b="0" l="0" r="0" t="0"/>
          <a:stretch/>
        </p:blipFill>
        <p:spPr>
          <a:xfrm>
            <a:off x="3789948" y="-132712"/>
            <a:ext cx="5258897" cy="700274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g20070d482ef_0_406"/>
          <p:cNvSpPr txBox="1"/>
          <p:nvPr>
            <p:ph type="title"/>
          </p:nvPr>
        </p:nvSpPr>
        <p:spPr>
          <a:xfrm>
            <a:off x="311725" y="667900"/>
            <a:ext cx="8520600" cy="831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US">
                <a:latin typeface="Arial"/>
                <a:ea typeface="Arial"/>
                <a:cs typeface="Arial"/>
                <a:sym typeface="Arial"/>
              </a:rPr>
              <a:t>Hindsight Recommendations</a:t>
            </a:r>
            <a:endParaRPr>
              <a:latin typeface="Arial"/>
              <a:ea typeface="Arial"/>
              <a:cs typeface="Arial"/>
              <a:sym typeface="Arial"/>
            </a:endParaRPr>
          </a:p>
        </p:txBody>
      </p:sp>
      <p:sp>
        <p:nvSpPr>
          <p:cNvPr id="338" name="Google Shape;338;g20070d482ef_0_406"/>
          <p:cNvSpPr txBox="1"/>
          <p:nvPr>
            <p:ph idx="1" type="body"/>
          </p:nvPr>
        </p:nvSpPr>
        <p:spPr>
          <a:xfrm>
            <a:off x="311725" y="1786800"/>
            <a:ext cx="8832300" cy="47730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15000"/>
              </a:lnSpc>
              <a:spcBef>
                <a:spcPts val="0"/>
              </a:spcBef>
              <a:spcAft>
                <a:spcPts val="0"/>
              </a:spcAft>
              <a:buSzPct val="32499"/>
              <a:buNone/>
            </a:pPr>
            <a:r>
              <a:rPr b="1" lang="en-US" sz="6400">
                <a:latin typeface="Arial"/>
                <a:ea typeface="Arial"/>
                <a:cs typeface="Arial"/>
                <a:sym typeface="Arial"/>
              </a:rPr>
              <a:t>Things to Think and talk about:</a:t>
            </a:r>
            <a:endParaRPr b="1" sz="6400">
              <a:latin typeface="Arial"/>
              <a:ea typeface="Arial"/>
              <a:cs typeface="Arial"/>
              <a:sym typeface="Arial"/>
            </a:endParaRPr>
          </a:p>
          <a:p>
            <a:pPr indent="-431800" lvl="0" marL="558800" rtl="0" algn="l">
              <a:lnSpc>
                <a:spcPct val="115000"/>
              </a:lnSpc>
              <a:spcBef>
                <a:spcPts val="1200"/>
              </a:spcBef>
              <a:spcAft>
                <a:spcPts val="0"/>
              </a:spcAft>
              <a:buSzPct val="100000"/>
              <a:buFont typeface="Arial"/>
              <a:buAutoNum type="arabicPeriod"/>
            </a:pPr>
            <a:r>
              <a:rPr lang="en-US" sz="6400">
                <a:latin typeface="Arial"/>
                <a:ea typeface="Arial"/>
                <a:cs typeface="Arial"/>
                <a:sym typeface="Arial"/>
              </a:rPr>
              <a:t>They adult HCBS Waiver System is confusing</a:t>
            </a:r>
            <a:endParaRPr sz="6400"/>
          </a:p>
          <a:p>
            <a:pPr indent="-431800" lvl="0" marL="558800" rtl="0" algn="l">
              <a:lnSpc>
                <a:spcPct val="115000"/>
              </a:lnSpc>
              <a:spcBef>
                <a:spcPts val="1200"/>
              </a:spcBef>
              <a:spcAft>
                <a:spcPts val="0"/>
              </a:spcAft>
              <a:buSzPct val="100000"/>
              <a:buFont typeface="Arial"/>
              <a:buAutoNum type="arabicPeriod"/>
            </a:pPr>
            <a:r>
              <a:rPr lang="en-US" sz="6400">
                <a:latin typeface="Arial"/>
                <a:ea typeface="Arial"/>
                <a:cs typeface="Arial"/>
                <a:sym typeface="Arial"/>
              </a:rPr>
              <a:t>There is no one way to transition</a:t>
            </a:r>
            <a:endParaRPr sz="6400"/>
          </a:p>
          <a:p>
            <a:pPr indent="-431800" lvl="0" marL="558800" rtl="0" algn="l">
              <a:lnSpc>
                <a:spcPct val="115000"/>
              </a:lnSpc>
              <a:spcBef>
                <a:spcPts val="1200"/>
              </a:spcBef>
              <a:spcAft>
                <a:spcPts val="0"/>
              </a:spcAft>
              <a:buSzPct val="100000"/>
              <a:buFont typeface="Arial"/>
              <a:buAutoNum type="arabicPeriod"/>
            </a:pPr>
            <a:r>
              <a:rPr lang="en-US" sz="6400">
                <a:latin typeface="Arial"/>
                <a:ea typeface="Arial"/>
                <a:cs typeface="Arial"/>
                <a:sym typeface="Arial"/>
              </a:rPr>
              <a:t>Our fear factor is when we aren’t here….</a:t>
            </a:r>
            <a:endParaRPr sz="6400"/>
          </a:p>
          <a:p>
            <a:pPr indent="-431800" lvl="0" marL="558800" rtl="0" algn="l">
              <a:lnSpc>
                <a:spcPct val="115000"/>
              </a:lnSpc>
              <a:spcBef>
                <a:spcPts val="1200"/>
              </a:spcBef>
              <a:spcAft>
                <a:spcPts val="0"/>
              </a:spcAft>
              <a:buSzPct val="100000"/>
              <a:buFont typeface="Arial"/>
              <a:buAutoNum type="arabicPeriod"/>
            </a:pPr>
            <a:r>
              <a:rPr lang="en-US" sz="6400">
                <a:latin typeface="Arial"/>
                <a:ea typeface="Arial"/>
                <a:cs typeface="Arial"/>
                <a:sym typeface="Arial"/>
              </a:rPr>
              <a:t>Letting go is truly difficult! </a:t>
            </a:r>
            <a:endParaRPr sz="6400"/>
          </a:p>
          <a:p>
            <a:pPr indent="-431800" lvl="0" marL="558800" rtl="0" algn="l">
              <a:lnSpc>
                <a:spcPct val="115000"/>
              </a:lnSpc>
              <a:spcBef>
                <a:spcPts val="1200"/>
              </a:spcBef>
              <a:spcAft>
                <a:spcPts val="0"/>
              </a:spcAft>
              <a:buSzPct val="100000"/>
              <a:buFont typeface="Arial"/>
              <a:buAutoNum type="arabicPeriod"/>
            </a:pPr>
            <a:r>
              <a:rPr lang="en-US" sz="6400">
                <a:latin typeface="Arial"/>
                <a:ea typeface="Arial"/>
                <a:cs typeface="Arial"/>
                <a:sym typeface="Arial"/>
              </a:rPr>
              <a:t>Ask open ended questions, “What would you do?”</a:t>
            </a:r>
            <a:endParaRPr sz="6400"/>
          </a:p>
          <a:p>
            <a:pPr indent="-431800" lvl="0" marL="558800" rtl="0" algn="l">
              <a:lnSpc>
                <a:spcPct val="115000"/>
              </a:lnSpc>
              <a:spcBef>
                <a:spcPts val="1200"/>
              </a:spcBef>
              <a:spcAft>
                <a:spcPts val="0"/>
              </a:spcAft>
              <a:buSzPct val="100000"/>
              <a:buFont typeface="Arial"/>
              <a:buAutoNum type="arabicPeriod"/>
            </a:pPr>
            <a:r>
              <a:rPr lang="en-US" sz="6400">
                <a:latin typeface="Arial"/>
                <a:ea typeface="Arial"/>
                <a:cs typeface="Arial"/>
                <a:sym typeface="Arial"/>
              </a:rPr>
              <a:t>Set up safe trials-leave at the mall, just hide in the bushes!</a:t>
            </a:r>
            <a:endParaRPr sz="6400"/>
          </a:p>
          <a:p>
            <a:pPr indent="-431800" lvl="0" marL="558800" rtl="0" algn="l">
              <a:lnSpc>
                <a:spcPct val="115000"/>
              </a:lnSpc>
              <a:spcBef>
                <a:spcPts val="1200"/>
              </a:spcBef>
              <a:spcAft>
                <a:spcPts val="0"/>
              </a:spcAft>
              <a:buSzPct val="100000"/>
              <a:buFont typeface="Arial"/>
              <a:buAutoNum type="arabicPeriod"/>
            </a:pPr>
            <a:r>
              <a:rPr lang="en-US" sz="6400">
                <a:latin typeface="Arial"/>
                <a:ea typeface="Arial"/>
                <a:cs typeface="Arial"/>
                <a:sym typeface="Arial"/>
              </a:rPr>
              <a:t>Create a vision for 5, 10, 15, 20 years</a:t>
            </a:r>
            <a:endParaRPr sz="6400"/>
          </a:p>
          <a:p>
            <a:pPr indent="-431800" lvl="0" marL="558800" rtl="0" algn="l">
              <a:lnSpc>
                <a:spcPct val="115000"/>
              </a:lnSpc>
              <a:spcBef>
                <a:spcPts val="1200"/>
              </a:spcBef>
              <a:spcAft>
                <a:spcPts val="0"/>
              </a:spcAft>
              <a:buSzPct val="100000"/>
              <a:buFont typeface="Arial"/>
              <a:buAutoNum type="arabicPeriod"/>
            </a:pPr>
            <a:r>
              <a:rPr lang="en-US" sz="6400">
                <a:latin typeface="Arial"/>
                <a:ea typeface="Arial"/>
                <a:cs typeface="Arial"/>
                <a:sym typeface="Arial"/>
              </a:rPr>
              <a:t>Be flexible</a:t>
            </a:r>
            <a:endParaRPr sz="6400"/>
          </a:p>
          <a:p>
            <a:pPr indent="-431800" lvl="0" marL="558800" rtl="0" algn="l">
              <a:lnSpc>
                <a:spcPct val="115000"/>
              </a:lnSpc>
              <a:spcBef>
                <a:spcPts val="1200"/>
              </a:spcBef>
              <a:spcAft>
                <a:spcPts val="0"/>
              </a:spcAft>
              <a:buSzPct val="100000"/>
              <a:buFont typeface="Arial"/>
              <a:buAutoNum type="arabicPeriod"/>
            </a:pPr>
            <a:r>
              <a:rPr lang="en-US" sz="6400">
                <a:latin typeface="Arial"/>
                <a:ea typeface="Arial"/>
                <a:cs typeface="Arial"/>
                <a:sym typeface="Arial"/>
              </a:rPr>
              <a:t>“The System” isn’t going to do it for you!</a:t>
            </a:r>
            <a:endParaRPr sz="6400"/>
          </a:p>
          <a:p>
            <a:pPr indent="-431800" lvl="0" marL="558800" rtl="0" algn="l">
              <a:lnSpc>
                <a:spcPct val="115000"/>
              </a:lnSpc>
              <a:spcBef>
                <a:spcPts val="1200"/>
              </a:spcBef>
              <a:spcAft>
                <a:spcPts val="0"/>
              </a:spcAft>
              <a:buSzPct val="100000"/>
              <a:buFont typeface="Arial"/>
              <a:buAutoNum type="arabicPeriod"/>
            </a:pPr>
            <a:r>
              <a:rPr lang="en-US" sz="6400">
                <a:latin typeface="Arial"/>
                <a:ea typeface="Arial"/>
                <a:cs typeface="Arial"/>
                <a:sym typeface="Arial"/>
              </a:rPr>
              <a:t>Think about the different areas of transition</a:t>
            </a:r>
            <a:endParaRPr sz="6400"/>
          </a:p>
          <a:p>
            <a:pPr indent="-431800" lvl="0" marL="558800" rtl="0" algn="l">
              <a:lnSpc>
                <a:spcPct val="115000"/>
              </a:lnSpc>
              <a:spcBef>
                <a:spcPts val="1200"/>
              </a:spcBef>
              <a:spcAft>
                <a:spcPts val="0"/>
              </a:spcAft>
              <a:buSzPct val="100000"/>
              <a:buFont typeface="Arial"/>
              <a:buAutoNum type="arabicPeriod"/>
            </a:pPr>
            <a:r>
              <a:rPr b="1" lang="en-US" sz="6400">
                <a:latin typeface="Arial"/>
                <a:ea typeface="Arial"/>
                <a:cs typeface="Arial"/>
                <a:sym typeface="Arial"/>
              </a:rPr>
              <a:t>We are here to help, you are not alone! </a:t>
            </a:r>
            <a:endParaRPr sz="6400"/>
          </a:p>
          <a:p>
            <a:pPr indent="-330200" lvl="0" marL="558800" rtl="0" algn="l">
              <a:lnSpc>
                <a:spcPct val="115000"/>
              </a:lnSpc>
              <a:spcBef>
                <a:spcPts val="1200"/>
              </a:spcBef>
              <a:spcAft>
                <a:spcPts val="0"/>
              </a:spcAft>
              <a:buSzPct val="160000"/>
              <a:buFont typeface="Arial"/>
              <a:buNone/>
            </a:pPr>
            <a:r>
              <a:t/>
            </a:r>
            <a:endParaRPr sz="2000"/>
          </a:p>
        </p:txBody>
      </p:sp>
      <p:sp>
        <p:nvSpPr>
          <p:cNvPr id="339" name="Google Shape;339;g20070d482ef_0_406"/>
          <p:cNvSpPr txBox="1"/>
          <p:nvPr/>
        </p:nvSpPr>
        <p:spPr>
          <a:xfrm>
            <a:off x="-96253" y="6339175"/>
            <a:ext cx="91320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sng" cap="none" strike="noStrike">
                <a:solidFill>
                  <a:srgbClr val="1C4587"/>
                </a:solidFill>
                <a:latin typeface="Roboto"/>
                <a:ea typeface="Roboto"/>
                <a:cs typeface="Roboto"/>
                <a:sym typeface="Roboto"/>
                <a:hlinkClick r:id="rId3">
                  <a:extLst>
                    <a:ext uri="{A12FA001-AC4F-418D-AE19-62706E023703}">
                      <ahyp:hlinkClr val="tx"/>
                    </a:ext>
                  </a:extLst>
                </a:hlinkClick>
              </a:rPr>
              <a:t>www.familyvoicesco.org</a:t>
            </a:r>
            <a:r>
              <a:rPr b="0" i="0" lang="en-US" sz="1500" u="none" cap="none" strike="noStrike">
                <a:solidFill>
                  <a:srgbClr val="1C4587"/>
                </a:solidFill>
                <a:latin typeface="Roboto"/>
                <a:ea typeface="Roboto"/>
                <a:cs typeface="Roboto"/>
                <a:sym typeface="Roboto"/>
              </a:rPr>
              <a:t>	 (303) 877-1747	          	info@familyvoicesco.org</a:t>
            </a:r>
            <a:endParaRPr b="0" i="0" sz="1500" u="none" cap="none" strike="noStrike">
              <a:solidFill>
                <a:srgbClr val="1C4587"/>
              </a:solidFill>
              <a:latin typeface="Roboto"/>
              <a:ea typeface="Roboto"/>
              <a:cs typeface="Roboto"/>
              <a:sym typeface="Robot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28"/>
          <p:cNvSpPr/>
          <p:nvPr/>
        </p:nvSpPr>
        <p:spPr>
          <a:xfrm>
            <a:off x="533400" y="1015600"/>
            <a:ext cx="8001000" cy="532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t/>
            </a:r>
            <a:endParaRPr b="0" i="0" sz="1400" u="none" cap="none" strike="noStrike">
              <a:solidFill>
                <a:srgbClr val="0000FF"/>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800"/>
              <a:buFont typeface="Arial"/>
              <a:buChar char="•"/>
            </a:pPr>
            <a:r>
              <a:rPr b="1" i="0" lang="en-US" sz="1600" u="none" cap="none" strike="noStrike">
                <a:solidFill>
                  <a:schemeClr val="accent1"/>
                </a:solidFill>
                <a:latin typeface="Arial"/>
                <a:ea typeface="Arial"/>
                <a:cs typeface="Arial"/>
                <a:sym typeface="Arial"/>
              </a:rPr>
              <a:t>Disability According to Supplemental Security Income</a:t>
            </a:r>
            <a:endParaRPr/>
          </a:p>
          <a:p>
            <a:pPr indent="0" lvl="0" marL="0" marR="0" rtl="0" algn="l">
              <a:lnSpc>
                <a:spcPct val="100000"/>
              </a:lnSpc>
              <a:spcBef>
                <a:spcPts val="0"/>
              </a:spcBef>
              <a:spcAft>
                <a:spcPts val="0"/>
              </a:spcAft>
              <a:buClr>
                <a:srgbClr val="000000"/>
              </a:buClr>
              <a:buSzPts val="2800"/>
              <a:buFont typeface="Arial"/>
              <a:buNone/>
            </a:pPr>
            <a:r>
              <a:rPr b="0" i="0" lang="en-US" sz="1400" u="sng" cap="none" strike="noStrike">
                <a:solidFill>
                  <a:srgbClr val="0000FF"/>
                </a:solidFill>
                <a:latin typeface="Arial"/>
                <a:ea typeface="Arial"/>
                <a:cs typeface="Arial"/>
                <a:sym typeface="Arial"/>
                <a:hlinkClick r:id="rId3">
                  <a:extLst>
                    <a:ext uri="{A12FA001-AC4F-418D-AE19-62706E023703}">
                      <ahyp:hlinkClr val="tx"/>
                    </a:ext>
                  </a:extLst>
                </a:hlinkClick>
              </a:rPr>
              <a:t>https://www.ssa.gov/disability/professionals/bluebook/AdultListings.htm</a:t>
            </a:r>
            <a:endParaRPr b="0" i="0" sz="1400" u="none" cap="none" strike="noStrike">
              <a:solidFill>
                <a:srgbClr val="00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1400" u="none" cap="none" strike="noStrike">
              <a:solidFill>
                <a:srgbClr val="0000FF"/>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800"/>
              <a:buFont typeface="Arial"/>
              <a:buChar char="•"/>
            </a:pPr>
            <a:r>
              <a:rPr b="1" i="0" lang="en-US" sz="1600" u="none" cap="none" strike="noStrike">
                <a:solidFill>
                  <a:schemeClr val="accent1"/>
                </a:solidFill>
                <a:latin typeface="Arial"/>
                <a:ea typeface="Arial"/>
                <a:cs typeface="Arial"/>
                <a:sym typeface="Arial"/>
              </a:rPr>
              <a:t>Division of Vocational Rehabilitation</a:t>
            </a:r>
            <a:endParaRPr/>
          </a:p>
          <a:p>
            <a:pPr indent="0" lvl="0" marL="0" marR="0" rtl="0" algn="l">
              <a:lnSpc>
                <a:spcPct val="100000"/>
              </a:lnSpc>
              <a:spcBef>
                <a:spcPts val="0"/>
              </a:spcBef>
              <a:spcAft>
                <a:spcPts val="0"/>
              </a:spcAft>
              <a:buNone/>
            </a:pPr>
            <a:r>
              <a:rPr b="0" i="0" lang="en-US" sz="1600" u="sng" cap="none" strike="noStrike">
                <a:solidFill>
                  <a:srgbClr val="0000FF"/>
                </a:solidFill>
                <a:latin typeface="Arial"/>
                <a:ea typeface="Arial"/>
                <a:cs typeface="Arial"/>
                <a:sym typeface="Arial"/>
                <a:hlinkClick r:id="rId4">
                  <a:extLst>
                    <a:ext uri="{A12FA001-AC4F-418D-AE19-62706E023703}">
                      <ahyp:hlinkClr val="tx"/>
                    </a:ext>
                  </a:extLst>
                </a:hlinkClick>
              </a:rPr>
              <a:t>https://dvr.colorado.gov/youth-transition-services/youth</a:t>
            </a:r>
            <a:endParaRPr b="0" i="0" sz="1600" u="none" cap="none" strike="noStrike">
              <a:solidFill>
                <a:srgbClr val="0000FF"/>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FF"/>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800"/>
              <a:buFont typeface="Arial"/>
              <a:buChar char="•"/>
            </a:pPr>
            <a:r>
              <a:rPr b="1" i="0" lang="en-US" sz="1600" u="none" cap="none" strike="noStrike">
                <a:solidFill>
                  <a:schemeClr val="accent1"/>
                </a:solidFill>
                <a:latin typeface="Arial"/>
                <a:ea typeface="Arial"/>
                <a:cs typeface="Arial"/>
                <a:sym typeface="Arial"/>
              </a:rPr>
              <a:t>Health Care Policy and Financing- CO Medicaid or Health First CO</a:t>
            </a:r>
            <a:endParaRPr/>
          </a:p>
          <a:p>
            <a:pPr indent="0" lvl="0" marL="0" marR="0" rtl="0" algn="l">
              <a:lnSpc>
                <a:spcPct val="100000"/>
              </a:lnSpc>
              <a:spcBef>
                <a:spcPts val="0"/>
              </a:spcBef>
              <a:spcAft>
                <a:spcPts val="0"/>
              </a:spcAft>
              <a:buNone/>
            </a:pPr>
            <a:r>
              <a:rPr b="0" i="0" lang="en-US" sz="1400" u="sng" cap="none" strike="noStrike">
                <a:solidFill>
                  <a:srgbClr val="0000FF"/>
                </a:solidFill>
                <a:latin typeface="Arial"/>
                <a:ea typeface="Arial"/>
                <a:cs typeface="Arial"/>
                <a:sym typeface="Arial"/>
                <a:hlinkClick r:id="rId5">
                  <a:extLst>
                    <a:ext uri="{A12FA001-AC4F-418D-AE19-62706E023703}">
                      <ahyp:hlinkClr val="tx"/>
                    </a:ext>
                  </a:extLst>
                </a:hlinkClick>
              </a:rPr>
              <a:t>https://hcpf.colorado.gov</a:t>
            </a:r>
            <a:endParaRPr b="0" i="0" sz="1400" u="none" cap="none" strike="noStrike">
              <a:solidFill>
                <a:srgbClr val="0000FF"/>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FF"/>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800"/>
              <a:buFont typeface="Arial"/>
              <a:buChar char="•"/>
            </a:pPr>
            <a:r>
              <a:rPr b="1" i="0" lang="en-US" sz="1600" u="none" cap="none" strike="noStrike">
                <a:solidFill>
                  <a:schemeClr val="accent1"/>
                </a:solidFill>
                <a:latin typeface="Arial"/>
                <a:ea typeface="Arial"/>
                <a:cs typeface="Arial"/>
                <a:sym typeface="Arial"/>
              </a:rPr>
              <a:t>Community Centered Boards</a:t>
            </a:r>
            <a:endParaRPr/>
          </a:p>
          <a:p>
            <a:pPr indent="0" lvl="0" marL="0" marR="0" rtl="0" algn="l">
              <a:lnSpc>
                <a:spcPct val="100000"/>
              </a:lnSpc>
              <a:spcBef>
                <a:spcPts val="0"/>
              </a:spcBef>
              <a:spcAft>
                <a:spcPts val="0"/>
              </a:spcAft>
              <a:buNone/>
            </a:pPr>
            <a:r>
              <a:rPr b="0" i="0" lang="en-US" sz="1400" u="sng" cap="none" strike="noStrike">
                <a:solidFill>
                  <a:srgbClr val="0000FF"/>
                </a:solidFill>
                <a:latin typeface="Arial"/>
                <a:ea typeface="Arial"/>
                <a:cs typeface="Arial"/>
                <a:sym typeface="Arial"/>
                <a:hlinkClick r:id="rId6">
                  <a:extLst>
                    <a:ext uri="{A12FA001-AC4F-418D-AE19-62706E023703}">
                      <ahyp:hlinkClr val="tx"/>
                    </a:ext>
                  </a:extLst>
                </a:hlinkClick>
              </a:rPr>
              <a:t>https://hcpf.colorado.gov/community-centered-boards</a:t>
            </a:r>
            <a:endParaRPr b="0" i="0" sz="1400" u="none" cap="none" strike="noStrike">
              <a:solidFill>
                <a:srgbClr val="0000FF"/>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FF"/>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800"/>
              <a:buFont typeface="Arial"/>
              <a:buChar char="•"/>
            </a:pPr>
            <a:r>
              <a:rPr b="1" i="0" lang="en-US" sz="1600" u="none" cap="none" strike="noStrike">
                <a:solidFill>
                  <a:schemeClr val="accent1"/>
                </a:solidFill>
                <a:latin typeface="Arial"/>
                <a:ea typeface="Arial"/>
                <a:cs typeface="Arial"/>
                <a:sym typeface="Arial"/>
              </a:rPr>
              <a:t>PATH Scholarships</a:t>
            </a:r>
            <a:endParaRPr/>
          </a:p>
          <a:p>
            <a:pPr indent="0" lvl="0" marL="0" marR="0" rtl="0" algn="l">
              <a:lnSpc>
                <a:spcPct val="100000"/>
              </a:lnSpc>
              <a:spcBef>
                <a:spcPts val="0"/>
              </a:spcBef>
              <a:spcAft>
                <a:spcPts val="0"/>
              </a:spcAft>
              <a:buNone/>
            </a:pPr>
            <a:r>
              <a:rPr b="1" i="0" lang="en-US" sz="1800" u="none" cap="none" strike="noStrike">
                <a:solidFill>
                  <a:srgbClr val="000000"/>
                </a:solidFill>
                <a:latin typeface="Calibri"/>
                <a:ea typeface="Calibri"/>
                <a:cs typeface="Calibri"/>
                <a:sym typeface="Calibri"/>
              </a:rPr>
              <a:t>Lori Parker at pathwithlori@gmail.com </a:t>
            </a:r>
            <a:endParaRPr/>
          </a:p>
          <a:p>
            <a:pPr indent="0" lvl="0" marL="0" marR="0" rtl="0" algn="l">
              <a:lnSpc>
                <a:spcPct val="100000"/>
              </a:lnSpc>
              <a:spcBef>
                <a:spcPts val="0"/>
              </a:spcBef>
              <a:spcAft>
                <a:spcPts val="0"/>
              </a:spcAft>
              <a:buNone/>
            </a:pPr>
            <a:r>
              <a:rPr b="1" i="0" lang="en-US" sz="1800" u="none" cap="none" strike="noStrike">
                <a:solidFill>
                  <a:srgbClr val="000000"/>
                </a:solidFill>
                <a:latin typeface="Calibri"/>
                <a:ea typeface="Calibri"/>
                <a:cs typeface="Calibri"/>
                <a:sym typeface="Calibri"/>
              </a:rPr>
              <a:t>Ruth Newell at pathwithruth@gmail.com </a:t>
            </a:r>
            <a:endParaRPr/>
          </a:p>
          <a:p>
            <a:pPr indent="0" lvl="0" marL="0" marR="0" rtl="0" algn="l">
              <a:lnSpc>
                <a:spcPct val="100000"/>
              </a:lnSpc>
              <a:spcBef>
                <a:spcPts val="0"/>
              </a:spcBef>
              <a:spcAft>
                <a:spcPts val="0"/>
              </a:spcAft>
              <a:buNone/>
            </a:pPr>
            <a:r>
              <a:rPr b="1" i="0" lang="en-US" sz="1800" u="none" cap="none" strike="noStrike">
                <a:solidFill>
                  <a:srgbClr val="000000"/>
                </a:solidFill>
                <a:latin typeface="Calibri"/>
                <a:ea typeface="Calibri"/>
                <a:cs typeface="Calibri"/>
                <a:sym typeface="Calibri"/>
              </a:rPr>
              <a:t>PATHs 2 PossAbilities: www.paths2possabilities.net</a:t>
            </a:r>
            <a:br>
              <a:rPr b="1" i="0" lang="en-US" sz="1800" u="none" cap="none" strike="noStrike">
                <a:solidFill>
                  <a:srgbClr val="000000"/>
                </a:solidFill>
                <a:latin typeface="Calibri"/>
                <a:ea typeface="Calibri"/>
                <a:cs typeface="Calibri"/>
                <a:sym typeface="Calibri"/>
              </a:rPr>
            </a:br>
            <a:r>
              <a:rPr b="1" i="0" lang="en-US" sz="1800" u="none" cap="none" strike="noStrike">
                <a:solidFill>
                  <a:srgbClr val="000000"/>
                </a:solidFill>
                <a:latin typeface="Calibri"/>
                <a:ea typeface="Calibri"/>
                <a:cs typeface="Calibri"/>
                <a:sym typeface="Calibri"/>
              </a:rPr>
              <a:t>PATH: “Planning Alternative Tomorrows with Hope”</a:t>
            </a:r>
            <a:br>
              <a:rPr b="1" i="0" lang="en-US" sz="1800" u="none" cap="none" strike="noStrike">
                <a:solidFill>
                  <a:srgbClr val="000000"/>
                </a:solidFill>
                <a:latin typeface="Calibri"/>
                <a:ea typeface="Calibri"/>
                <a:cs typeface="Calibri"/>
                <a:sym typeface="Calibri"/>
              </a:rPr>
            </a:br>
            <a:r>
              <a:rPr b="1" i="0" lang="en-US" sz="1800" u="none" cap="none" strike="noStrike">
                <a:solidFill>
                  <a:srgbClr val="000000"/>
                </a:solidFill>
                <a:latin typeface="Calibri"/>
                <a:ea typeface="Calibri"/>
                <a:cs typeface="Calibri"/>
                <a:sym typeface="Calibri"/>
              </a:rPr>
              <a:t>1-844-584-3408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FF"/>
              </a:solidFill>
              <a:latin typeface="Arial"/>
              <a:ea typeface="Arial"/>
              <a:cs typeface="Arial"/>
              <a:sym typeface="Arial"/>
            </a:endParaRPr>
          </a:p>
        </p:txBody>
      </p:sp>
      <p:sp>
        <p:nvSpPr>
          <p:cNvPr id="345" name="Google Shape;345;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00000"/>
              </a:buClr>
              <a:buSzPts val="1800"/>
              <a:buFont typeface="Arial"/>
              <a:buNone/>
            </a:pPr>
            <a:r>
              <a:rPr lang="en-US" sz="3200">
                <a:solidFill>
                  <a:schemeClr val="dk1"/>
                </a:solidFill>
                <a:latin typeface="Calibri"/>
                <a:ea typeface="Calibri"/>
                <a:cs typeface="Calibri"/>
                <a:sym typeface="Calibri"/>
              </a:rPr>
              <a:t>Resources and links</a:t>
            </a:r>
            <a:endParaRPr/>
          </a:p>
        </p:txBody>
      </p:sp>
      <p:sp>
        <p:nvSpPr>
          <p:cNvPr id="346" name="Google Shape;346;p28"/>
          <p:cNvSpPr txBox="1"/>
          <p:nvPr/>
        </p:nvSpPr>
        <p:spPr>
          <a:xfrm>
            <a:off x="473700" y="6339175"/>
            <a:ext cx="81966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sng" cap="none" strike="noStrike">
                <a:solidFill>
                  <a:srgbClr val="1C4587"/>
                </a:solidFill>
                <a:latin typeface="Roboto"/>
                <a:ea typeface="Roboto"/>
                <a:cs typeface="Roboto"/>
                <a:sym typeface="Roboto"/>
                <a:hlinkClick r:id="rId7">
                  <a:extLst>
                    <a:ext uri="{A12FA001-AC4F-418D-AE19-62706E023703}">
                      <ahyp:hlinkClr val="tx"/>
                    </a:ext>
                  </a:extLst>
                </a:hlinkClick>
              </a:rPr>
              <a:t>www.familyvoicesco.org</a:t>
            </a:r>
            <a:r>
              <a:rPr b="0" i="0" lang="en-US" sz="1500" u="none" cap="none" strike="noStrike">
                <a:solidFill>
                  <a:srgbClr val="1C4587"/>
                </a:solidFill>
                <a:latin typeface="Roboto"/>
                <a:ea typeface="Roboto"/>
                <a:cs typeface="Roboto"/>
                <a:sym typeface="Roboto"/>
              </a:rPr>
              <a:t>	 (303) 877-1747	          	info@familyvoicesco.org</a:t>
            </a:r>
            <a:endParaRPr b="0" i="0" sz="1500" u="none" cap="none" strike="noStrike">
              <a:solidFill>
                <a:srgbClr val="1C4587"/>
              </a:solidFill>
              <a:latin typeface="Roboto"/>
              <a:ea typeface="Roboto"/>
              <a:cs typeface="Roboto"/>
              <a:sym typeface="Robot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g2141f04ea48_0_35"/>
          <p:cNvSpPr txBox="1"/>
          <p:nvPr>
            <p:ph type="title"/>
          </p:nvPr>
        </p:nvSpPr>
        <p:spPr>
          <a:xfrm>
            <a:off x="311750" y="1108225"/>
            <a:ext cx="7073400" cy="16596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10000"/>
              <a:buNone/>
            </a:pPr>
            <a:r>
              <a:rPr lang="en-US" sz="9600">
                <a:latin typeface="Arial"/>
                <a:ea typeface="Arial"/>
                <a:cs typeface="Arial"/>
                <a:sym typeface="Arial"/>
              </a:rPr>
              <a:t>Questions?</a:t>
            </a:r>
            <a:endParaRPr sz="9600">
              <a:latin typeface="Arial"/>
              <a:ea typeface="Arial"/>
              <a:cs typeface="Arial"/>
              <a:sym typeface="Arial"/>
            </a:endParaRPr>
          </a:p>
        </p:txBody>
      </p:sp>
      <p:sp>
        <p:nvSpPr>
          <p:cNvPr id="352" name="Google Shape;352;g2141f04ea48_0_35"/>
          <p:cNvSpPr txBox="1"/>
          <p:nvPr>
            <p:ph idx="1" type="body"/>
          </p:nvPr>
        </p:nvSpPr>
        <p:spPr>
          <a:xfrm>
            <a:off x="311700" y="2828600"/>
            <a:ext cx="4140300" cy="3690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b="1" lang="en-US" sz="2800">
                <a:solidFill>
                  <a:schemeClr val="lt1"/>
                </a:solidFill>
                <a:latin typeface="Arial"/>
                <a:ea typeface="Arial"/>
                <a:cs typeface="Arial"/>
                <a:sym typeface="Arial"/>
              </a:rPr>
              <a:t>Contact: </a:t>
            </a:r>
            <a:endParaRPr b="1" sz="28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rPr b="1" lang="en-US" sz="1800">
                <a:solidFill>
                  <a:schemeClr val="lt1"/>
                </a:solidFill>
                <a:latin typeface="Arial"/>
                <a:ea typeface="Arial"/>
                <a:cs typeface="Arial"/>
                <a:sym typeface="Arial"/>
              </a:rPr>
              <a:t>Main number (303) 877-1747</a:t>
            </a:r>
            <a:endParaRPr b="1" sz="18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8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rPr lang="en-US" sz="1800">
                <a:solidFill>
                  <a:schemeClr val="lt1"/>
                </a:solidFill>
                <a:latin typeface="Arial"/>
                <a:ea typeface="Arial"/>
                <a:cs typeface="Arial"/>
                <a:sym typeface="Arial"/>
              </a:rPr>
              <a:t>Megan Bowser - Family Navigator</a:t>
            </a:r>
            <a:endParaRPr sz="18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rPr lang="en-US" sz="1800" u="sng">
                <a:solidFill>
                  <a:schemeClr val="lt1"/>
                </a:solidFill>
                <a:latin typeface="Arial"/>
                <a:ea typeface="Arial"/>
                <a:cs typeface="Arial"/>
                <a:sym typeface="Arial"/>
                <a:hlinkClick r:id="rId3">
                  <a:extLst>
                    <a:ext uri="{A12FA001-AC4F-418D-AE19-62706E023703}">
                      <ahyp:hlinkClr val="tx"/>
                    </a:ext>
                  </a:extLst>
                </a:hlinkClick>
              </a:rPr>
              <a:t>megan@familyvoicesco.org</a:t>
            </a:r>
            <a:endParaRPr sz="18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8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rPr lang="en-US" sz="1800">
                <a:solidFill>
                  <a:schemeClr val="lt1"/>
                </a:solidFill>
                <a:latin typeface="Arial"/>
                <a:ea typeface="Arial"/>
                <a:cs typeface="Arial"/>
                <a:sym typeface="Arial"/>
              </a:rPr>
              <a:t>Gaby Diaz - Bilingual Family Navigator</a:t>
            </a:r>
            <a:endParaRPr sz="18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rPr lang="en-US" sz="1800" u="sng">
                <a:solidFill>
                  <a:schemeClr val="lt1"/>
                </a:solidFill>
                <a:latin typeface="Arial"/>
                <a:ea typeface="Arial"/>
                <a:cs typeface="Arial"/>
                <a:sym typeface="Arial"/>
                <a:hlinkClick r:id="rId4">
                  <a:extLst>
                    <a:ext uri="{A12FA001-AC4F-418D-AE19-62706E023703}">
                      <ahyp:hlinkClr val="tx"/>
                    </a:ext>
                  </a:extLst>
                </a:hlinkClick>
              </a:rPr>
              <a:t>gaby@familyvoicesco.org</a:t>
            </a:r>
            <a:endParaRPr sz="18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a:solidFill>
                <a:schemeClr val="lt1"/>
              </a:solidFill>
            </a:endParaRPr>
          </a:p>
          <a:p>
            <a:pPr indent="0" lvl="0" marL="0" rtl="0" algn="l">
              <a:lnSpc>
                <a:spcPct val="115000"/>
              </a:lnSpc>
              <a:spcBef>
                <a:spcPts val="0"/>
              </a:spcBef>
              <a:spcAft>
                <a:spcPts val="0"/>
              </a:spcAft>
              <a:buSzPts val="1300"/>
              <a:buNone/>
            </a:pPr>
            <a:r>
              <a:t/>
            </a:r>
            <a:endParaRPr>
              <a:solidFill>
                <a:schemeClr val="lt1"/>
              </a:solidFill>
            </a:endParaRPr>
          </a:p>
        </p:txBody>
      </p:sp>
      <p:sp>
        <p:nvSpPr>
          <p:cNvPr id="353" name="Google Shape;353;g2141f04ea48_0_35"/>
          <p:cNvSpPr txBox="1"/>
          <p:nvPr>
            <p:ph idx="1" type="body"/>
          </p:nvPr>
        </p:nvSpPr>
        <p:spPr>
          <a:xfrm>
            <a:off x="4451950" y="2828600"/>
            <a:ext cx="4313100" cy="3690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t/>
            </a:r>
            <a:endParaRPr sz="1800">
              <a:latin typeface="Arial"/>
              <a:ea typeface="Arial"/>
              <a:cs typeface="Arial"/>
              <a:sym typeface="Arial"/>
            </a:endParaRPr>
          </a:p>
          <a:p>
            <a:pPr indent="0" lvl="0" marL="0" rtl="0" algn="l">
              <a:lnSpc>
                <a:spcPct val="115000"/>
              </a:lnSpc>
              <a:spcBef>
                <a:spcPts val="0"/>
              </a:spcBef>
              <a:spcAft>
                <a:spcPts val="0"/>
              </a:spcAft>
              <a:buSzPts val="1300"/>
              <a:buNone/>
            </a:pPr>
            <a:r>
              <a:rPr lang="en-US" sz="1800">
                <a:solidFill>
                  <a:schemeClr val="lt1"/>
                </a:solidFill>
                <a:latin typeface="Arial"/>
                <a:ea typeface="Arial"/>
                <a:cs typeface="Arial"/>
                <a:sym typeface="Arial"/>
              </a:rPr>
              <a:t>Gina Stabile - Family Navigator</a:t>
            </a:r>
            <a:endParaRPr sz="18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rPr lang="en-US" sz="1800" u="sng">
                <a:solidFill>
                  <a:schemeClr val="lt1"/>
                </a:solidFill>
                <a:latin typeface="Arial"/>
                <a:ea typeface="Arial"/>
                <a:cs typeface="Arial"/>
                <a:sym typeface="Arial"/>
                <a:hlinkClick r:id="rId5">
                  <a:extLst>
                    <a:ext uri="{A12FA001-AC4F-418D-AE19-62706E023703}">
                      <ahyp:hlinkClr val="tx"/>
                    </a:ext>
                  </a:extLst>
                </a:hlinkClick>
              </a:rPr>
              <a:t>gina@familyvoicesco.org</a:t>
            </a:r>
            <a:endParaRPr sz="18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8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rPr lang="en-US" sz="1800">
                <a:solidFill>
                  <a:schemeClr val="lt1"/>
                </a:solidFill>
                <a:latin typeface="Arial"/>
                <a:ea typeface="Arial"/>
                <a:cs typeface="Arial"/>
                <a:sym typeface="Arial"/>
              </a:rPr>
              <a:t>Christy Blakely - Executive Director</a:t>
            </a:r>
            <a:endParaRPr sz="18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rPr lang="en-US" sz="1800" u="sng">
                <a:solidFill>
                  <a:schemeClr val="lt1"/>
                </a:solidFill>
                <a:latin typeface="Arial"/>
                <a:ea typeface="Arial"/>
                <a:cs typeface="Arial"/>
                <a:sym typeface="Arial"/>
                <a:hlinkClick r:id="rId6">
                  <a:extLst>
                    <a:ext uri="{A12FA001-AC4F-418D-AE19-62706E023703}">
                      <ahyp:hlinkClr val="tx"/>
                    </a:ext>
                  </a:extLst>
                </a:hlinkClick>
              </a:rPr>
              <a:t>christy@familyvoicesco.org</a:t>
            </a:r>
            <a:endParaRPr sz="18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8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rPr lang="en-US" sz="1800">
                <a:solidFill>
                  <a:schemeClr val="lt1"/>
                </a:solidFill>
                <a:latin typeface="Arial"/>
                <a:ea typeface="Arial"/>
                <a:cs typeface="Arial"/>
                <a:sym typeface="Arial"/>
              </a:rPr>
              <a:t>Chris McQuillen - Administrator</a:t>
            </a:r>
            <a:endParaRPr sz="18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rPr lang="en-US" sz="1800" u="sng">
                <a:solidFill>
                  <a:schemeClr val="lt1"/>
                </a:solidFill>
                <a:latin typeface="Arial"/>
                <a:ea typeface="Arial"/>
                <a:cs typeface="Arial"/>
                <a:sym typeface="Arial"/>
                <a:hlinkClick r:id="rId7">
                  <a:extLst>
                    <a:ext uri="{A12FA001-AC4F-418D-AE19-62706E023703}">
                      <ahyp:hlinkClr val="tx"/>
                    </a:ext>
                  </a:extLst>
                </a:hlinkClick>
              </a:rPr>
              <a:t>chris@familyvoicesco.org</a:t>
            </a:r>
            <a:endParaRPr sz="18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
          <p:cNvSpPr txBox="1"/>
          <p:nvPr>
            <p:ph type="title"/>
          </p:nvPr>
        </p:nvSpPr>
        <p:spPr>
          <a:xfrm>
            <a:off x="311725" y="667900"/>
            <a:ext cx="8520600" cy="8316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alibri"/>
              <a:buNone/>
            </a:pPr>
            <a:r>
              <a:rPr lang="en-US" sz="3600"/>
              <a:t>Adult HCBS Waivers</a:t>
            </a:r>
            <a:endParaRPr sz="3600"/>
          </a:p>
        </p:txBody>
      </p:sp>
      <p:sp>
        <p:nvSpPr>
          <p:cNvPr id="94" name="Google Shape;94;p2"/>
          <p:cNvSpPr txBox="1"/>
          <p:nvPr>
            <p:ph idx="1" type="body"/>
          </p:nvPr>
        </p:nvSpPr>
        <p:spPr>
          <a:xfrm>
            <a:off x="311725" y="1758162"/>
            <a:ext cx="4260300" cy="47211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dk1"/>
              </a:buClr>
              <a:buSzPts val="2600"/>
              <a:buNone/>
            </a:pPr>
            <a:r>
              <a:rPr b="1" lang="en-US" sz="2000">
                <a:latin typeface="Arial"/>
                <a:ea typeface="Arial"/>
                <a:cs typeface="Arial"/>
                <a:sym typeface="Arial"/>
              </a:rPr>
              <a:t>“Medical” Waivers</a:t>
            </a:r>
            <a:endParaRPr b="1" sz="2000">
              <a:latin typeface="Arial"/>
              <a:ea typeface="Arial"/>
              <a:cs typeface="Arial"/>
              <a:sym typeface="Arial"/>
            </a:endParaRPr>
          </a:p>
          <a:p>
            <a:pPr indent="-330200" lvl="0" marL="342900" rtl="0" algn="l">
              <a:lnSpc>
                <a:spcPct val="115000"/>
              </a:lnSpc>
              <a:spcBef>
                <a:spcPts val="0"/>
              </a:spcBef>
              <a:spcAft>
                <a:spcPts val="0"/>
              </a:spcAft>
              <a:buClr>
                <a:schemeClr val="dk1"/>
              </a:buClr>
              <a:buSzPts val="2400"/>
              <a:buFont typeface="Arial"/>
              <a:buChar char="•"/>
            </a:pPr>
            <a:r>
              <a:rPr b="1" lang="en-US" sz="1600">
                <a:latin typeface="Arial"/>
                <a:ea typeface="Arial"/>
                <a:cs typeface="Arial"/>
                <a:sym typeface="Arial"/>
              </a:rPr>
              <a:t>EBD-Elderly Blind and Disabled</a:t>
            </a:r>
            <a:r>
              <a:rPr lang="en-US" sz="1600">
                <a:latin typeface="Arial"/>
                <a:ea typeface="Arial"/>
                <a:cs typeface="Arial"/>
                <a:sym typeface="Arial"/>
              </a:rPr>
              <a:t> </a:t>
            </a:r>
            <a:r>
              <a:rPr lang="en-US" sz="1400" u="sng">
                <a:solidFill>
                  <a:schemeClr val="hlink"/>
                </a:solidFill>
                <a:latin typeface="Arial"/>
                <a:ea typeface="Arial"/>
                <a:cs typeface="Arial"/>
                <a:sym typeface="Arial"/>
                <a:hlinkClick r:id="rId3"/>
              </a:rPr>
              <a:t>https://hcpf.colorado.gov/elderly-blind-disabled-waiver-ebd</a:t>
            </a:r>
            <a:endParaRPr sz="1400">
              <a:latin typeface="Arial"/>
              <a:ea typeface="Arial"/>
              <a:cs typeface="Arial"/>
              <a:sym typeface="Arial"/>
            </a:endParaRPr>
          </a:p>
          <a:p>
            <a:pPr indent="-330200" lvl="0" marL="342900" rtl="0" algn="l">
              <a:lnSpc>
                <a:spcPct val="115000"/>
              </a:lnSpc>
              <a:spcBef>
                <a:spcPts val="0"/>
              </a:spcBef>
              <a:spcAft>
                <a:spcPts val="0"/>
              </a:spcAft>
              <a:buClr>
                <a:schemeClr val="dk1"/>
              </a:buClr>
              <a:buSzPts val="2400"/>
              <a:buFont typeface="Arial"/>
              <a:buChar char="•"/>
            </a:pPr>
            <a:r>
              <a:rPr b="1" lang="en-US" sz="1600">
                <a:latin typeface="Arial"/>
                <a:ea typeface="Arial"/>
                <a:cs typeface="Arial"/>
                <a:sym typeface="Arial"/>
              </a:rPr>
              <a:t>Brain Injury </a:t>
            </a:r>
            <a:r>
              <a:rPr lang="en-US" sz="1400" u="sng">
                <a:solidFill>
                  <a:schemeClr val="hlink"/>
                </a:solidFill>
                <a:latin typeface="Arial"/>
                <a:ea typeface="Arial"/>
                <a:cs typeface="Arial"/>
                <a:sym typeface="Arial"/>
                <a:hlinkClick r:id="rId4"/>
              </a:rPr>
              <a:t>https://hcpf.colorado.gov/brain-injury-waiver-bi</a:t>
            </a:r>
            <a:endParaRPr sz="1400">
              <a:latin typeface="Arial"/>
              <a:ea typeface="Arial"/>
              <a:cs typeface="Arial"/>
              <a:sym typeface="Arial"/>
            </a:endParaRPr>
          </a:p>
          <a:p>
            <a:pPr indent="-330200" lvl="0" marL="342900" rtl="0" algn="l">
              <a:lnSpc>
                <a:spcPct val="115000"/>
              </a:lnSpc>
              <a:spcBef>
                <a:spcPts val="0"/>
              </a:spcBef>
              <a:spcAft>
                <a:spcPts val="0"/>
              </a:spcAft>
              <a:buClr>
                <a:schemeClr val="dk1"/>
              </a:buClr>
              <a:buSzPts val="2400"/>
              <a:buFont typeface="Arial"/>
              <a:buChar char="•"/>
            </a:pPr>
            <a:r>
              <a:rPr b="1" lang="en-US" sz="1600">
                <a:latin typeface="Arial"/>
                <a:ea typeface="Arial"/>
                <a:cs typeface="Arial"/>
                <a:sym typeface="Arial"/>
              </a:rPr>
              <a:t>Mental Health </a:t>
            </a:r>
            <a:r>
              <a:rPr b="1" lang="en-US" sz="1400" u="sng">
                <a:solidFill>
                  <a:schemeClr val="hlink"/>
                </a:solidFill>
                <a:latin typeface="Arial"/>
                <a:ea typeface="Arial"/>
                <a:cs typeface="Arial"/>
                <a:sym typeface="Arial"/>
                <a:hlinkClick r:id="rId5"/>
              </a:rPr>
              <a:t>https://hcpf.colorado.gov/community-mental-health-supports-waiver-cmhs</a:t>
            </a:r>
            <a:endParaRPr b="1" sz="1400">
              <a:latin typeface="Arial"/>
              <a:ea typeface="Arial"/>
              <a:cs typeface="Arial"/>
              <a:sym typeface="Arial"/>
            </a:endParaRPr>
          </a:p>
          <a:p>
            <a:pPr indent="-273050" lvl="0" marL="285750" rtl="0" algn="l">
              <a:lnSpc>
                <a:spcPct val="115000"/>
              </a:lnSpc>
              <a:spcBef>
                <a:spcPts val="0"/>
              </a:spcBef>
              <a:spcAft>
                <a:spcPts val="0"/>
              </a:spcAft>
              <a:buClr>
                <a:schemeClr val="dk1"/>
              </a:buClr>
              <a:buSzPts val="2400"/>
              <a:buFont typeface="Arial"/>
              <a:buChar char="•"/>
            </a:pPr>
            <a:r>
              <a:rPr b="1" lang="en-US" sz="1600">
                <a:latin typeface="Arial"/>
                <a:ea typeface="Arial"/>
                <a:cs typeface="Arial"/>
                <a:sym typeface="Arial"/>
              </a:rPr>
              <a:t>Complementary and Integrative Health Waiver </a:t>
            </a:r>
            <a:r>
              <a:rPr b="1" lang="en-US" sz="1400">
                <a:latin typeface="Arial"/>
                <a:ea typeface="Arial"/>
                <a:cs typeface="Arial"/>
                <a:sym typeface="Arial"/>
              </a:rPr>
              <a:t>(formerly spinal cord injury) </a:t>
            </a:r>
            <a:r>
              <a:rPr b="1" lang="en-US" sz="1400" u="sng">
                <a:solidFill>
                  <a:schemeClr val="hlink"/>
                </a:solidFill>
                <a:latin typeface="Arial"/>
                <a:ea typeface="Arial"/>
                <a:cs typeface="Arial"/>
                <a:sym typeface="Arial"/>
                <a:hlinkClick r:id="rId6"/>
              </a:rPr>
              <a:t>https://hcpf.colorado.gov/complementary-integrative-health-waiver-cih</a:t>
            </a:r>
            <a:endParaRPr b="1" sz="1400">
              <a:latin typeface="Arial"/>
              <a:ea typeface="Arial"/>
              <a:cs typeface="Arial"/>
              <a:sym typeface="Arial"/>
            </a:endParaRPr>
          </a:p>
          <a:p>
            <a:pPr indent="0" lvl="0" marL="0" rtl="0" algn="l">
              <a:lnSpc>
                <a:spcPct val="115000"/>
              </a:lnSpc>
              <a:spcBef>
                <a:spcPts val="0"/>
              </a:spcBef>
              <a:spcAft>
                <a:spcPts val="0"/>
              </a:spcAft>
              <a:buClr>
                <a:schemeClr val="dk1"/>
              </a:buClr>
              <a:buSzPts val="2600"/>
              <a:buNone/>
            </a:pPr>
            <a:r>
              <a:t/>
            </a:r>
            <a:endParaRPr b="1" sz="1600">
              <a:latin typeface="Arial"/>
              <a:ea typeface="Arial"/>
              <a:cs typeface="Arial"/>
              <a:sym typeface="Arial"/>
            </a:endParaRPr>
          </a:p>
          <a:p>
            <a:pPr indent="-177800" lvl="0" marL="342900" rtl="0" algn="l">
              <a:lnSpc>
                <a:spcPct val="115000"/>
              </a:lnSpc>
              <a:spcBef>
                <a:spcPts val="0"/>
              </a:spcBef>
              <a:spcAft>
                <a:spcPts val="0"/>
              </a:spcAft>
              <a:buClr>
                <a:schemeClr val="dk1"/>
              </a:buClr>
              <a:buSzPts val="2600"/>
              <a:buFont typeface="Arial"/>
              <a:buNone/>
            </a:pPr>
            <a:r>
              <a:t/>
            </a:r>
            <a:endParaRPr b="1" sz="1600"/>
          </a:p>
          <a:p>
            <a:pPr indent="0" lvl="0" marL="0" rtl="0" algn="l">
              <a:lnSpc>
                <a:spcPct val="115000"/>
              </a:lnSpc>
              <a:spcBef>
                <a:spcPts val="0"/>
              </a:spcBef>
              <a:spcAft>
                <a:spcPts val="0"/>
              </a:spcAft>
              <a:buClr>
                <a:schemeClr val="dk1"/>
              </a:buClr>
              <a:buSzPts val="2600"/>
              <a:buNone/>
            </a:pPr>
            <a:br>
              <a:rPr lang="en-US" sz="1600"/>
            </a:br>
            <a:endParaRPr sz="1600"/>
          </a:p>
        </p:txBody>
      </p:sp>
      <p:sp>
        <p:nvSpPr>
          <p:cNvPr id="95" name="Google Shape;95;p2"/>
          <p:cNvSpPr txBox="1"/>
          <p:nvPr>
            <p:ph idx="2" type="body"/>
          </p:nvPr>
        </p:nvSpPr>
        <p:spPr>
          <a:xfrm>
            <a:off x="4832400" y="1868525"/>
            <a:ext cx="3999900" cy="42408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0"/>
              </a:spcAft>
              <a:buSzPts val="1677"/>
              <a:buNone/>
            </a:pPr>
            <a:r>
              <a:rPr b="1" lang="en-US" sz="2000">
                <a:latin typeface="Arial"/>
                <a:ea typeface="Arial"/>
                <a:cs typeface="Arial"/>
                <a:sym typeface="Arial"/>
              </a:rPr>
              <a:t>“Developmental” Waivers</a:t>
            </a:r>
            <a:endParaRPr b="1" sz="2000">
              <a:latin typeface="Arial"/>
              <a:ea typeface="Arial"/>
              <a:cs typeface="Arial"/>
              <a:sym typeface="Arial"/>
            </a:endParaRPr>
          </a:p>
          <a:p>
            <a:pPr indent="0" lvl="0" marL="0" rtl="0" algn="l">
              <a:lnSpc>
                <a:spcPct val="115000"/>
              </a:lnSpc>
              <a:spcBef>
                <a:spcPts val="0"/>
              </a:spcBef>
              <a:spcAft>
                <a:spcPts val="0"/>
              </a:spcAft>
              <a:buSzPts val="1677"/>
              <a:buNone/>
            </a:pPr>
            <a:r>
              <a:t/>
            </a:r>
            <a:endParaRPr b="1" sz="2500">
              <a:latin typeface="Arial"/>
              <a:ea typeface="Arial"/>
              <a:cs typeface="Arial"/>
              <a:sym typeface="Arial"/>
            </a:endParaRPr>
          </a:p>
          <a:p>
            <a:pPr indent="0" lvl="0" marL="0" rtl="0" algn="l">
              <a:lnSpc>
                <a:spcPct val="115000"/>
              </a:lnSpc>
              <a:spcBef>
                <a:spcPts val="0"/>
              </a:spcBef>
              <a:spcAft>
                <a:spcPts val="0"/>
              </a:spcAft>
              <a:buClr>
                <a:schemeClr val="dk1"/>
              </a:buClr>
              <a:buSzPts val="3355"/>
              <a:buFont typeface="Arial"/>
              <a:buNone/>
            </a:pPr>
            <a:r>
              <a:rPr b="1" lang="en-US" sz="1600">
                <a:latin typeface="Arial"/>
                <a:ea typeface="Arial"/>
                <a:cs typeface="Arial"/>
                <a:sym typeface="Arial"/>
              </a:rPr>
              <a:t>DD </a:t>
            </a:r>
            <a:r>
              <a:rPr lang="en-US" sz="1600">
                <a:latin typeface="Arial"/>
                <a:ea typeface="Arial"/>
                <a:cs typeface="Arial"/>
                <a:sym typeface="Arial"/>
              </a:rPr>
              <a:t>Developmental Disability, sometimes called Comprehensive or comp waiver </a:t>
            </a:r>
            <a:endParaRPr sz="1600"/>
          </a:p>
          <a:p>
            <a:pPr indent="0" lvl="0" marL="0" rtl="0" algn="l">
              <a:lnSpc>
                <a:spcPct val="115000"/>
              </a:lnSpc>
              <a:spcBef>
                <a:spcPts val="0"/>
              </a:spcBef>
              <a:spcAft>
                <a:spcPts val="0"/>
              </a:spcAft>
              <a:buClr>
                <a:schemeClr val="dk1"/>
              </a:buClr>
              <a:buSzPts val="3355"/>
              <a:buFont typeface="Arial"/>
              <a:buNone/>
            </a:pPr>
            <a:r>
              <a:rPr lang="en-US" sz="1600" u="sng">
                <a:solidFill>
                  <a:schemeClr val="hlink"/>
                </a:solidFill>
                <a:latin typeface="Arial"/>
                <a:ea typeface="Arial"/>
                <a:cs typeface="Arial"/>
                <a:sym typeface="Arial"/>
                <a:hlinkClick r:id="rId7"/>
              </a:rPr>
              <a:t>https://hcpf.colorado.gov/developmental-disabilities-waiver-dd</a:t>
            </a:r>
            <a:endParaRPr sz="1600">
              <a:latin typeface="Arial"/>
              <a:ea typeface="Arial"/>
              <a:cs typeface="Arial"/>
              <a:sym typeface="Arial"/>
            </a:endParaRPr>
          </a:p>
          <a:p>
            <a:pPr indent="0" lvl="0" marL="0" rtl="0" algn="l">
              <a:lnSpc>
                <a:spcPct val="115000"/>
              </a:lnSpc>
              <a:spcBef>
                <a:spcPts val="0"/>
              </a:spcBef>
              <a:spcAft>
                <a:spcPts val="0"/>
              </a:spcAft>
              <a:buClr>
                <a:schemeClr val="dk1"/>
              </a:buClr>
              <a:buSzPts val="3355"/>
              <a:buFont typeface="Arial"/>
              <a:buNone/>
            </a:pPr>
            <a:r>
              <a:t/>
            </a:r>
            <a:endParaRPr sz="1600">
              <a:latin typeface="Arial"/>
              <a:ea typeface="Arial"/>
              <a:cs typeface="Arial"/>
              <a:sym typeface="Arial"/>
            </a:endParaRPr>
          </a:p>
          <a:p>
            <a:pPr indent="0" lvl="0" marL="0" rtl="0" algn="l">
              <a:lnSpc>
                <a:spcPct val="115000"/>
              </a:lnSpc>
              <a:spcBef>
                <a:spcPts val="0"/>
              </a:spcBef>
              <a:spcAft>
                <a:spcPts val="0"/>
              </a:spcAft>
              <a:buClr>
                <a:schemeClr val="dk1"/>
              </a:buClr>
              <a:buSzPts val="3355"/>
              <a:buFont typeface="Arial"/>
              <a:buNone/>
            </a:pPr>
            <a:r>
              <a:rPr b="1" lang="en-US" sz="1600">
                <a:latin typeface="Arial"/>
                <a:ea typeface="Arial"/>
                <a:cs typeface="Arial"/>
                <a:sym typeface="Arial"/>
              </a:rPr>
              <a:t>SLS</a:t>
            </a:r>
            <a:r>
              <a:rPr lang="en-US" sz="1600">
                <a:latin typeface="Arial"/>
                <a:ea typeface="Arial"/>
                <a:cs typeface="Arial"/>
                <a:sym typeface="Arial"/>
              </a:rPr>
              <a:t> Supported Living Services Waiver </a:t>
            </a:r>
            <a:r>
              <a:rPr lang="en-US" sz="1600" u="sng">
                <a:solidFill>
                  <a:schemeClr val="hlink"/>
                </a:solidFill>
                <a:latin typeface="Arial"/>
                <a:ea typeface="Arial"/>
                <a:cs typeface="Arial"/>
                <a:sym typeface="Arial"/>
                <a:hlinkClick r:id="rId8"/>
              </a:rPr>
              <a:t>https://hcpf.colorado.gov/supported-living-services-waiver-sls</a:t>
            </a:r>
            <a:endParaRPr sz="1600">
              <a:latin typeface="Arial"/>
              <a:ea typeface="Arial"/>
              <a:cs typeface="Arial"/>
              <a:sym typeface="Arial"/>
            </a:endParaRPr>
          </a:p>
          <a:p>
            <a:pPr indent="0" lvl="0" marL="0" rtl="0" algn="l">
              <a:lnSpc>
                <a:spcPct val="115000"/>
              </a:lnSpc>
              <a:spcBef>
                <a:spcPts val="0"/>
              </a:spcBef>
              <a:spcAft>
                <a:spcPts val="0"/>
              </a:spcAft>
              <a:buClr>
                <a:schemeClr val="dk1"/>
              </a:buClr>
              <a:buSzPts val="3355"/>
              <a:buFont typeface="Arial"/>
              <a:buNone/>
            </a:pPr>
            <a:r>
              <a:t/>
            </a:r>
            <a:endParaRPr sz="1600"/>
          </a:p>
          <a:p>
            <a:pPr indent="0" lvl="0" marL="0" rtl="0" algn="l">
              <a:lnSpc>
                <a:spcPct val="115000"/>
              </a:lnSpc>
              <a:spcBef>
                <a:spcPts val="0"/>
              </a:spcBef>
              <a:spcAft>
                <a:spcPts val="0"/>
              </a:spcAft>
              <a:buClr>
                <a:schemeClr val="dk1"/>
              </a:buClr>
              <a:buSzPts val="3355"/>
              <a:buFont typeface="Arial"/>
              <a:buNone/>
            </a:pPr>
            <a:r>
              <a:t/>
            </a:r>
            <a:endParaRPr sz="1600"/>
          </a:p>
        </p:txBody>
      </p:sp>
      <p:sp>
        <p:nvSpPr>
          <p:cNvPr id="96" name="Google Shape;96;p2"/>
          <p:cNvSpPr txBox="1"/>
          <p:nvPr/>
        </p:nvSpPr>
        <p:spPr>
          <a:xfrm>
            <a:off x="473700" y="6339175"/>
            <a:ext cx="81966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sng" cap="none" strike="noStrike">
                <a:solidFill>
                  <a:srgbClr val="1C4587"/>
                </a:solidFill>
                <a:latin typeface="Roboto"/>
                <a:ea typeface="Roboto"/>
                <a:cs typeface="Roboto"/>
                <a:sym typeface="Roboto"/>
                <a:hlinkClick r:id="rId9">
                  <a:extLst>
                    <a:ext uri="{A12FA001-AC4F-418D-AE19-62706E023703}">
                      <ahyp:hlinkClr val="tx"/>
                    </a:ext>
                  </a:extLst>
                </a:hlinkClick>
              </a:rPr>
              <a:t>www.familyvoicesco.org</a:t>
            </a:r>
            <a:r>
              <a:rPr b="0" i="0" lang="en-US" sz="1500" u="none" cap="none" strike="noStrike">
                <a:solidFill>
                  <a:srgbClr val="1C4587"/>
                </a:solidFill>
                <a:latin typeface="Roboto"/>
                <a:ea typeface="Roboto"/>
                <a:cs typeface="Roboto"/>
                <a:sym typeface="Roboto"/>
              </a:rPr>
              <a:t>			(303) 877-1747	          	info@familyvoicesco.org</a:t>
            </a:r>
            <a:endParaRPr b="0" i="0" sz="1500" u="none" cap="none" strike="noStrike">
              <a:solidFill>
                <a:srgbClr val="1C4587"/>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9"/>
          <p:cNvSpPr txBox="1"/>
          <p:nvPr>
            <p:ph type="title"/>
          </p:nvPr>
        </p:nvSpPr>
        <p:spPr>
          <a:xfrm>
            <a:off x="311725" y="667900"/>
            <a:ext cx="8520600" cy="8316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alibri"/>
              <a:buNone/>
            </a:pPr>
            <a:r>
              <a:rPr lang="en-US" sz="3600"/>
              <a:t>Adult “Medical” HCBS Waivers</a:t>
            </a:r>
            <a:endParaRPr sz="3600"/>
          </a:p>
        </p:txBody>
      </p:sp>
      <p:sp>
        <p:nvSpPr>
          <p:cNvPr id="102" name="Google Shape;102;p9"/>
          <p:cNvSpPr txBox="1"/>
          <p:nvPr>
            <p:ph idx="1" type="body"/>
          </p:nvPr>
        </p:nvSpPr>
        <p:spPr>
          <a:xfrm>
            <a:off x="232187" y="1868537"/>
            <a:ext cx="3932400" cy="41016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dk1"/>
              </a:buClr>
              <a:buSzPts val="2600"/>
              <a:buNone/>
            </a:pPr>
            <a:r>
              <a:rPr b="1" lang="en-US" sz="1800">
                <a:latin typeface="Arial"/>
                <a:ea typeface="Arial"/>
                <a:cs typeface="Arial"/>
                <a:sym typeface="Arial"/>
              </a:rPr>
              <a:t>“Medical” Waivers</a:t>
            </a:r>
            <a:endParaRPr/>
          </a:p>
          <a:p>
            <a:pPr indent="0" lvl="0" marL="0" rtl="0" algn="l">
              <a:lnSpc>
                <a:spcPct val="115000"/>
              </a:lnSpc>
              <a:spcBef>
                <a:spcPts val="0"/>
              </a:spcBef>
              <a:spcAft>
                <a:spcPts val="0"/>
              </a:spcAft>
              <a:buClr>
                <a:schemeClr val="dk1"/>
              </a:buClr>
              <a:buSzPts val="2600"/>
              <a:buNone/>
            </a:pPr>
            <a:r>
              <a:t/>
            </a:r>
            <a:endParaRPr b="1" sz="1600">
              <a:latin typeface="Arial"/>
              <a:ea typeface="Arial"/>
              <a:cs typeface="Arial"/>
              <a:sym typeface="Arial"/>
            </a:endParaRPr>
          </a:p>
          <a:p>
            <a:pPr indent="-342900" lvl="0" marL="342900" rtl="0" algn="l">
              <a:lnSpc>
                <a:spcPct val="115000"/>
              </a:lnSpc>
              <a:spcBef>
                <a:spcPts val="0"/>
              </a:spcBef>
              <a:spcAft>
                <a:spcPts val="0"/>
              </a:spcAft>
              <a:buClr>
                <a:schemeClr val="dk1"/>
              </a:buClr>
              <a:buSzPts val="2600"/>
              <a:buFont typeface="Arial"/>
              <a:buChar char="•"/>
            </a:pPr>
            <a:r>
              <a:rPr b="1" lang="en-US" sz="1600">
                <a:latin typeface="Arial"/>
                <a:ea typeface="Arial"/>
                <a:cs typeface="Arial"/>
                <a:sym typeface="Arial"/>
              </a:rPr>
              <a:t>EBD-Elderly Blind and Disabled</a:t>
            </a:r>
            <a:r>
              <a:rPr lang="en-US" sz="1600">
                <a:latin typeface="Arial"/>
                <a:ea typeface="Arial"/>
                <a:cs typeface="Arial"/>
                <a:sym typeface="Arial"/>
              </a:rPr>
              <a:t> (Adult Home &amp; Community Based Services) </a:t>
            </a:r>
            <a:r>
              <a:rPr lang="en-US" sz="1600" u="sng">
                <a:solidFill>
                  <a:schemeClr val="hlink"/>
                </a:solidFill>
                <a:latin typeface="Arial"/>
                <a:ea typeface="Arial"/>
                <a:cs typeface="Arial"/>
                <a:sym typeface="Arial"/>
                <a:hlinkClick r:id="rId3"/>
              </a:rPr>
              <a:t>https://hcpf.colorado.gov/elderly-blind-disabled-waiver-ebd</a:t>
            </a:r>
            <a:endParaRPr sz="1600">
              <a:latin typeface="Arial"/>
              <a:ea typeface="Arial"/>
              <a:cs typeface="Arial"/>
              <a:sym typeface="Arial"/>
            </a:endParaRPr>
          </a:p>
          <a:p>
            <a:pPr indent="0" lvl="0" marL="0" rtl="0" algn="l">
              <a:lnSpc>
                <a:spcPct val="115000"/>
              </a:lnSpc>
              <a:spcBef>
                <a:spcPts val="0"/>
              </a:spcBef>
              <a:spcAft>
                <a:spcPts val="0"/>
              </a:spcAft>
              <a:buClr>
                <a:schemeClr val="dk1"/>
              </a:buClr>
              <a:buSzPts val="2600"/>
              <a:buNone/>
            </a:pPr>
            <a:r>
              <a:t/>
            </a:r>
            <a:endParaRPr sz="1600">
              <a:latin typeface="Arial"/>
              <a:ea typeface="Arial"/>
              <a:cs typeface="Arial"/>
              <a:sym typeface="Arial"/>
            </a:endParaRPr>
          </a:p>
          <a:p>
            <a:pPr indent="-342900" lvl="0" marL="342900" rtl="0" algn="l">
              <a:lnSpc>
                <a:spcPct val="115000"/>
              </a:lnSpc>
              <a:spcBef>
                <a:spcPts val="0"/>
              </a:spcBef>
              <a:spcAft>
                <a:spcPts val="0"/>
              </a:spcAft>
              <a:buClr>
                <a:schemeClr val="dk1"/>
              </a:buClr>
              <a:buSzPts val="2600"/>
              <a:buFont typeface="Arial"/>
              <a:buChar char="•"/>
            </a:pPr>
            <a:r>
              <a:rPr b="1" lang="en-US" sz="1600">
                <a:latin typeface="Arial"/>
                <a:ea typeface="Arial"/>
                <a:cs typeface="Arial"/>
                <a:sym typeface="Arial"/>
              </a:rPr>
              <a:t>Brain Injury </a:t>
            </a:r>
            <a:r>
              <a:rPr lang="en-US" sz="1600" u="sng">
                <a:solidFill>
                  <a:schemeClr val="hlink"/>
                </a:solidFill>
                <a:latin typeface="Arial"/>
                <a:ea typeface="Arial"/>
                <a:cs typeface="Arial"/>
                <a:sym typeface="Arial"/>
                <a:hlinkClick r:id="rId4"/>
              </a:rPr>
              <a:t>https://hcpf.colorado.gov/brain-injury-waiver-bi</a:t>
            </a:r>
            <a:endParaRPr sz="1600">
              <a:latin typeface="Arial"/>
              <a:ea typeface="Arial"/>
              <a:cs typeface="Arial"/>
              <a:sym typeface="Arial"/>
            </a:endParaRPr>
          </a:p>
          <a:p>
            <a:pPr indent="0" lvl="0" marL="0" rtl="0" algn="l">
              <a:lnSpc>
                <a:spcPct val="115000"/>
              </a:lnSpc>
              <a:spcBef>
                <a:spcPts val="0"/>
              </a:spcBef>
              <a:spcAft>
                <a:spcPts val="0"/>
              </a:spcAft>
              <a:buClr>
                <a:schemeClr val="dk1"/>
              </a:buClr>
              <a:buSzPts val="2600"/>
              <a:buNone/>
            </a:pPr>
            <a:r>
              <a:t/>
            </a:r>
            <a:endParaRPr sz="1600">
              <a:latin typeface="Arial"/>
              <a:ea typeface="Arial"/>
              <a:cs typeface="Arial"/>
              <a:sym typeface="Arial"/>
            </a:endParaRPr>
          </a:p>
          <a:p>
            <a:pPr indent="-342900" lvl="0" marL="342900" rtl="0" algn="l">
              <a:lnSpc>
                <a:spcPct val="115000"/>
              </a:lnSpc>
              <a:spcBef>
                <a:spcPts val="0"/>
              </a:spcBef>
              <a:spcAft>
                <a:spcPts val="0"/>
              </a:spcAft>
              <a:buClr>
                <a:schemeClr val="dk1"/>
              </a:buClr>
              <a:buSzPts val="2600"/>
              <a:buFont typeface="Arial"/>
              <a:buChar char="•"/>
            </a:pPr>
            <a:r>
              <a:rPr b="1" lang="en-US" sz="1600">
                <a:latin typeface="Arial"/>
                <a:ea typeface="Arial"/>
                <a:cs typeface="Arial"/>
                <a:sym typeface="Arial"/>
              </a:rPr>
              <a:t>Mental Health</a:t>
            </a:r>
            <a:endParaRPr/>
          </a:p>
          <a:p>
            <a:pPr indent="0" lvl="0" marL="0" rtl="0" algn="l">
              <a:lnSpc>
                <a:spcPct val="115000"/>
              </a:lnSpc>
              <a:spcBef>
                <a:spcPts val="0"/>
              </a:spcBef>
              <a:spcAft>
                <a:spcPts val="0"/>
              </a:spcAft>
              <a:buClr>
                <a:schemeClr val="dk1"/>
              </a:buClr>
              <a:buSzPts val="2600"/>
              <a:buNone/>
            </a:pPr>
            <a:r>
              <a:rPr b="1" lang="en-US" sz="1600" u="sng">
                <a:solidFill>
                  <a:schemeClr val="hlink"/>
                </a:solidFill>
                <a:latin typeface="Arial"/>
                <a:ea typeface="Arial"/>
                <a:cs typeface="Arial"/>
                <a:sym typeface="Arial"/>
                <a:hlinkClick r:id="rId5"/>
              </a:rPr>
              <a:t>https://hcpf.colorado.gov/community-mental-health-supports-waiver-cmhs</a:t>
            </a:r>
            <a:endParaRPr b="1" sz="1600">
              <a:latin typeface="Arial"/>
              <a:ea typeface="Arial"/>
              <a:cs typeface="Arial"/>
              <a:sym typeface="Arial"/>
            </a:endParaRPr>
          </a:p>
          <a:p>
            <a:pPr indent="-177800" lvl="0" marL="342900" rtl="0" algn="l">
              <a:lnSpc>
                <a:spcPct val="115000"/>
              </a:lnSpc>
              <a:spcBef>
                <a:spcPts val="0"/>
              </a:spcBef>
              <a:spcAft>
                <a:spcPts val="0"/>
              </a:spcAft>
              <a:buClr>
                <a:schemeClr val="dk1"/>
              </a:buClr>
              <a:buSzPts val="2600"/>
              <a:buFont typeface="Arial"/>
              <a:buNone/>
            </a:pPr>
            <a:r>
              <a:t/>
            </a:r>
            <a:endParaRPr b="1" sz="1600"/>
          </a:p>
          <a:p>
            <a:pPr indent="0" lvl="0" marL="0" rtl="0" algn="l">
              <a:lnSpc>
                <a:spcPct val="115000"/>
              </a:lnSpc>
              <a:spcBef>
                <a:spcPts val="0"/>
              </a:spcBef>
              <a:spcAft>
                <a:spcPts val="0"/>
              </a:spcAft>
              <a:buClr>
                <a:schemeClr val="dk1"/>
              </a:buClr>
              <a:buSzPts val="2600"/>
              <a:buNone/>
            </a:pPr>
            <a:br>
              <a:rPr lang="en-US" sz="1600"/>
            </a:br>
            <a:endParaRPr sz="1600"/>
          </a:p>
        </p:txBody>
      </p:sp>
      <p:sp>
        <p:nvSpPr>
          <p:cNvPr id="103" name="Google Shape;103;p9"/>
          <p:cNvSpPr txBox="1"/>
          <p:nvPr/>
        </p:nvSpPr>
        <p:spPr>
          <a:xfrm>
            <a:off x="473700" y="6339175"/>
            <a:ext cx="81966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sng" cap="none" strike="noStrike">
                <a:solidFill>
                  <a:srgbClr val="1C4587"/>
                </a:solidFill>
                <a:latin typeface="Roboto"/>
                <a:ea typeface="Roboto"/>
                <a:cs typeface="Roboto"/>
                <a:sym typeface="Roboto"/>
                <a:hlinkClick r:id="rId6">
                  <a:extLst>
                    <a:ext uri="{A12FA001-AC4F-418D-AE19-62706E023703}">
                      <ahyp:hlinkClr val="tx"/>
                    </a:ext>
                  </a:extLst>
                </a:hlinkClick>
              </a:rPr>
              <a:t>www.familyvoicesco.org</a:t>
            </a:r>
            <a:r>
              <a:rPr b="0" i="0" lang="en-US" sz="1500" u="none" cap="none" strike="noStrike">
                <a:solidFill>
                  <a:srgbClr val="1C4587"/>
                </a:solidFill>
                <a:latin typeface="Roboto"/>
                <a:ea typeface="Roboto"/>
                <a:cs typeface="Roboto"/>
                <a:sym typeface="Roboto"/>
              </a:rPr>
              <a:t>			(303) 877-1747	          	info@familyvoicesco.org</a:t>
            </a:r>
            <a:endParaRPr b="0" i="0" sz="1500" u="none" cap="none" strike="noStrike">
              <a:solidFill>
                <a:srgbClr val="1C4587"/>
              </a:solidFill>
              <a:latin typeface="Roboto"/>
              <a:ea typeface="Roboto"/>
              <a:cs typeface="Roboto"/>
              <a:sym typeface="Roboto"/>
            </a:endParaRPr>
          </a:p>
        </p:txBody>
      </p:sp>
      <p:sp>
        <p:nvSpPr>
          <p:cNvPr id="104" name="Google Shape;104;p9"/>
          <p:cNvSpPr txBox="1"/>
          <p:nvPr/>
        </p:nvSpPr>
        <p:spPr>
          <a:xfrm>
            <a:off x="4572000" y="1868537"/>
            <a:ext cx="4098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ALL Adult HCBS “Medical Waiver apply at</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Apply at Single Entry Point (SEP)</a:t>
            </a:r>
            <a:endParaRPr/>
          </a:p>
        </p:txBody>
      </p:sp>
      <p:pic>
        <p:nvPicPr>
          <p:cNvPr id="105" name="Google Shape;105;p9"/>
          <p:cNvPicPr preferRelativeResize="0"/>
          <p:nvPr/>
        </p:nvPicPr>
        <p:blipFill rotWithShape="1">
          <a:blip r:embed="rId7">
            <a:alphaModFix/>
          </a:blip>
          <a:srcRect b="0" l="0" r="0" t="0"/>
          <a:stretch/>
        </p:blipFill>
        <p:spPr>
          <a:xfrm>
            <a:off x="102704" y="1631634"/>
            <a:ext cx="8654000" cy="48409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3"/>
          <p:cNvSpPr txBox="1"/>
          <p:nvPr>
            <p:ph type="title"/>
          </p:nvPr>
        </p:nvSpPr>
        <p:spPr>
          <a:xfrm>
            <a:off x="311725" y="667900"/>
            <a:ext cx="8520600" cy="8316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US"/>
              <a:t>Medical Waivers-</a:t>
            </a:r>
            <a:r>
              <a:rPr b="1" lang="en-US" sz="2800">
                <a:latin typeface="Arial"/>
                <a:ea typeface="Arial"/>
                <a:cs typeface="Arial"/>
                <a:sym typeface="Arial"/>
              </a:rPr>
              <a:t>EBD-Elderly Blind and Disabled</a:t>
            </a:r>
            <a:r>
              <a:rPr lang="en-US" sz="2800">
                <a:latin typeface="Arial"/>
                <a:ea typeface="Arial"/>
                <a:cs typeface="Arial"/>
                <a:sym typeface="Arial"/>
              </a:rPr>
              <a:t> (Adult Home &amp; Community Based Services)</a:t>
            </a:r>
            <a:br>
              <a:rPr lang="en-US" sz="2800">
                <a:latin typeface="Arial"/>
                <a:ea typeface="Arial"/>
                <a:cs typeface="Arial"/>
                <a:sym typeface="Arial"/>
              </a:rPr>
            </a:br>
            <a:endParaRPr/>
          </a:p>
        </p:txBody>
      </p:sp>
      <p:sp>
        <p:nvSpPr>
          <p:cNvPr id="111" name="Google Shape;111;p13"/>
          <p:cNvSpPr txBox="1"/>
          <p:nvPr>
            <p:ph idx="1" type="body"/>
          </p:nvPr>
        </p:nvSpPr>
        <p:spPr>
          <a:xfrm>
            <a:off x="193813" y="1709530"/>
            <a:ext cx="8756400" cy="4860300"/>
          </a:xfrm>
          <a:prstGeom prst="rect">
            <a:avLst/>
          </a:prstGeom>
          <a:noFill/>
          <a:ln>
            <a:noFill/>
          </a:ln>
        </p:spPr>
        <p:txBody>
          <a:bodyPr anchorCtr="0" anchor="t" bIns="91425" lIns="91425" spcFirstLastPara="1" rIns="91425" wrap="square" tIns="91425">
            <a:normAutofit fontScale="92500" lnSpcReduction="20000"/>
          </a:bodyPr>
          <a:lstStyle/>
          <a:p>
            <a:pPr indent="0" lvl="0" marL="146050" rtl="0" algn="l">
              <a:lnSpc>
                <a:spcPct val="115000"/>
              </a:lnSpc>
              <a:spcBef>
                <a:spcPts val="0"/>
              </a:spcBef>
              <a:spcAft>
                <a:spcPts val="0"/>
              </a:spcAft>
              <a:buSzPct val="100386"/>
              <a:buNone/>
            </a:pPr>
            <a:r>
              <a:t/>
            </a:r>
            <a:endParaRPr sz="1400" u="sng">
              <a:solidFill>
                <a:schemeClr val="hlink"/>
              </a:solidFill>
              <a:latin typeface="Arial"/>
              <a:ea typeface="Arial"/>
              <a:cs typeface="Arial"/>
              <a:sym typeface="Arial"/>
              <a:hlinkClick r:id="rId3"/>
            </a:endParaRPr>
          </a:p>
          <a:p>
            <a:pPr indent="0" lvl="0" marL="146050" rtl="0" algn="ctr">
              <a:lnSpc>
                <a:spcPct val="115000"/>
              </a:lnSpc>
              <a:spcBef>
                <a:spcPts val="0"/>
              </a:spcBef>
              <a:spcAft>
                <a:spcPts val="0"/>
              </a:spcAft>
              <a:buSzPct val="93694"/>
              <a:buNone/>
            </a:pPr>
            <a:r>
              <a:rPr b="1" i="0" lang="en-US" sz="1500" u="none" strike="noStrike">
                <a:solidFill>
                  <a:srgbClr val="000000"/>
                </a:solidFill>
                <a:latin typeface="Arial"/>
                <a:ea typeface="Arial"/>
                <a:cs typeface="Arial"/>
                <a:sym typeface="Arial"/>
              </a:rPr>
              <a:t>Who Qualifies?</a:t>
            </a:r>
            <a:endParaRPr/>
          </a:p>
          <a:p>
            <a:pPr indent="0" lvl="0" marL="146050" rtl="0" algn="l">
              <a:lnSpc>
                <a:spcPct val="115000"/>
              </a:lnSpc>
              <a:spcBef>
                <a:spcPts val="0"/>
              </a:spcBef>
              <a:spcAft>
                <a:spcPts val="0"/>
              </a:spcAft>
              <a:buSzPct val="93694"/>
              <a:buNone/>
            </a:pPr>
            <a:r>
              <a:rPr b="0" i="0" lang="en-US" sz="1500" u="none" strike="noStrike">
                <a:solidFill>
                  <a:srgbClr val="000000"/>
                </a:solidFill>
                <a:latin typeface="Trebuchet MS"/>
                <a:ea typeface="Trebuchet MS"/>
                <a:cs typeface="Trebuchet MS"/>
                <a:sym typeface="Trebuchet MS"/>
              </a:rPr>
              <a:t>You must meet the following financial and program criteria to access services under this program. To use waiver benefits, you must also be willing to receive services in your home or community.</a:t>
            </a:r>
            <a:endParaRPr/>
          </a:p>
          <a:p>
            <a:pPr indent="0" lvl="0" marL="146050" rtl="0" algn="l">
              <a:lnSpc>
                <a:spcPct val="115000"/>
              </a:lnSpc>
              <a:spcBef>
                <a:spcPts val="0"/>
              </a:spcBef>
              <a:spcAft>
                <a:spcPts val="0"/>
              </a:spcAft>
              <a:buSzPct val="93694"/>
              <a:buNone/>
            </a:pPr>
            <a:r>
              <a:rPr b="1" i="1" lang="en-US" sz="1500" u="none" strike="noStrike">
                <a:solidFill>
                  <a:srgbClr val="000000"/>
                </a:solidFill>
                <a:latin typeface="Trebuchet MS"/>
                <a:ea typeface="Trebuchet MS"/>
                <a:cs typeface="Trebuchet MS"/>
                <a:sym typeface="Trebuchet MS"/>
              </a:rPr>
              <a:t>Level of Care</a:t>
            </a:r>
            <a:endParaRPr b="1" i="0" sz="1500" u="none" strike="noStrike">
              <a:solidFill>
                <a:srgbClr val="000000"/>
              </a:solidFill>
              <a:latin typeface="Trebuchet MS"/>
              <a:ea typeface="Trebuchet MS"/>
              <a:cs typeface="Trebuchet MS"/>
              <a:sym typeface="Trebuchet MS"/>
            </a:endParaRPr>
          </a:p>
          <a:p>
            <a:pPr indent="-311150" lvl="0" marL="457200" rtl="0" algn="l">
              <a:lnSpc>
                <a:spcPct val="115000"/>
              </a:lnSpc>
              <a:spcBef>
                <a:spcPts val="0"/>
              </a:spcBef>
              <a:spcAft>
                <a:spcPts val="0"/>
              </a:spcAft>
              <a:buSzPct val="93694"/>
              <a:buFont typeface="Arial"/>
              <a:buChar char="•"/>
            </a:pPr>
            <a:r>
              <a:rPr b="0" i="0" lang="en-US" sz="1500" u="none" strike="noStrike">
                <a:solidFill>
                  <a:srgbClr val="000000"/>
                </a:solidFill>
                <a:latin typeface="Trebuchet MS"/>
                <a:ea typeface="Trebuchet MS"/>
                <a:cs typeface="Trebuchet MS"/>
                <a:sym typeface="Trebuchet MS"/>
              </a:rPr>
              <a:t>You require long-term support services at a level comparable to services typically provided in a nursing facility.</a:t>
            </a:r>
            <a:endParaRPr/>
          </a:p>
          <a:p>
            <a:pPr indent="0" lvl="0" marL="146050" rtl="0" algn="l">
              <a:lnSpc>
                <a:spcPct val="115000"/>
              </a:lnSpc>
              <a:spcBef>
                <a:spcPts val="0"/>
              </a:spcBef>
              <a:spcAft>
                <a:spcPts val="0"/>
              </a:spcAft>
              <a:buSzPct val="93694"/>
              <a:buNone/>
            </a:pPr>
            <a:r>
              <a:rPr b="1" i="1" lang="en-US" sz="1500" u="none" strike="noStrike">
                <a:solidFill>
                  <a:srgbClr val="000000"/>
                </a:solidFill>
                <a:latin typeface="Trebuchet MS"/>
                <a:ea typeface="Trebuchet MS"/>
                <a:cs typeface="Trebuchet MS"/>
                <a:sym typeface="Trebuchet MS"/>
              </a:rPr>
              <a:t>Eligibility Group</a:t>
            </a:r>
            <a:endParaRPr b="1" i="0" sz="1500" u="none" strike="noStrike">
              <a:solidFill>
                <a:srgbClr val="000000"/>
              </a:solidFill>
              <a:latin typeface="Trebuchet MS"/>
              <a:ea typeface="Trebuchet MS"/>
              <a:cs typeface="Trebuchet MS"/>
              <a:sym typeface="Trebuchet MS"/>
            </a:endParaRPr>
          </a:p>
          <a:p>
            <a:pPr indent="-311150" lvl="0" marL="457200" rtl="0" algn="l">
              <a:lnSpc>
                <a:spcPct val="115000"/>
              </a:lnSpc>
              <a:spcBef>
                <a:spcPts val="0"/>
              </a:spcBef>
              <a:spcAft>
                <a:spcPts val="0"/>
              </a:spcAft>
              <a:buSzPct val="93694"/>
              <a:buFont typeface="Arial"/>
              <a:buChar char="•"/>
            </a:pPr>
            <a:r>
              <a:rPr b="0" i="0" lang="en-US" sz="1500" u="none" strike="noStrike">
                <a:solidFill>
                  <a:srgbClr val="000000"/>
                </a:solidFill>
                <a:latin typeface="Trebuchet MS"/>
                <a:ea typeface="Trebuchet MS"/>
                <a:cs typeface="Trebuchet MS"/>
                <a:sym typeface="Trebuchet MS"/>
              </a:rPr>
              <a:t>You must be 18 years or older.</a:t>
            </a:r>
            <a:endParaRPr/>
          </a:p>
          <a:p>
            <a:pPr indent="-311150" lvl="0" marL="457200" rtl="0" algn="l">
              <a:lnSpc>
                <a:spcPct val="115000"/>
              </a:lnSpc>
              <a:spcBef>
                <a:spcPts val="0"/>
              </a:spcBef>
              <a:spcAft>
                <a:spcPts val="0"/>
              </a:spcAft>
              <a:buSzPct val="93694"/>
              <a:buFont typeface="Arial"/>
              <a:buChar char="•"/>
            </a:pPr>
            <a:r>
              <a:rPr b="0" i="0" lang="en-US" sz="1500" u="none" strike="noStrike">
                <a:solidFill>
                  <a:srgbClr val="000000"/>
                </a:solidFill>
                <a:latin typeface="Trebuchet MS"/>
                <a:ea typeface="Trebuchet MS"/>
                <a:cs typeface="Trebuchet MS"/>
                <a:sym typeface="Trebuchet MS"/>
              </a:rPr>
              <a:t>If you are between the ages of 18 and 64, you must be blind or have a physical disability, or have a diagnosis of HIV or AIDS.</a:t>
            </a:r>
            <a:endParaRPr/>
          </a:p>
          <a:p>
            <a:pPr indent="-311150" lvl="0" marL="457200" rtl="0" algn="l">
              <a:lnSpc>
                <a:spcPct val="115000"/>
              </a:lnSpc>
              <a:spcBef>
                <a:spcPts val="0"/>
              </a:spcBef>
              <a:spcAft>
                <a:spcPts val="0"/>
              </a:spcAft>
              <a:buSzPct val="93694"/>
              <a:buFont typeface="Arial"/>
              <a:buChar char="•"/>
            </a:pPr>
            <a:r>
              <a:rPr b="0" i="0" lang="en-US" sz="1500" u="none" strike="noStrike">
                <a:solidFill>
                  <a:srgbClr val="000000"/>
                </a:solidFill>
                <a:latin typeface="Trebuchet MS"/>
                <a:ea typeface="Trebuchet MS"/>
                <a:cs typeface="Trebuchet MS"/>
                <a:sym typeface="Trebuchet MS"/>
              </a:rPr>
              <a:t>If you are age 65 and older, you must have been determined to have a significant functional impairment.</a:t>
            </a:r>
            <a:endParaRPr/>
          </a:p>
          <a:p>
            <a:pPr indent="0" lvl="0" marL="146050" rtl="0" algn="l">
              <a:lnSpc>
                <a:spcPct val="115000"/>
              </a:lnSpc>
              <a:spcBef>
                <a:spcPts val="0"/>
              </a:spcBef>
              <a:spcAft>
                <a:spcPts val="0"/>
              </a:spcAft>
              <a:buSzPct val="93694"/>
              <a:buNone/>
            </a:pPr>
            <a:r>
              <a:rPr b="1" i="1" lang="en-US" sz="1500" u="none" strike="noStrike">
                <a:solidFill>
                  <a:srgbClr val="000000"/>
                </a:solidFill>
                <a:latin typeface="Trebuchet MS"/>
                <a:ea typeface="Trebuchet MS"/>
                <a:cs typeface="Trebuchet MS"/>
                <a:sym typeface="Trebuchet MS"/>
              </a:rPr>
              <a:t>Financial</a:t>
            </a:r>
            <a:endParaRPr b="1" i="0" sz="1500" u="none" strike="noStrike">
              <a:solidFill>
                <a:srgbClr val="000000"/>
              </a:solidFill>
              <a:latin typeface="Trebuchet MS"/>
              <a:ea typeface="Trebuchet MS"/>
              <a:cs typeface="Trebuchet MS"/>
              <a:sym typeface="Trebuchet MS"/>
            </a:endParaRPr>
          </a:p>
          <a:p>
            <a:pPr indent="-311150" lvl="0" marL="457200" rtl="0" algn="l">
              <a:lnSpc>
                <a:spcPct val="115000"/>
              </a:lnSpc>
              <a:spcBef>
                <a:spcPts val="0"/>
              </a:spcBef>
              <a:spcAft>
                <a:spcPts val="0"/>
              </a:spcAft>
              <a:buSzPct val="93694"/>
              <a:buFont typeface="Arial"/>
              <a:buChar char="•"/>
            </a:pPr>
            <a:r>
              <a:rPr b="0" i="0" lang="en-US" sz="1500" u="none" strike="noStrike">
                <a:solidFill>
                  <a:srgbClr val="000000"/>
                </a:solidFill>
                <a:latin typeface="Trebuchet MS"/>
                <a:ea typeface="Trebuchet MS"/>
                <a:cs typeface="Trebuchet MS"/>
                <a:sym typeface="Trebuchet MS"/>
              </a:rPr>
              <a:t>Your income must be less than three times the current Federal Supplemental Security Income (SSI) limit per month. (See </a:t>
            </a:r>
            <a:r>
              <a:rPr b="0" i="0" lang="en-US" sz="1500" u="sng" strike="noStrike">
                <a:solidFill>
                  <a:srgbClr val="001970"/>
                </a:solidFill>
                <a:latin typeface="Trebuchet MS"/>
                <a:ea typeface="Trebuchet MS"/>
                <a:cs typeface="Trebuchet MS"/>
                <a:sym typeface="Trebuchet MS"/>
                <a:hlinkClick r:id="rId4">
                  <a:extLst>
                    <a:ext uri="{A12FA001-AC4F-418D-AE19-62706E023703}">
                      <ahyp:hlinkClr val="tx"/>
                    </a:ext>
                  </a:extLst>
                </a:hlinkClick>
              </a:rPr>
              <a:t>SSI website</a:t>
            </a:r>
            <a:r>
              <a:rPr b="0" i="0" lang="en-US" sz="1500" u="none" strike="noStrike">
                <a:solidFill>
                  <a:srgbClr val="000000"/>
                </a:solidFill>
                <a:latin typeface="Trebuchet MS"/>
                <a:ea typeface="Trebuchet MS"/>
                <a:cs typeface="Trebuchet MS"/>
                <a:sym typeface="Trebuchet MS"/>
              </a:rPr>
              <a:t> for current information)</a:t>
            </a:r>
            <a:endParaRPr/>
          </a:p>
          <a:p>
            <a:pPr indent="-311150" lvl="0" marL="457200" rtl="0" algn="l">
              <a:lnSpc>
                <a:spcPct val="115000"/>
              </a:lnSpc>
              <a:spcBef>
                <a:spcPts val="0"/>
              </a:spcBef>
              <a:spcAft>
                <a:spcPts val="0"/>
              </a:spcAft>
              <a:buSzPct val="93694"/>
              <a:buFont typeface="Arial"/>
              <a:buChar char="•"/>
            </a:pPr>
            <a:r>
              <a:rPr b="0" i="0" lang="en-US" sz="1500" u="none" strike="noStrike">
                <a:solidFill>
                  <a:srgbClr val="000000"/>
                </a:solidFill>
                <a:latin typeface="Trebuchet MS"/>
                <a:ea typeface="Trebuchet MS"/>
                <a:cs typeface="Trebuchet MS"/>
                <a:sym typeface="Trebuchet MS"/>
              </a:rPr>
              <a:t>For a single person, your countable resources must be less than $2,000.</a:t>
            </a:r>
            <a:endParaRPr/>
          </a:p>
          <a:p>
            <a:pPr indent="-311150" lvl="0" marL="457200" rtl="0" algn="l">
              <a:lnSpc>
                <a:spcPct val="115000"/>
              </a:lnSpc>
              <a:spcBef>
                <a:spcPts val="0"/>
              </a:spcBef>
              <a:spcAft>
                <a:spcPts val="0"/>
              </a:spcAft>
              <a:buSzPct val="93694"/>
              <a:buFont typeface="Arial"/>
              <a:buChar char="•"/>
            </a:pPr>
            <a:r>
              <a:rPr b="0" i="0" lang="en-US" sz="1500" u="none" strike="noStrike">
                <a:solidFill>
                  <a:srgbClr val="000000"/>
                </a:solidFill>
                <a:latin typeface="Trebuchet MS"/>
                <a:ea typeface="Trebuchet MS"/>
                <a:cs typeface="Trebuchet MS"/>
                <a:sym typeface="Trebuchet MS"/>
              </a:rPr>
              <a:t>For a couple, the countable resources must be less than $3,000.</a:t>
            </a:r>
            <a:endParaRPr/>
          </a:p>
          <a:p>
            <a:pPr indent="-311150" lvl="0" marL="457200" rtl="0" algn="l">
              <a:lnSpc>
                <a:spcPct val="115000"/>
              </a:lnSpc>
              <a:spcBef>
                <a:spcPts val="0"/>
              </a:spcBef>
              <a:spcAft>
                <a:spcPts val="0"/>
              </a:spcAft>
              <a:buSzPct val="93694"/>
              <a:buFont typeface="Arial"/>
              <a:buChar char="•"/>
            </a:pPr>
            <a:r>
              <a:rPr b="0" i="0" lang="en-US" sz="1500" u="none" strike="noStrike">
                <a:solidFill>
                  <a:srgbClr val="000000"/>
                </a:solidFill>
                <a:latin typeface="Trebuchet MS"/>
                <a:ea typeface="Trebuchet MS"/>
                <a:cs typeface="Trebuchet MS"/>
                <a:sym typeface="Trebuchet MS"/>
              </a:rPr>
              <a:t>If you do not meet these financial requirements, you may be eligible through the </a:t>
            </a:r>
            <a:r>
              <a:rPr b="0" i="0" lang="en-US" sz="1500" u="sng" strike="noStrike">
                <a:solidFill>
                  <a:srgbClr val="001970"/>
                </a:solidFill>
                <a:latin typeface="Trebuchet MS"/>
                <a:ea typeface="Trebuchet MS"/>
                <a:cs typeface="Trebuchet MS"/>
                <a:sym typeface="Trebuchet MS"/>
                <a:hlinkClick r:id="rId5">
                  <a:extLst>
                    <a:ext uri="{A12FA001-AC4F-418D-AE19-62706E023703}">
                      <ahyp:hlinkClr val="tx"/>
                    </a:ext>
                  </a:extLst>
                </a:hlinkClick>
              </a:rPr>
              <a:t>Health First Colorado Buy-In Program for Working Adults with Disabilities</a:t>
            </a:r>
            <a:r>
              <a:rPr b="0" i="0" lang="en-US" sz="1500" u="none" strike="noStrike">
                <a:solidFill>
                  <a:srgbClr val="000000"/>
                </a:solidFill>
                <a:latin typeface="Trebuchet MS"/>
                <a:ea typeface="Trebuchet MS"/>
                <a:cs typeface="Trebuchet MS"/>
                <a:sym typeface="Trebuchet MS"/>
              </a:rPr>
              <a:t>.</a:t>
            </a:r>
            <a:endParaRPr/>
          </a:p>
          <a:p>
            <a:pPr indent="0" lvl="0" marL="146050" rtl="0" algn="l">
              <a:lnSpc>
                <a:spcPct val="115000"/>
              </a:lnSpc>
              <a:spcBef>
                <a:spcPts val="0"/>
              </a:spcBef>
              <a:spcAft>
                <a:spcPts val="0"/>
              </a:spcAft>
              <a:buSzPct val="93694"/>
              <a:buNone/>
            </a:pPr>
            <a:br>
              <a:rPr lang="en-US" sz="1500"/>
            </a:br>
            <a:r>
              <a:rPr lang="en-US" sz="1500" u="sng">
                <a:solidFill>
                  <a:schemeClr val="hlink"/>
                </a:solidFill>
                <a:latin typeface="Arial"/>
                <a:ea typeface="Arial"/>
                <a:cs typeface="Arial"/>
                <a:sym typeface="Arial"/>
                <a:hlinkClick r:id="rId6"/>
              </a:rPr>
              <a:t>https://hcpf.colorado.gov/elderly-blind-disabled-waiver-ebd</a:t>
            </a:r>
            <a:endParaRPr sz="1500">
              <a:latin typeface="Arial"/>
              <a:ea typeface="Arial"/>
              <a:cs typeface="Arial"/>
              <a:sym typeface="Arial"/>
            </a:endParaRPr>
          </a:p>
          <a:p>
            <a:pPr indent="-228600" lvl="0" marL="457200" rtl="0" algn="l">
              <a:lnSpc>
                <a:spcPct val="115000"/>
              </a:lnSpc>
              <a:spcBef>
                <a:spcPts val="0"/>
              </a:spcBef>
              <a:spcAft>
                <a:spcPts val="0"/>
              </a:spcAft>
              <a:buSzPct val="108108"/>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5"/>
          <p:cNvSpPr txBox="1"/>
          <p:nvPr>
            <p:ph type="title"/>
          </p:nvPr>
        </p:nvSpPr>
        <p:spPr>
          <a:xfrm>
            <a:off x="311725" y="667900"/>
            <a:ext cx="8520600" cy="831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n-US"/>
              <a:t>Services-Elderly Blind &amp; Disabled Waiver</a:t>
            </a:r>
            <a:endParaRPr/>
          </a:p>
        </p:txBody>
      </p:sp>
      <p:sp>
        <p:nvSpPr>
          <p:cNvPr id="117" name="Google Shape;117;p15"/>
          <p:cNvSpPr txBox="1"/>
          <p:nvPr>
            <p:ph idx="1" type="body"/>
          </p:nvPr>
        </p:nvSpPr>
        <p:spPr>
          <a:xfrm>
            <a:off x="311700" y="2286000"/>
            <a:ext cx="8520600" cy="4482600"/>
          </a:xfrm>
          <a:prstGeom prst="rect">
            <a:avLst/>
          </a:prstGeom>
          <a:noFill/>
          <a:ln>
            <a:noFill/>
          </a:ln>
        </p:spPr>
        <p:txBody>
          <a:bodyPr anchorCtr="0" anchor="t" bIns="91425" lIns="91425" spcFirstLastPara="1" rIns="91425" wrap="square" tIns="91425">
            <a:normAutofit lnSpcReduction="10000"/>
          </a:bodyPr>
          <a:lstStyle/>
          <a:p>
            <a:pPr indent="0" lvl="0" marL="146050" rtl="0" algn="l">
              <a:lnSpc>
                <a:spcPct val="115000"/>
              </a:lnSpc>
              <a:spcBef>
                <a:spcPts val="0"/>
              </a:spcBef>
              <a:spcAft>
                <a:spcPts val="0"/>
              </a:spcAft>
              <a:buSzPts val="1300"/>
              <a:buNone/>
            </a:pPr>
            <a:r>
              <a:rPr b="0" i="0" lang="en-US" u="none" strike="noStrike">
                <a:solidFill>
                  <a:srgbClr val="000000"/>
                </a:solidFill>
                <a:latin typeface="Trebuchet MS"/>
                <a:ea typeface="Trebuchet MS"/>
                <a:cs typeface="Trebuchet MS"/>
                <a:sym typeface="Trebuchet MS"/>
              </a:rPr>
              <a:t>If you are enrolled in the EBD waiver, you will receive regular </a:t>
            </a:r>
            <a:r>
              <a:rPr b="0" i="0" lang="en-US" u="sng" strike="noStrike">
                <a:solidFill>
                  <a:srgbClr val="001970"/>
                </a:solidFill>
                <a:latin typeface="Trebuchet MS"/>
                <a:ea typeface="Trebuchet MS"/>
                <a:cs typeface="Trebuchet MS"/>
                <a:sym typeface="Trebuchet MS"/>
                <a:hlinkClick r:id="rId3">
                  <a:extLst>
                    <a:ext uri="{A12FA001-AC4F-418D-AE19-62706E023703}">
                      <ahyp:hlinkClr val="tx"/>
                    </a:ext>
                  </a:extLst>
                </a:hlinkClick>
              </a:rPr>
              <a:t>Health First Colorado benefits</a:t>
            </a:r>
            <a:r>
              <a:rPr b="0" i="0" lang="en-US" u="none" strike="noStrike">
                <a:solidFill>
                  <a:srgbClr val="000000"/>
                </a:solidFill>
                <a:latin typeface="Trebuchet MS"/>
                <a:ea typeface="Trebuchet MS"/>
                <a:cs typeface="Trebuchet MS"/>
                <a:sym typeface="Trebuchet MS"/>
              </a:rPr>
              <a:t>. Additionally, you will also receive the following services specific to the EBD waiver:</a:t>
            </a:r>
            <a:endParaRPr/>
          </a:p>
          <a:p>
            <a:pPr indent="0" lvl="0" marL="146050" rtl="0" algn="l">
              <a:lnSpc>
                <a:spcPct val="115000"/>
              </a:lnSpc>
              <a:spcBef>
                <a:spcPts val="0"/>
              </a:spcBef>
              <a:spcAft>
                <a:spcPts val="0"/>
              </a:spcAft>
              <a:buSzPts val="1300"/>
              <a:buNone/>
            </a:pPr>
            <a:r>
              <a:t/>
            </a:r>
            <a:endParaRPr b="0" i="0" u="none" strike="noStrike">
              <a:solidFill>
                <a:srgbClr val="000000"/>
              </a:solidFill>
              <a:latin typeface="Trebuchet MS"/>
              <a:ea typeface="Trebuchet MS"/>
              <a:cs typeface="Trebuchet MS"/>
              <a:sym typeface="Trebuchet MS"/>
            </a:endParaRPr>
          </a:p>
          <a:p>
            <a:pPr indent="-311150" lvl="0" marL="457200" rtl="0" algn="l">
              <a:lnSpc>
                <a:spcPct val="115000"/>
              </a:lnSpc>
              <a:spcBef>
                <a:spcPts val="0"/>
              </a:spcBef>
              <a:spcAft>
                <a:spcPts val="0"/>
              </a:spcAft>
              <a:buSzPts val="1300"/>
              <a:buFont typeface="Arial"/>
              <a:buChar char="•"/>
            </a:pPr>
            <a:r>
              <a:rPr b="0" i="0" lang="en-US" u="sng" strike="noStrike">
                <a:solidFill>
                  <a:srgbClr val="001970"/>
                </a:solidFill>
                <a:latin typeface="Trebuchet MS"/>
                <a:ea typeface="Trebuchet MS"/>
                <a:cs typeface="Trebuchet MS"/>
                <a:sym typeface="Trebuchet MS"/>
                <a:hlinkClick r:id="rId4">
                  <a:extLst>
                    <a:ext uri="{A12FA001-AC4F-418D-AE19-62706E023703}">
                      <ahyp:hlinkClr val="tx"/>
                    </a:ext>
                  </a:extLst>
                </a:hlinkClick>
              </a:rPr>
              <a:t>Adult Day Services</a:t>
            </a:r>
            <a:endParaRPr b="0" i="0" u="none" strike="noStrike">
              <a:solidFill>
                <a:srgbClr val="000000"/>
              </a:solidFill>
              <a:latin typeface="Trebuchet MS"/>
              <a:ea typeface="Trebuchet MS"/>
              <a:cs typeface="Trebuchet MS"/>
              <a:sym typeface="Trebuchet MS"/>
            </a:endParaRPr>
          </a:p>
          <a:p>
            <a:pPr indent="-311150" lvl="0" marL="457200" rtl="0" algn="l">
              <a:lnSpc>
                <a:spcPct val="115000"/>
              </a:lnSpc>
              <a:spcBef>
                <a:spcPts val="0"/>
              </a:spcBef>
              <a:spcAft>
                <a:spcPts val="0"/>
              </a:spcAft>
              <a:buSzPts val="1300"/>
              <a:buFont typeface="Arial"/>
              <a:buChar char="•"/>
            </a:pPr>
            <a:r>
              <a:rPr b="0" i="0" lang="en-US" u="sng" strike="noStrike">
                <a:solidFill>
                  <a:srgbClr val="001970"/>
                </a:solidFill>
                <a:latin typeface="Trebuchet MS"/>
                <a:ea typeface="Trebuchet MS"/>
                <a:cs typeface="Trebuchet MS"/>
                <a:sym typeface="Trebuchet MS"/>
                <a:hlinkClick r:id="rId5">
                  <a:extLst>
                    <a:ext uri="{A12FA001-AC4F-418D-AE19-62706E023703}">
                      <ahyp:hlinkClr val="tx"/>
                    </a:ext>
                  </a:extLst>
                </a:hlinkClick>
              </a:rPr>
              <a:t>Alternative Care Facilities</a:t>
            </a:r>
            <a:endParaRPr b="0" i="0" u="none" strike="noStrike">
              <a:solidFill>
                <a:srgbClr val="000000"/>
              </a:solidFill>
              <a:latin typeface="Trebuchet MS"/>
              <a:ea typeface="Trebuchet MS"/>
              <a:cs typeface="Trebuchet MS"/>
              <a:sym typeface="Trebuchet MS"/>
            </a:endParaRPr>
          </a:p>
          <a:p>
            <a:pPr indent="-311150" lvl="0" marL="457200" rtl="0" algn="l">
              <a:lnSpc>
                <a:spcPct val="115000"/>
              </a:lnSpc>
              <a:spcBef>
                <a:spcPts val="0"/>
              </a:spcBef>
              <a:spcAft>
                <a:spcPts val="0"/>
              </a:spcAft>
              <a:buSzPts val="1300"/>
              <a:buFont typeface="Arial"/>
              <a:buChar char="•"/>
            </a:pPr>
            <a:r>
              <a:rPr b="0" i="0" lang="en-US" u="sng" strike="noStrike">
                <a:solidFill>
                  <a:srgbClr val="001970"/>
                </a:solidFill>
                <a:latin typeface="Trebuchet MS"/>
                <a:ea typeface="Trebuchet MS"/>
                <a:cs typeface="Trebuchet MS"/>
                <a:sym typeface="Trebuchet MS"/>
                <a:hlinkClick r:id="rId6">
                  <a:extLst>
                    <a:ext uri="{A12FA001-AC4F-418D-AE19-62706E023703}">
                      <ahyp:hlinkClr val="tx"/>
                    </a:ext>
                  </a:extLst>
                </a:hlinkClick>
              </a:rPr>
              <a:t>Consumer Directed Attendant Support Services (CDASS)</a:t>
            </a:r>
            <a:endParaRPr b="0" i="0" u="none" strike="noStrike">
              <a:solidFill>
                <a:srgbClr val="000000"/>
              </a:solidFill>
              <a:latin typeface="Trebuchet MS"/>
              <a:ea typeface="Trebuchet MS"/>
              <a:cs typeface="Trebuchet MS"/>
              <a:sym typeface="Trebuchet MS"/>
            </a:endParaRPr>
          </a:p>
          <a:p>
            <a:pPr indent="-311150" lvl="0" marL="457200" rtl="0" algn="l">
              <a:lnSpc>
                <a:spcPct val="115000"/>
              </a:lnSpc>
              <a:spcBef>
                <a:spcPts val="0"/>
              </a:spcBef>
              <a:spcAft>
                <a:spcPts val="0"/>
              </a:spcAft>
              <a:buSzPts val="1300"/>
              <a:buFont typeface="Arial"/>
              <a:buChar char="•"/>
            </a:pPr>
            <a:r>
              <a:rPr b="0" i="0" lang="en-US" u="sng" strike="noStrike">
                <a:solidFill>
                  <a:srgbClr val="001970"/>
                </a:solidFill>
                <a:latin typeface="Trebuchet MS"/>
                <a:ea typeface="Trebuchet MS"/>
                <a:cs typeface="Trebuchet MS"/>
                <a:sym typeface="Trebuchet MS"/>
                <a:hlinkClick r:id="rId7">
                  <a:extLst>
                    <a:ext uri="{A12FA001-AC4F-418D-AE19-62706E023703}">
                      <ahyp:hlinkClr val="tx"/>
                    </a:ext>
                  </a:extLst>
                </a:hlinkClick>
              </a:rPr>
              <a:t>Home Delivered Meals</a:t>
            </a:r>
            <a:endParaRPr b="0" i="0" u="none" strike="noStrike">
              <a:solidFill>
                <a:srgbClr val="000000"/>
              </a:solidFill>
              <a:latin typeface="Trebuchet MS"/>
              <a:ea typeface="Trebuchet MS"/>
              <a:cs typeface="Trebuchet MS"/>
              <a:sym typeface="Trebuchet MS"/>
            </a:endParaRPr>
          </a:p>
          <a:p>
            <a:pPr indent="-311150" lvl="0" marL="457200" rtl="0" algn="l">
              <a:lnSpc>
                <a:spcPct val="115000"/>
              </a:lnSpc>
              <a:spcBef>
                <a:spcPts val="0"/>
              </a:spcBef>
              <a:spcAft>
                <a:spcPts val="0"/>
              </a:spcAft>
              <a:buSzPts val="1300"/>
              <a:buFont typeface="Arial"/>
              <a:buChar char="•"/>
            </a:pPr>
            <a:r>
              <a:rPr b="0" i="0" lang="en-US" u="sng" strike="noStrike">
                <a:solidFill>
                  <a:srgbClr val="001970"/>
                </a:solidFill>
                <a:latin typeface="Trebuchet MS"/>
                <a:ea typeface="Trebuchet MS"/>
                <a:cs typeface="Trebuchet MS"/>
                <a:sym typeface="Trebuchet MS"/>
                <a:hlinkClick r:id="rId8">
                  <a:extLst>
                    <a:ext uri="{A12FA001-AC4F-418D-AE19-62706E023703}">
                      <ahyp:hlinkClr val="tx"/>
                    </a:ext>
                  </a:extLst>
                </a:hlinkClick>
              </a:rPr>
              <a:t>Home Modifications</a:t>
            </a:r>
            <a:endParaRPr b="0" i="0" u="none" strike="noStrike">
              <a:solidFill>
                <a:srgbClr val="000000"/>
              </a:solidFill>
              <a:latin typeface="Trebuchet MS"/>
              <a:ea typeface="Trebuchet MS"/>
              <a:cs typeface="Trebuchet MS"/>
              <a:sym typeface="Trebuchet MS"/>
            </a:endParaRPr>
          </a:p>
          <a:p>
            <a:pPr indent="-311150" lvl="0" marL="457200" rtl="0" algn="l">
              <a:lnSpc>
                <a:spcPct val="115000"/>
              </a:lnSpc>
              <a:spcBef>
                <a:spcPts val="0"/>
              </a:spcBef>
              <a:spcAft>
                <a:spcPts val="0"/>
              </a:spcAft>
              <a:buSzPts val="1300"/>
              <a:buFont typeface="Arial"/>
              <a:buChar char="•"/>
            </a:pPr>
            <a:r>
              <a:rPr b="0" i="0" lang="en-US" u="sng" strike="noStrike">
                <a:solidFill>
                  <a:srgbClr val="001970"/>
                </a:solidFill>
                <a:latin typeface="Trebuchet MS"/>
                <a:ea typeface="Trebuchet MS"/>
                <a:cs typeface="Trebuchet MS"/>
                <a:sym typeface="Trebuchet MS"/>
                <a:hlinkClick r:id="rId9">
                  <a:extLst>
                    <a:ext uri="{A12FA001-AC4F-418D-AE19-62706E023703}">
                      <ahyp:hlinkClr val="tx"/>
                    </a:ext>
                  </a:extLst>
                </a:hlinkClick>
              </a:rPr>
              <a:t>Homemaker Services</a:t>
            </a:r>
            <a:r>
              <a:rPr b="0" i="0" lang="en-US" u="none" strike="noStrike">
                <a:solidFill>
                  <a:srgbClr val="000000"/>
                </a:solidFill>
                <a:latin typeface="Trebuchet MS"/>
                <a:ea typeface="Trebuchet MS"/>
                <a:cs typeface="Trebuchet MS"/>
                <a:sym typeface="Trebuchet MS"/>
              </a:rPr>
              <a:t> (with </a:t>
            </a:r>
            <a:r>
              <a:rPr b="0" i="0" lang="en-US" u="sng" strike="noStrike">
                <a:solidFill>
                  <a:srgbClr val="001970"/>
                </a:solidFill>
                <a:latin typeface="Trebuchet MS"/>
                <a:ea typeface="Trebuchet MS"/>
                <a:cs typeface="Trebuchet MS"/>
                <a:sym typeface="Trebuchet MS"/>
                <a:hlinkClick r:id="rId10">
                  <a:extLst>
                    <a:ext uri="{A12FA001-AC4F-418D-AE19-62706E023703}">
                      <ahyp:hlinkClr val="tx"/>
                    </a:ext>
                  </a:extLst>
                </a:hlinkClick>
              </a:rPr>
              <a:t>Remote Supports</a:t>
            </a:r>
            <a:r>
              <a:rPr b="0" i="0" lang="en-US" u="none" strike="noStrike">
                <a:solidFill>
                  <a:srgbClr val="000000"/>
                </a:solidFill>
                <a:latin typeface="Trebuchet MS"/>
                <a:ea typeface="Trebuchet MS"/>
                <a:cs typeface="Trebuchet MS"/>
                <a:sym typeface="Trebuchet MS"/>
              </a:rPr>
              <a:t> options)</a:t>
            </a:r>
            <a:endParaRPr/>
          </a:p>
          <a:p>
            <a:pPr indent="-311150" lvl="0" marL="457200" rtl="0" algn="l">
              <a:lnSpc>
                <a:spcPct val="115000"/>
              </a:lnSpc>
              <a:spcBef>
                <a:spcPts val="0"/>
              </a:spcBef>
              <a:spcAft>
                <a:spcPts val="0"/>
              </a:spcAft>
              <a:buSzPts val="1300"/>
              <a:buFont typeface="Arial"/>
              <a:buChar char="•"/>
            </a:pPr>
            <a:r>
              <a:rPr b="0" i="0" lang="en-US" u="sng" strike="noStrike">
                <a:solidFill>
                  <a:srgbClr val="001970"/>
                </a:solidFill>
                <a:latin typeface="Trebuchet MS"/>
                <a:ea typeface="Trebuchet MS"/>
                <a:cs typeface="Trebuchet MS"/>
                <a:sym typeface="Trebuchet MS"/>
                <a:hlinkClick r:id="rId11">
                  <a:extLst>
                    <a:ext uri="{A12FA001-AC4F-418D-AE19-62706E023703}">
                      <ahyp:hlinkClr val="tx"/>
                    </a:ext>
                  </a:extLst>
                </a:hlinkClick>
              </a:rPr>
              <a:t>In-Home Support Services (IHSS)</a:t>
            </a:r>
            <a:endParaRPr b="0" i="0" u="none" strike="noStrike">
              <a:solidFill>
                <a:srgbClr val="000000"/>
              </a:solidFill>
              <a:latin typeface="Trebuchet MS"/>
              <a:ea typeface="Trebuchet MS"/>
              <a:cs typeface="Trebuchet MS"/>
              <a:sym typeface="Trebuchet MS"/>
            </a:endParaRPr>
          </a:p>
          <a:p>
            <a:pPr indent="-311150" lvl="0" marL="457200" rtl="0" algn="l">
              <a:lnSpc>
                <a:spcPct val="115000"/>
              </a:lnSpc>
              <a:spcBef>
                <a:spcPts val="0"/>
              </a:spcBef>
              <a:spcAft>
                <a:spcPts val="0"/>
              </a:spcAft>
              <a:buSzPts val="1300"/>
              <a:buFont typeface="Arial"/>
              <a:buChar char="•"/>
            </a:pPr>
            <a:r>
              <a:rPr b="0" i="0" lang="en-US" u="sng" strike="noStrike">
                <a:solidFill>
                  <a:srgbClr val="001970"/>
                </a:solidFill>
                <a:latin typeface="Trebuchet MS"/>
                <a:ea typeface="Trebuchet MS"/>
                <a:cs typeface="Trebuchet MS"/>
                <a:sym typeface="Trebuchet MS"/>
                <a:hlinkClick r:id="rId12">
                  <a:extLst>
                    <a:ext uri="{A12FA001-AC4F-418D-AE19-62706E023703}">
                      <ahyp:hlinkClr val="tx"/>
                    </a:ext>
                  </a:extLst>
                </a:hlinkClick>
              </a:rPr>
              <a:t>Life Skills Training</a:t>
            </a:r>
            <a:endParaRPr b="0" i="0" u="none" strike="noStrike">
              <a:solidFill>
                <a:srgbClr val="000000"/>
              </a:solidFill>
              <a:latin typeface="Trebuchet MS"/>
              <a:ea typeface="Trebuchet MS"/>
              <a:cs typeface="Trebuchet MS"/>
              <a:sym typeface="Trebuchet MS"/>
            </a:endParaRPr>
          </a:p>
          <a:p>
            <a:pPr indent="-311150" lvl="0" marL="457200" rtl="0" algn="l">
              <a:lnSpc>
                <a:spcPct val="115000"/>
              </a:lnSpc>
              <a:spcBef>
                <a:spcPts val="0"/>
              </a:spcBef>
              <a:spcAft>
                <a:spcPts val="0"/>
              </a:spcAft>
              <a:buSzPts val="1300"/>
              <a:buFont typeface="Arial"/>
              <a:buChar char="•"/>
            </a:pPr>
            <a:r>
              <a:rPr b="0" i="0" lang="en-US" u="sng" strike="noStrike">
                <a:solidFill>
                  <a:srgbClr val="001970"/>
                </a:solidFill>
                <a:latin typeface="Trebuchet MS"/>
                <a:ea typeface="Trebuchet MS"/>
                <a:cs typeface="Trebuchet MS"/>
                <a:sym typeface="Trebuchet MS"/>
                <a:hlinkClick r:id="rId13">
                  <a:extLst>
                    <a:ext uri="{A12FA001-AC4F-418D-AE19-62706E023703}">
                      <ahyp:hlinkClr val="tx"/>
                    </a:ext>
                  </a:extLst>
                </a:hlinkClick>
              </a:rPr>
              <a:t>Medication Reminder</a:t>
            </a:r>
            <a:endParaRPr b="0" i="0" u="none" strike="noStrike">
              <a:solidFill>
                <a:srgbClr val="000000"/>
              </a:solidFill>
              <a:latin typeface="Trebuchet MS"/>
              <a:ea typeface="Trebuchet MS"/>
              <a:cs typeface="Trebuchet MS"/>
              <a:sym typeface="Trebuchet MS"/>
            </a:endParaRPr>
          </a:p>
          <a:p>
            <a:pPr indent="-311150" lvl="0" marL="457200" rtl="0" algn="l">
              <a:lnSpc>
                <a:spcPct val="115000"/>
              </a:lnSpc>
              <a:spcBef>
                <a:spcPts val="0"/>
              </a:spcBef>
              <a:spcAft>
                <a:spcPts val="0"/>
              </a:spcAft>
              <a:buSzPts val="1300"/>
              <a:buFont typeface="Arial"/>
              <a:buChar char="•"/>
            </a:pPr>
            <a:r>
              <a:rPr b="0" i="0" lang="en-US" u="sng" strike="noStrike">
                <a:solidFill>
                  <a:srgbClr val="001970"/>
                </a:solidFill>
                <a:latin typeface="Trebuchet MS"/>
                <a:ea typeface="Trebuchet MS"/>
                <a:cs typeface="Trebuchet MS"/>
                <a:sym typeface="Trebuchet MS"/>
                <a:hlinkClick r:id="rId14">
                  <a:extLst>
                    <a:ext uri="{A12FA001-AC4F-418D-AE19-62706E023703}">
                      <ahyp:hlinkClr val="tx"/>
                    </a:ext>
                  </a:extLst>
                </a:hlinkClick>
              </a:rPr>
              <a:t>Non-Medical Transportation</a:t>
            </a:r>
            <a:endParaRPr b="0" i="0" u="none" strike="noStrike">
              <a:solidFill>
                <a:srgbClr val="000000"/>
              </a:solidFill>
              <a:latin typeface="Trebuchet MS"/>
              <a:ea typeface="Trebuchet MS"/>
              <a:cs typeface="Trebuchet MS"/>
              <a:sym typeface="Trebuchet MS"/>
            </a:endParaRPr>
          </a:p>
          <a:p>
            <a:pPr indent="-311150" lvl="0" marL="457200" rtl="0" algn="l">
              <a:lnSpc>
                <a:spcPct val="115000"/>
              </a:lnSpc>
              <a:spcBef>
                <a:spcPts val="0"/>
              </a:spcBef>
              <a:spcAft>
                <a:spcPts val="0"/>
              </a:spcAft>
              <a:buSzPts val="1300"/>
              <a:buFont typeface="Arial"/>
              <a:buChar char="•"/>
            </a:pPr>
            <a:r>
              <a:rPr b="0" i="0" lang="en-US" u="sng" strike="noStrike">
                <a:solidFill>
                  <a:srgbClr val="001970"/>
                </a:solidFill>
                <a:latin typeface="Trebuchet MS"/>
                <a:ea typeface="Trebuchet MS"/>
                <a:cs typeface="Trebuchet MS"/>
                <a:sym typeface="Trebuchet MS"/>
                <a:hlinkClick r:id="rId15">
                  <a:extLst>
                    <a:ext uri="{A12FA001-AC4F-418D-AE19-62706E023703}">
                      <ahyp:hlinkClr val="tx"/>
                    </a:ext>
                  </a:extLst>
                </a:hlinkClick>
              </a:rPr>
              <a:t>Peer Mentorship</a:t>
            </a:r>
            <a:endParaRPr b="0" i="0" u="none" strike="noStrike">
              <a:solidFill>
                <a:srgbClr val="000000"/>
              </a:solidFill>
              <a:latin typeface="Trebuchet MS"/>
              <a:ea typeface="Trebuchet MS"/>
              <a:cs typeface="Trebuchet MS"/>
              <a:sym typeface="Trebuchet MS"/>
            </a:endParaRPr>
          </a:p>
          <a:p>
            <a:pPr indent="-311150" lvl="0" marL="457200" rtl="0" algn="l">
              <a:lnSpc>
                <a:spcPct val="115000"/>
              </a:lnSpc>
              <a:spcBef>
                <a:spcPts val="0"/>
              </a:spcBef>
              <a:spcAft>
                <a:spcPts val="0"/>
              </a:spcAft>
              <a:buSzPts val="1300"/>
              <a:buFont typeface="Arial"/>
              <a:buChar char="•"/>
            </a:pPr>
            <a:r>
              <a:rPr b="0" i="0" lang="en-US" u="sng" strike="noStrike">
                <a:solidFill>
                  <a:srgbClr val="001970"/>
                </a:solidFill>
                <a:latin typeface="Trebuchet MS"/>
                <a:ea typeface="Trebuchet MS"/>
                <a:cs typeface="Trebuchet MS"/>
                <a:sym typeface="Trebuchet MS"/>
                <a:hlinkClick r:id="rId16">
                  <a:extLst>
                    <a:ext uri="{A12FA001-AC4F-418D-AE19-62706E023703}">
                      <ahyp:hlinkClr val="tx"/>
                    </a:ext>
                  </a:extLst>
                </a:hlinkClick>
              </a:rPr>
              <a:t>Personal Care</a:t>
            </a:r>
            <a:r>
              <a:rPr b="0" i="0" lang="en-US" u="none" strike="noStrike">
                <a:solidFill>
                  <a:srgbClr val="000000"/>
                </a:solidFill>
                <a:latin typeface="Trebuchet MS"/>
                <a:ea typeface="Trebuchet MS"/>
                <a:cs typeface="Trebuchet MS"/>
                <a:sym typeface="Trebuchet MS"/>
              </a:rPr>
              <a:t> (with </a:t>
            </a:r>
            <a:r>
              <a:rPr b="0" i="0" lang="en-US" u="sng" strike="noStrike">
                <a:solidFill>
                  <a:srgbClr val="001970"/>
                </a:solidFill>
                <a:latin typeface="Trebuchet MS"/>
                <a:ea typeface="Trebuchet MS"/>
                <a:cs typeface="Trebuchet MS"/>
                <a:sym typeface="Trebuchet MS"/>
                <a:hlinkClick r:id="rId17">
                  <a:extLst>
                    <a:ext uri="{A12FA001-AC4F-418D-AE19-62706E023703}">
                      <ahyp:hlinkClr val="tx"/>
                    </a:ext>
                  </a:extLst>
                </a:hlinkClick>
              </a:rPr>
              <a:t>Remote Supports</a:t>
            </a:r>
            <a:r>
              <a:rPr b="0" i="0" lang="en-US" u="none" strike="noStrike">
                <a:solidFill>
                  <a:srgbClr val="000000"/>
                </a:solidFill>
                <a:latin typeface="Trebuchet MS"/>
                <a:ea typeface="Trebuchet MS"/>
                <a:cs typeface="Trebuchet MS"/>
                <a:sym typeface="Trebuchet MS"/>
              </a:rPr>
              <a:t> options)</a:t>
            </a:r>
            <a:endParaRPr/>
          </a:p>
          <a:p>
            <a:pPr indent="-311150" lvl="0" marL="457200" rtl="0" algn="l">
              <a:lnSpc>
                <a:spcPct val="115000"/>
              </a:lnSpc>
              <a:spcBef>
                <a:spcPts val="0"/>
              </a:spcBef>
              <a:spcAft>
                <a:spcPts val="0"/>
              </a:spcAft>
              <a:buSzPts val="1300"/>
              <a:buFont typeface="Arial"/>
              <a:buChar char="•"/>
            </a:pPr>
            <a:r>
              <a:rPr b="0" i="0" lang="en-US" u="sng" strike="noStrike">
                <a:solidFill>
                  <a:srgbClr val="001970"/>
                </a:solidFill>
                <a:latin typeface="Trebuchet MS"/>
                <a:ea typeface="Trebuchet MS"/>
                <a:cs typeface="Trebuchet MS"/>
                <a:sym typeface="Trebuchet MS"/>
                <a:hlinkClick r:id="rId18">
                  <a:extLst>
                    <a:ext uri="{A12FA001-AC4F-418D-AE19-62706E023703}">
                      <ahyp:hlinkClr val="tx"/>
                    </a:ext>
                  </a:extLst>
                </a:hlinkClick>
              </a:rPr>
              <a:t>Personal Emergency Response System (PERS)</a:t>
            </a:r>
            <a:endParaRPr b="0" i="0" u="none" strike="noStrike">
              <a:solidFill>
                <a:srgbClr val="000000"/>
              </a:solidFill>
              <a:latin typeface="Trebuchet MS"/>
              <a:ea typeface="Trebuchet MS"/>
              <a:cs typeface="Trebuchet MS"/>
              <a:sym typeface="Trebuchet MS"/>
            </a:endParaRPr>
          </a:p>
          <a:p>
            <a:pPr indent="-311150" lvl="0" marL="457200" rtl="0" algn="l">
              <a:lnSpc>
                <a:spcPct val="115000"/>
              </a:lnSpc>
              <a:spcBef>
                <a:spcPts val="0"/>
              </a:spcBef>
              <a:spcAft>
                <a:spcPts val="0"/>
              </a:spcAft>
              <a:buSzPts val="1300"/>
              <a:buFont typeface="Arial"/>
              <a:buChar char="•"/>
            </a:pPr>
            <a:r>
              <a:rPr b="0" i="0" lang="en-US" u="sng" strike="noStrike">
                <a:solidFill>
                  <a:srgbClr val="001970"/>
                </a:solidFill>
                <a:latin typeface="Trebuchet MS"/>
                <a:ea typeface="Trebuchet MS"/>
                <a:cs typeface="Trebuchet MS"/>
                <a:sym typeface="Trebuchet MS"/>
                <a:hlinkClick r:id="rId19">
                  <a:extLst>
                    <a:ext uri="{A12FA001-AC4F-418D-AE19-62706E023703}">
                      <ahyp:hlinkClr val="tx"/>
                    </a:ext>
                  </a:extLst>
                </a:hlinkClick>
              </a:rPr>
              <a:t>Respite Care</a:t>
            </a:r>
            <a:endParaRPr b="0" i="0" u="none" strike="noStrike">
              <a:solidFill>
                <a:srgbClr val="000000"/>
              </a:solidFill>
              <a:latin typeface="Trebuchet MS"/>
              <a:ea typeface="Trebuchet MS"/>
              <a:cs typeface="Trebuchet MS"/>
              <a:sym typeface="Trebuchet MS"/>
            </a:endParaRPr>
          </a:p>
          <a:p>
            <a:pPr indent="-311150" lvl="0" marL="457200" rtl="0" algn="l">
              <a:lnSpc>
                <a:spcPct val="115000"/>
              </a:lnSpc>
              <a:spcBef>
                <a:spcPts val="0"/>
              </a:spcBef>
              <a:spcAft>
                <a:spcPts val="0"/>
              </a:spcAft>
              <a:buSzPts val="1300"/>
              <a:buFont typeface="Arial"/>
              <a:buChar char="•"/>
            </a:pPr>
            <a:r>
              <a:rPr b="0" i="0" lang="en-US" u="sng" strike="noStrike">
                <a:solidFill>
                  <a:srgbClr val="001970"/>
                </a:solidFill>
                <a:latin typeface="Trebuchet MS"/>
                <a:ea typeface="Trebuchet MS"/>
                <a:cs typeface="Trebuchet MS"/>
                <a:sym typeface="Trebuchet MS"/>
                <a:hlinkClick r:id="rId20">
                  <a:extLst>
                    <a:ext uri="{A12FA001-AC4F-418D-AE19-62706E023703}">
                      <ahyp:hlinkClr val="tx"/>
                    </a:ext>
                  </a:extLst>
                </a:hlinkClick>
              </a:rPr>
              <a:t>Transition Set Up</a:t>
            </a:r>
            <a:endParaRPr b="0" i="0" u="none" strike="noStrike">
              <a:solidFill>
                <a:srgbClr val="000000"/>
              </a:solidFill>
              <a:latin typeface="Trebuchet MS"/>
              <a:ea typeface="Trebuchet MS"/>
              <a:cs typeface="Trebuchet MS"/>
              <a:sym typeface="Trebuchet MS"/>
            </a:endParaRPr>
          </a:p>
          <a:p>
            <a:pPr indent="0" lvl="0" marL="146050" rtl="0" algn="l">
              <a:lnSpc>
                <a:spcPct val="115000"/>
              </a:lnSpc>
              <a:spcBef>
                <a:spcPts val="0"/>
              </a:spcBef>
              <a:spcAft>
                <a:spcPts val="0"/>
              </a:spcAft>
              <a:buSzPts val="1300"/>
              <a:buNone/>
            </a:pPr>
            <a:br>
              <a:rPr lang="en-US"/>
            </a:b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6"/>
          <p:cNvSpPr txBox="1"/>
          <p:nvPr>
            <p:ph type="title"/>
          </p:nvPr>
        </p:nvSpPr>
        <p:spPr>
          <a:xfrm>
            <a:off x="311725" y="667900"/>
            <a:ext cx="8520600" cy="8316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None/>
            </a:pPr>
            <a:r>
              <a:rPr lang="en-US" sz="3600"/>
              <a:t>Medical Waivers- </a:t>
            </a:r>
            <a:r>
              <a:rPr b="1" lang="en-US" sz="3600">
                <a:latin typeface="Arial"/>
                <a:ea typeface="Arial"/>
                <a:cs typeface="Arial"/>
                <a:sym typeface="Arial"/>
              </a:rPr>
              <a:t>Brain Injury </a:t>
            </a:r>
            <a:endParaRPr sz="3600"/>
          </a:p>
        </p:txBody>
      </p:sp>
      <p:sp>
        <p:nvSpPr>
          <p:cNvPr id="123" name="Google Shape;123;p16"/>
          <p:cNvSpPr txBox="1"/>
          <p:nvPr/>
        </p:nvSpPr>
        <p:spPr>
          <a:xfrm>
            <a:off x="139148" y="1499500"/>
            <a:ext cx="8865600" cy="5509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Who Qualifies?</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Trebuchet MS"/>
                <a:ea typeface="Trebuchet MS"/>
                <a:cs typeface="Trebuchet MS"/>
                <a:sym typeface="Trebuchet MS"/>
              </a:rPr>
              <a:t>You must meet financial and program requirements to get BI waiver services. You must also be willing to get services in your home or community.</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rPr b="1" i="1" lang="en-US" sz="1400" u="none" cap="none" strike="noStrike">
                <a:solidFill>
                  <a:srgbClr val="000000"/>
                </a:solidFill>
                <a:latin typeface="Trebuchet MS"/>
                <a:ea typeface="Trebuchet MS"/>
                <a:cs typeface="Trebuchet MS"/>
                <a:sym typeface="Trebuchet MS"/>
              </a:rPr>
              <a:t>Level of Care Requirement</a:t>
            </a:r>
            <a:endParaRPr b="1" i="0" sz="1400" u="none" cap="none" strike="noStrike">
              <a:solidFill>
                <a:srgbClr val="000000"/>
              </a:solidFill>
              <a:latin typeface="Trebuchet MS"/>
              <a:ea typeface="Trebuchet MS"/>
              <a:cs typeface="Trebuchet MS"/>
              <a:sym typeface="Trebuchet MS"/>
            </a:endParaRPr>
          </a:p>
          <a:p>
            <a:pPr indent="-8890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Trebuchet MS"/>
                <a:ea typeface="Trebuchet MS"/>
                <a:cs typeface="Trebuchet MS"/>
                <a:sym typeface="Trebuchet MS"/>
              </a:rPr>
              <a:t>You must need long-term services as you would get in a nursing home or a hospital.</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rPr b="1" i="1" lang="en-US" sz="1400" u="none" cap="none" strike="noStrike">
                <a:solidFill>
                  <a:srgbClr val="000000"/>
                </a:solidFill>
                <a:latin typeface="Trebuchet MS"/>
                <a:ea typeface="Trebuchet MS"/>
                <a:cs typeface="Trebuchet MS"/>
                <a:sym typeface="Trebuchet MS"/>
              </a:rPr>
              <a:t>Eligibility Group</a:t>
            </a:r>
            <a:endParaRPr b="1" i="0" sz="1400" u="none" cap="none" strike="noStrike">
              <a:solidFill>
                <a:srgbClr val="000000"/>
              </a:solidFill>
              <a:latin typeface="Trebuchet MS"/>
              <a:ea typeface="Trebuchet MS"/>
              <a:cs typeface="Trebuchet MS"/>
              <a:sym typeface="Trebuchet MS"/>
            </a:endParaRPr>
          </a:p>
          <a:p>
            <a:pPr indent="-8890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Trebuchet MS"/>
                <a:ea typeface="Trebuchet MS"/>
                <a:cs typeface="Trebuchet MS"/>
                <a:sym typeface="Trebuchet MS"/>
              </a:rPr>
              <a:t>You must be 16 years or older.</a:t>
            </a:r>
            <a:endParaRPr/>
          </a:p>
          <a:p>
            <a:pPr indent="-8890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Trebuchet MS"/>
                <a:ea typeface="Trebuchet MS"/>
                <a:cs typeface="Trebuchet MS"/>
                <a:sym typeface="Trebuchet MS"/>
              </a:rPr>
              <a:t>You must have a brain injury.</a:t>
            </a:r>
            <a:endParaRPr/>
          </a:p>
          <a:p>
            <a:pPr indent="-8890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Trebuchet MS"/>
                <a:ea typeface="Trebuchet MS"/>
                <a:cs typeface="Trebuchet MS"/>
                <a:sym typeface="Trebuchet MS"/>
              </a:rPr>
              <a:t>Your brain injury occurred before your 65th birthday.</a:t>
            </a:r>
            <a:endParaRPr/>
          </a:p>
          <a:p>
            <a:pPr indent="-8890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Trebuchet MS"/>
                <a:ea typeface="Trebuchet MS"/>
                <a:cs typeface="Trebuchet MS"/>
                <a:sym typeface="Trebuchet MS"/>
              </a:rPr>
              <a:t>Your diagnosis must fit within certain categories. Contact your local </a:t>
            </a:r>
            <a:r>
              <a:rPr b="0" i="0" lang="en-US" sz="1400" u="sng" cap="none" strike="noStrike">
                <a:solidFill>
                  <a:srgbClr val="001970"/>
                </a:solidFill>
                <a:latin typeface="Trebuchet MS"/>
                <a:ea typeface="Trebuchet MS"/>
                <a:cs typeface="Trebuchet MS"/>
                <a:sym typeface="Trebuchet MS"/>
                <a:hlinkClick r:id="rId3">
                  <a:extLst>
                    <a:ext uri="{A12FA001-AC4F-418D-AE19-62706E023703}">
                      <ahyp:hlinkClr val="tx"/>
                    </a:ext>
                  </a:extLst>
                </a:hlinkClick>
              </a:rPr>
              <a:t>Single Entry Point (SEP)</a:t>
            </a:r>
            <a:r>
              <a:rPr b="0" i="0" lang="en-US" sz="1400" u="none" cap="none" strike="noStrike">
                <a:solidFill>
                  <a:srgbClr val="000000"/>
                </a:solidFill>
                <a:latin typeface="Trebuchet MS"/>
                <a:ea typeface="Trebuchet MS"/>
                <a:cs typeface="Trebuchet MS"/>
                <a:sym typeface="Trebuchet MS"/>
              </a:rPr>
              <a:t> to find out more.</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rPr b="1" i="1" lang="en-US" sz="1400" u="none" cap="none" strike="noStrike">
                <a:solidFill>
                  <a:srgbClr val="000000"/>
                </a:solidFill>
                <a:latin typeface="Trebuchet MS"/>
                <a:ea typeface="Trebuchet MS"/>
                <a:cs typeface="Trebuchet MS"/>
                <a:sym typeface="Trebuchet MS"/>
              </a:rPr>
              <a:t>Financial Requirements</a:t>
            </a:r>
            <a:endParaRPr b="1" i="0" sz="1400" u="none" cap="none" strike="noStrike">
              <a:solidFill>
                <a:srgbClr val="000000"/>
              </a:solidFill>
              <a:latin typeface="Trebuchet MS"/>
              <a:ea typeface="Trebuchet MS"/>
              <a:cs typeface="Trebuchet MS"/>
              <a:sym typeface="Trebuchet MS"/>
            </a:endParaRPr>
          </a:p>
          <a:p>
            <a:pPr indent="-8890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Trebuchet MS"/>
                <a:ea typeface="Trebuchet MS"/>
                <a:cs typeface="Trebuchet MS"/>
                <a:sym typeface="Trebuchet MS"/>
              </a:rPr>
              <a:t>Your income must be less than three times the current Federal Supplemental Security Income (SSI) limit per month. (See </a:t>
            </a:r>
            <a:r>
              <a:rPr b="0" i="0" lang="en-US" sz="1400" u="sng" cap="none" strike="noStrike">
                <a:solidFill>
                  <a:srgbClr val="001970"/>
                </a:solidFill>
                <a:latin typeface="Trebuchet MS"/>
                <a:ea typeface="Trebuchet MS"/>
                <a:cs typeface="Trebuchet MS"/>
                <a:sym typeface="Trebuchet MS"/>
                <a:hlinkClick r:id="rId4">
                  <a:extLst>
                    <a:ext uri="{A12FA001-AC4F-418D-AE19-62706E023703}">
                      <ahyp:hlinkClr val="tx"/>
                    </a:ext>
                  </a:extLst>
                </a:hlinkClick>
              </a:rPr>
              <a:t>SSI website</a:t>
            </a:r>
            <a:r>
              <a:rPr b="0" i="0" lang="en-US" sz="1400" u="none" cap="none" strike="noStrike">
                <a:solidFill>
                  <a:srgbClr val="000000"/>
                </a:solidFill>
                <a:latin typeface="Trebuchet MS"/>
                <a:ea typeface="Trebuchet MS"/>
                <a:cs typeface="Trebuchet MS"/>
                <a:sym typeface="Trebuchet MS"/>
              </a:rPr>
              <a:t> for current information)</a:t>
            </a:r>
            <a:endParaRPr/>
          </a:p>
          <a:p>
            <a:pPr indent="-8890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Trebuchet MS"/>
                <a:ea typeface="Trebuchet MS"/>
                <a:cs typeface="Trebuchet MS"/>
                <a:sym typeface="Trebuchet MS"/>
              </a:rPr>
              <a:t>If you are single, your countable resources must be less than $2,000. If you are married, your countable resources must be less than $3,000.</a:t>
            </a:r>
            <a:endParaRPr/>
          </a:p>
          <a:p>
            <a:pPr indent="-8890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Trebuchet MS"/>
                <a:ea typeface="Trebuchet MS"/>
                <a:cs typeface="Trebuchet MS"/>
                <a:sym typeface="Trebuchet MS"/>
              </a:rPr>
              <a:t>If you do not meet these financial requirements, you may be eligible through the </a:t>
            </a:r>
            <a:r>
              <a:rPr b="0" i="0" lang="en-US" sz="1400" u="sng" cap="none" strike="noStrike">
                <a:solidFill>
                  <a:srgbClr val="001970"/>
                </a:solidFill>
                <a:latin typeface="Trebuchet MS"/>
                <a:ea typeface="Trebuchet MS"/>
                <a:cs typeface="Trebuchet MS"/>
                <a:sym typeface="Trebuchet MS"/>
                <a:hlinkClick r:id="rId5">
                  <a:extLst>
                    <a:ext uri="{A12FA001-AC4F-418D-AE19-62706E023703}">
                      <ahyp:hlinkClr val="tx"/>
                    </a:ext>
                  </a:extLst>
                </a:hlinkClick>
              </a:rPr>
              <a:t>Health First Colorado Buy-In Program for Working Adults with Disabilities</a:t>
            </a:r>
            <a:r>
              <a:rPr b="0" i="0" lang="en-US" sz="1400" u="none" cap="none" strike="noStrike">
                <a:solidFill>
                  <a:srgbClr val="000000"/>
                </a:solidFill>
                <a:latin typeface="Trebuchet MS"/>
                <a:ea typeface="Trebuchet MS"/>
                <a:cs typeface="Trebuchet MS"/>
                <a:sym typeface="Trebuchet MS"/>
              </a:rPr>
              <a:t>.</a:t>
            </a:r>
            <a:endParaRPr/>
          </a:p>
          <a:p>
            <a:pPr indent="0" lvl="0" marL="0" marR="0" rtl="0" algn="ctr">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r>
              <a:rPr b="0" i="0" lang="en-US" sz="1400" u="sng" cap="none" strike="noStrike">
                <a:solidFill>
                  <a:srgbClr val="000000"/>
                </a:solidFill>
                <a:latin typeface="Arial"/>
                <a:ea typeface="Arial"/>
                <a:cs typeface="Arial"/>
                <a:sym typeface="Arial"/>
                <a:hlinkClick r:id="rId6">
                  <a:extLst>
                    <a:ext uri="{A12FA001-AC4F-418D-AE19-62706E023703}">
                      <ahyp:hlinkClr val="tx"/>
                    </a:ext>
                  </a:extLst>
                </a:hlinkClick>
              </a:rPr>
              <a:t>https://hcpf.colorado.gov/brain-injury-waiver-bi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7"/>
          <p:cNvSpPr txBox="1"/>
          <p:nvPr>
            <p:ph type="title"/>
          </p:nvPr>
        </p:nvSpPr>
        <p:spPr>
          <a:xfrm>
            <a:off x="311725" y="667900"/>
            <a:ext cx="8520600" cy="8316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11111"/>
              <a:buNone/>
            </a:pPr>
            <a:r>
              <a:rPr lang="en-US" sz="3600"/>
              <a:t>Services-Medical Waivers- </a:t>
            </a:r>
            <a:r>
              <a:rPr b="1" lang="en-US" sz="3600">
                <a:latin typeface="Arial"/>
                <a:ea typeface="Arial"/>
                <a:cs typeface="Arial"/>
                <a:sym typeface="Arial"/>
              </a:rPr>
              <a:t>Brain Injury </a:t>
            </a:r>
            <a:endParaRPr sz="3600"/>
          </a:p>
        </p:txBody>
      </p:sp>
      <p:sp>
        <p:nvSpPr>
          <p:cNvPr id="129" name="Google Shape;129;p17"/>
          <p:cNvSpPr txBox="1"/>
          <p:nvPr/>
        </p:nvSpPr>
        <p:spPr>
          <a:xfrm>
            <a:off x="139148" y="1810464"/>
            <a:ext cx="8865600" cy="5047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Benefits and Service</a:t>
            </a:r>
            <a:r>
              <a:rPr b="1" i="0" lang="en-US" sz="1400" u="none" cap="none" strike="noStrike">
                <a:solidFill>
                  <a:srgbClr val="000000"/>
                </a:solidFill>
                <a:latin typeface="Arial"/>
                <a:ea typeface="Arial"/>
                <a:cs typeface="Arial"/>
                <a:sym typeface="Arial"/>
              </a:rPr>
              <a:t>s</a:t>
            </a:r>
            <a:endParaRPr/>
          </a:p>
          <a:p>
            <a:pPr indent="-88900" lvl="0" marL="0" marR="0" rtl="0" algn="l">
              <a:lnSpc>
                <a:spcPct val="100000"/>
              </a:lnSpc>
              <a:spcBef>
                <a:spcPts val="0"/>
              </a:spcBef>
              <a:spcAft>
                <a:spcPts val="0"/>
              </a:spcAft>
              <a:buClr>
                <a:srgbClr val="000000"/>
              </a:buClr>
              <a:buSzPts val="1400"/>
              <a:buFont typeface="Arial"/>
              <a:buChar char="•"/>
            </a:pPr>
            <a:r>
              <a:rPr b="0" i="0" lang="en-US" sz="1400" u="sng" cap="none" strike="noStrike">
                <a:solidFill>
                  <a:srgbClr val="001970"/>
                </a:solidFill>
                <a:latin typeface="Trebuchet MS"/>
                <a:ea typeface="Trebuchet MS"/>
                <a:cs typeface="Trebuchet MS"/>
                <a:sym typeface="Trebuchet MS"/>
                <a:hlinkClick r:id="rId3">
                  <a:extLst>
                    <a:ext uri="{A12FA001-AC4F-418D-AE19-62706E023703}">
                      <ahyp:hlinkClr val="tx"/>
                    </a:ext>
                  </a:extLst>
                </a:hlinkClick>
              </a:rPr>
              <a:t>Adult Day Services</a:t>
            </a:r>
            <a:endParaRPr b="0" i="0" sz="1400" u="none" cap="none" strike="noStrike">
              <a:solidFill>
                <a:srgbClr val="000000"/>
              </a:solidFill>
              <a:latin typeface="Trebuchet MS"/>
              <a:ea typeface="Trebuchet MS"/>
              <a:cs typeface="Trebuchet MS"/>
              <a:sym typeface="Trebuchet MS"/>
            </a:endParaRPr>
          </a:p>
          <a:p>
            <a:pPr indent="-88900" lvl="0" marL="0" marR="0" rtl="0" algn="l">
              <a:lnSpc>
                <a:spcPct val="100000"/>
              </a:lnSpc>
              <a:spcBef>
                <a:spcPts val="0"/>
              </a:spcBef>
              <a:spcAft>
                <a:spcPts val="0"/>
              </a:spcAft>
              <a:buClr>
                <a:srgbClr val="000000"/>
              </a:buClr>
              <a:buSzPts val="1400"/>
              <a:buFont typeface="Arial"/>
              <a:buChar char="•"/>
            </a:pPr>
            <a:r>
              <a:rPr b="0" i="0" lang="en-US" sz="1400" u="sng" cap="none" strike="noStrike">
                <a:solidFill>
                  <a:srgbClr val="001970"/>
                </a:solidFill>
                <a:latin typeface="Trebuchet MS"/>
                <a:ea typeface="Trebuchet MS"/>
                <a:cs typeface="Trebuchet MS"/>
                <a:sym typeface="Trebuchet MS"/>
                <a:hlinkClick r:id="rId4">
                  <a:extLst>
                    <a:ext uri="{A12FA001-AC4F-418D-AE19-62706E023703}">
                      <ahyp:hlinkClr val="tx"/>
                    </a:ext>
                  </a:extLst>
                </a:hlinkClick>
              </a:rPr>
              <a:t>Assistive Devices</a:t>
            </a:r>
            <a:endParaRPr b="0" i="0" sz="1400" u="none" cap="none" strike="noStrike">
              <a:solidFill>
                <a:srgbClr val="000000"/>
              </a:solidFill>
              <a:latin typeface="Trebuchet MS"/>
              <a:ea typeface="Trebuchet MS"/>
              <a:cs typeface="Trebuchet MS"/>
              <a:sym typeface="Trebuchet MS"/>
            </a:endParaRPr>
          </a:p>
          <a:p>
            <a:pPr indent="-88900" lvl="0" marL="0" marR="0" rtl="0" algn="l">
              <a:lnSpc>
                <a:spcPct val="100000"/>
              </a:lnSpc>
              <a:spcBef>
                <a:spcPts val="0"/>
              </a:spcBef>
              <a:spcAft>
                <a:spcPts val="0"/>
              </a:spcAft>
              <a:buClr>
                <a:srgbClr val="000000"/>
              </a:buClr>
              <a:buSzPts val="1400"/>
              <a:buFont typeface="Arial"/>
              <a:buChar char="•"/>
            </a:pPr>
            <a:r>
              <a:rPr b="0" i="0" lang="en-US" sz="1400" u="sng" cap="none" strike="noStrike">
                <a:solidFill>
                  <a:srgbClr val="001970"/>
                </a:solidFill>
                <a:latin typeface="Trebuchet MS"/>
                <a:ea typeface="Trebuchet MS"/>
                <a:cs typeface="Trebuchet MS"/>
                <a:sym typeface="Trebuchet MS"/>
                <a:hlinkClick r:id="rId5">
                  <a:extLst>
                    <a:ext uri="{A12FA001-AC4F-418D-AE19-62706E023703}">
                      <ahyp:hlinkClr val="tx"/>
                    </a:ext>
                  </a:extLst>
                </a:hlinkClick>
              </a:rPr>
              <a:t>Behavioral Management and Education</a:t>
            </a:r>
            <a:endParaRPr b="0" i="0" sz="1400" u="none" cap="none" strike="noStrike">
              <a:solidFill>
                <a:srgbClr val="000000"/>
              </a:solidFill>
              <a:latin typeface="Trebuchet MS"/>
              <a:ea typeface="Trebuchet MS"/>
              <a:cs typeface="Trebuchet MS"/>
              <a:sym typeface="Trebuchet MS"/>
            </a:endParaRPr>
          </a:p>
          <a:p>
            <a:pPr indent="-88900" lvl="0" marL="0" marR="0" rtl="0" algn="l">
              <a:lnSpc>
                <a:spcPct val="100000"/>
              </a:lnSpc>
              <a:spcBef>
                <a:spcPts val="0"/>
              </a:spcBef>
              <a:spcAft>
                <a:spcPts val="0"/>
              </a:spcAft>
              <a:buClr>
                <a:srgbClr val="000000"/>
              </a:buClr>
              <a:buSzPts val="1400"/>
              <a:buFont typeface="Arial"/>
              <a:buChar char="•"/>
            </a:pPr>
            <a:r>
              <a:rPr b="0" i="0" lang="en-US" sz="1400" u="sng" cap="none" strike="noStrike">
                <a:solidFill>
                  <a:srgbClr val="001970"/>
                </a:solidFill>
                <a:latin typeface="Trebuchet MS"/>
                <a:ea typeface="Trebuchet MS"/>
                <a:cs typeface="Trebuchet MS"/>
                <a:sym typeface="Trebuchet MS"/>
                <a:hlinkClick r:id="rId6">
                  <a:extLst>
                    <a:ext uri="{A12FA001-AC4F-418D-AE19-62706E023703}">
                      <ahyp:hlinkClr val="tx"/>
                    </a:ext>
                  </a:extLst>
                </a:hlinkClick>
              </a:rPr>
              <a:t>Consumer Directed Attendant Support Services (CDASS)</a:t>
            </a:r>
            <a:endParaRPr b="0" i="0" sz="1400" u="none" cap="none" strike="noStrike">
              <a:solidFill>
                <a:srgbClr val="000000"/>
              </a:solidFill>
              <a:latin typeface="Trebuchet MS"/>
              <a:ea typeface="Trebuchet MS"/>
              <a:cs typeface="Trebuchet MS"/>
              <a:sym typeface="Trebuchet MS"/>
            </a:endParaRPr>
          </a:p>
          <a:p>
            <a:pPr indent="-88900" lvl="0" marL="0" marR="0" rtl="0" algn="l">
              <a:lnSpc>
                <a:spcPct val="100000"/>
              </a:lnSpc>
              <a:spcBef>
                <a:spcPts val="0"/>
              </a:spcBef>
              <a:spcAft>
                <a:spcPts val="0"/>
              </a:spcAft>
              <a:buClr>
                <a:srgbClr val="000000"/>
              </a:buClr>
              <a:buSzPts val="1400"/>
              <a:buFont typeface="Arial"/>
              <a:buChar char="•"/>
            </a:pPr>
            <a:r>
              <a:rPr b="0" i="0" lang="en-US" sz="1400" u="sng" cap="none" strike="noStrike">
                <a:solidFill>
                  <a:srgbClr val="001970"/>
                </a:solidFill>
                <a:latin typeface="Trebuchet MS"/>
                <a:ea typeface="Trebuchet MS"/>
                <a:cs typeface="Trebuchet MS"/>
                <a:sym typeface="Trebuchet MS"/>
                <a:hlinkClick r:id="rId7">
                  <a:extLst>
                    <a:ext uri="{A12FA001-AC4F-418D-AE19-62706E023703}">
                      <ahyp:hlinkClr val="tx"/>
                    </a:ext>
                  </a:extLst>
                </a:hlinkClick>
              </a:rPr>
              <a:t>Day Treatment</a:t>
            </a:r>
            <a:endParaRPr b="0" i="0" sz="1400" u="none" cap="none" strike="noStrike">
              <a:solidFill>
                <a:srgbClr val="000000"/>
              </a:solidFill>
              <a:latin typeface="Trebuchet MS"/>
              <a:ea typeface="Trebuchet MS"/>
              <a:cs typeface="Trebuchet MS"/>
              <a:sym typeface="Trebuchet MS"/>
            </a:endParaRPr>
          </a:p>
          <a:p>
            <a:pPr indent="-88900" lvl="0" marL="0" marR="0" rtl="0" algn="l">
              <a:lnSpc>
                <a:spcPct val="100000"/>
              </a:lnSpc>
              <a:spcBef>
                <a:spcPts val="0"/>
              </a:spcBef>
              <a:spcAft>
                <a:spcPts val="0"/>
              </a:spcAft>
              <a:buClr>
                <a:srgbClr val="000000"/>
              </a:buClr>
              <a:buSzPts val="1400"/>
              <a:buFont typeface="Arial"/>
              <a:buChar char="•"/>
            </a:pPr>
            <a:r>
              <a:rPr b="0" i="0" lang="en-US" sz="1400" u="sng" cap="none" strike="noStrike">
                <a:solidFill>
                  <a:srgbClr val="001970"/>
                </a:solidFill>
                <a:latin typeface="Trebuchet MS"/>
                <a:ea typeface="Trebuchet MS"/>
                <a:cs typeface="Trebuchet MS"/>
                <a:sym typeface="Trebuchet MS"/>
                <a:hlinkClick r:id="rId8">
                  <a:extLst>
                    <a:ext uri="{A12FA001-AC4F-418D-AE19-62706E023703}">
                      <ahyp:hlinkClr val="tx"/>
                    </a:ext>
                  </a:extLst>
                </a:hlinkClick>
              </a:rPr>
              <a:t>Home Delivered Meals</a:t>
            </a:r>
            <a:endParaRPr b="0" i="0" sz="1400" u="none" cap="none" strike="noStrike">
              <a:solidFill>
                <a:srgbClr val="000000"/>
              </a:solidFill>
              <a:latin typeface="Trebuchet MS"/>
              <a:ea typeface="Trebuchet MS"/>
              <a:cs typeface="Trebuchet MS"/>
              <a:sym typeface="Trebuchet MS"/>
            </a:endParaRPr>
          </a:p>
          <a:p>
            <a:pPr indent="-88900" lvl="0" marL="0" marR="0" rtl="0" algn="l">
              <a:lnSpc>
                <a:spcPct val="100000"/>
              </a:lnSpc>
              <a:spcBef>
                <a:spcPts val="0"/>
              </a:spcBef>
              <a:spcAft>
                <a:spcPts val="0"/>
              </a:spcAft>
              <a:buClr>
                <a:srgbClr val="000000"/>
              </a:buClr>
              <a:buSzPts val="1400"/>
              <a:buFont typeface="Arial"/>
              <a:buChar char="•"/>
            </a:pPr>
            <a:r>
              <a:rPr b="0" i="0" lang="en-US" sz="1400" u="sng" cap="none" strike="noStrike">
                <a:solidFill>
                  <a:srgbClr val="001970"/>
                </a:solidFill>
                <a:latin typeface="Trebuchet MS"/>
                <a:ea typeface="Trebuchet MS"/>
                <a:cs typeface="Trebuchet MS"/>
                <a:sym typeface="Trebuchet MS"/>
                <a:hlinkClick r:id="rId9">
                  <a:extLst>
                    <a:ext uri="{A12FA001-AC4F-418D-AE19-62706E023703}">
                      <ahyp:hlinkClr val="tx"/>
                    </a:ext>
                  </a:extLst>
                </a:hlinkClick>
              </a:rPr>
              <a:t>Home Modification</a:t>
            </a:r>
            <a:endParaRPr b="0" i="0" sz="1400" u="none" cap="none" strike="noStrike">
              <a:solidFill>
                <a:srgbClr val="000000"/>
              </a:solidFill>
              <a:latin typeface="Trebuchet MS"/>
              <a:ea typeface="Trebuchet MS"/>
              <a:cs typeface="Trebuchet MS"/>
              <a:sym typeface="Trebuchet MS"/>
            </a:endParaRPr>
          </a:p>
          <a:p>
            <a:pPr indent="-88900" lvl="0" marL="0" marR="0" rtl="0" algn="l">
              <a:lnSpc>
                <a:spcPct val="100000"/>
              </a:lnSpc>
              <a:spcBef>
                <a:spcPts val="0"/>
              </a:spcBef>
              <a:spcAft>
                <a:spcPts val="0"/>
              </a:spcAft>
              <a:buClr>
                <a:srgbClr val="000000"/>
              </a:buClr>
              <a:buSzPts val="1400"/>
              <a:buFont typeface="Arial"/>
              <a:buChar char="•"/>
            </a:pPr>
            <a:r>
              <a:rPr b="0" i="0" lang="en-US" sz="1400" u="sng" cap="none" strike="noStrike">
                <a:solidFill>
                  <a:srgbClr val="001970"/>
                </a:solidFill>
                <a:latin typeface="Trebuchet MS"/>
                <a:ea typeface="Trebuchet MS"/>
                <a:cs typeface="Trebuchet MS"/>
                <a:sym typeface="Trebuchet MS"/>
                <a:hlinkClick r:id="rId10">
                  <a:extLst>
                    <a:ext uri="{A12FA001-AC4F-418D-AE19-62706E023703}">
                      <ahyp:hlinkClr val="tx"/>
                    </a:ext>
                  </a:extLst>
                </a:hlinkClick>
              </a:rPr>
              <a:t>Independent Living Skills Training (ILST)</a:t>
            </a:r>
            <a:endParaRPr b="0" i="0" sz="1400" u="none" cap="none" strike="noStrike">
              <a:solidFill>
                <a:srgbClr val="000000"/>
              </a:solidFill>
              <a:latin typeface="Trebuchet MS"/>
              <a:ea typeface="Trebuchet MS"/>
              <a:cs typeface="Trebuchet MS"/>
              <a:sym typeface="Trebuchet MS"/>
            </a:endParaRPr>
          </a:p>
          <a:p>
            <a:pPr indent="-88900" lvl="0" marL="0" marR="0" rtl="0" algn="l">
              <a:lnSpc>
                <a:spcPct val="100000"/>
              </a:lnSpc>
              <a:spcBef>
                <a:spcPts val="0"/>
              </a:spcBef>
              <a:spcAft>
                <a:spcPts val="0"/>
              </a:spcAft>
              <a:buClr>
                <a:srgbClr val="000000"/>
              </a:buClr>
              <a:buSzPts val="1400"/>
              <a:buFont typeface="Arial"/>
              <a:buChar char="•"/>
            </a:pPr>
            <a:r>
              <a:rPr b="0" i="0" lang="en-US" sz="1400" u="sng" cap="none" strike="noStrike">
                <a:solidFill>
                  <a:srgbClr val="001970"/>
                </a:solidFill>
                <a:latin typeface="Trebuchet MS"/>
                <a:ea typeface="Trebuchet MS"/>
                <a:cs typeface="Trebuchet MS"/>
                <a:sym typeface="Trebuchet MS"/>
                <a:hlinkClick r:id="rId11">
                  <a:extLst>
                    <a:ext uri="{A12FA001-AC4F-418D-AE19-62706E023703}">
                      <ahyp:hlinkClr val="tx"/>
                    </a:ext>
                  </a:extLst>
                </a:hlinkClick>
              </a:rPr>
              <a:t>Medication Reminder</a:t>
            </a:r>
            <a:endParaRPr b="0" i="0" sz="1400" u="none" cap="none" strike="noStrike">
              <a:solidFill>
                <a:srgbClr val="000000"/>
              </a:solidFill>
              <a:latin typeface="Trebuchet MS"/>
              <a:ea typeface="Trebuchet MS"/>
              <a:cs typeface="Trebuchet MS"/>
              <a:sym typeface="Trebuchet MS"/>
            </a:endParaRPr>
          </a:p>
          <a:p>
            <a:pPr indent="-88900" lvl="0" marL="0" marR="0" rtl="0" algn="l">
              <a:lnSpc>
                <a:spcPct val="100000"/>
              </a:lnSpc>
              <a:spcBef>
                <a:spcPts val="0"/>
              </a:spcBef>
              <a:spcAft>
                <a:spcPts val="0"/>
              </a:spcAft>
              <a:buClr>
                <a:srgbClr val="000000"/>
              </a:buClr>
              <a:buSzPts val="1400"/>
              <a:buFont typeface="Arial"/>
              <a:buChar char="•"/>
            </a:pPr>
            <a:r>
              <a:rPr b="0" i="0" lang="en-US" sz="1400" u="sng" cap="none" strike="noStrike">
                <a:solidFill>
                  <a:srgbClr val="001970"/>
                </a:solidFill>
                <a:latin typeface="Trebuchet MS"/>
                <a:ea typeface="Trebuchet MS"/>
                <a:cs typeface="Trebuchet MS"/>
                <a:sym typeface="Trebuchet MS"/>
                <a:hlinkClick r:id="rId12">
                  <a:extLst>
                    <a:ext uri="{A12FA001-AC4F-418D-AE19-62706E023703}">
                      <ahyp:hlinkClr val="tx"/>
                    </a:ext>
                  </a:extLst>
                </a:hlinkClick>
              </a:rPr>
              <a:t>Mental Health Counseling</a:t>
            </a:r>
            <a:endParaRPr b="0" i="0" sz="1400" u="none" cap="none" strike="noStrike">
              <a:solidFill>
                <a:srgbClr val="000000"/>
              </a:solidFill>
              <a:latin typeface="Trebuchet MS"/>
              <a:ea typeface="Trebuchet MS"/>
              <a:cs typeface="Trebuchet MS"/>
              <a:sym typeface="Trebuchet MS"/>
            </a:endParaRPr>
          </a:p>
          <a:p>
            <a:pPr indent="-88900" lvl="0" marL="0" marR="0" rtl="0" algn="l">
              <a:lnSpc>
                <a:spcPct val="100000"/>
              </a:lnSpc>
              <a:spcBef>
                <a:spcPts val="0"/>
              </a:spcBef>
              <a:spcAft>
                <a:spcPts val="0"/>
              </a:spcAft>
              <a:buClr>
                <a:srgbClr val="000000"/>
              </a:buClr>
              <a:buSzPts val="1400"/>
              <a:buFont typeface="Arial"/>
              <a:buChar char="•"/>
            </a:pPr>
            <a:r>
              <a:rPr b="0" i="0" lang="en-US" sz="1400" u="sng" cap="none" strike="noStrike">
                <a:solidFill>
                  <a:srgbClr val="001970"/>
                </a:solidFill>
                <a:latin typeface="Trebuchet MS"/>
                <a:ea typeface="Trebuchet MS"/>
                <a:cs typeface="Trebuchet MS"/>
                <a:sym typeface="Trebuchet MS"/>
                <a:hlinkClick r:id="rId13">
                  <a:extLst>
                    <a:ext uri="{A12FA001-AC4F-418D-AE19-62706E023703}">
                      <ahyp:hlinkClr val="tx"/>
                    </a:ext>
                  </a:extLst>
                </a:hlinkClick>
              </a:rPr>
              <a:t>Non-Medical Transportation</a:t>
            </a:r>
            <a:endParaRPr b="0" i="0" sz="1400" u="none" cap="none" strike="noStrike">
              <a:solidFill>
                <a:srgbClr val="000000"/>
              </a:solidFill>
              <a:latin typeface="Trebuchet MS"/>
              <a:ea typeface="Trebuchet MS"/>
              <a:cs typeface="Trebuchet MS"/>
              <a:sym typeface="Trebuchet MS"/>
            </a:endParaRPr>
          </a:p>
          <a:p>
            <a:pPr indent="-88900" lvl="0" marL="0" marR="0" rtl="0" algn="l">
              <a:lnSpc>
                <a:spcPct val="100000"/>
              </a:lnSpc>
              <a:spcBef>
                <a:spcPts val="0"/>
              </a:spcBef>
              <a:spcAft>
                <a:spcPts val="0"/>
              </a:spcAft>
              <a:buClr>
                <a:srgbClr val="000000"/>
              </a:buClr>
              <a:buSzPts val="1400"/>
              <a:buFont typeface="Arial"/>
              <a:buChar char="•"/>
            </a:pPr>
            <a:r>
              <a:rPr b="0" i="0" lang="en-US" sz="1400" u="sng" cap="none" strike="noStrike">
                <a:solidFill>
                  <a:srgbClr val="001970"/>
                </a:solidFill>
                <a:latin typeface="Trebuchet MS"/>
                <a:ea typeface="Trebuchet MS"/>
                <a:cs typeface="Trebuchet MS"/>
                <a:sym typeface="Trebuchet MS"/>
                <a:hlinkClick r:id="rId14">
                  <a:extLst>
                    <a:ext uri="{A12FA001-AC4F-418D-AE19-62706E023703}">
                      <ahyp:hlinkClr val="tx"/>
                    </a:ext>
                  </a:extLst>
                </a:hlinkClick>
              </a:rPr>
              <a:t>Peer Mentorship</a:t>
            </a:r>
            <a:endParaRPr b="0" i="0" sz="1400" u="none" cap="none" strike="noStrike">
              <a:solidFill>
                <a:srgbClr val="000000"/>
              </a:solidFill>
              <a:latin typeface="Trebuchet MS"/>
              <a:ea typeface="Trebuchet MS"/>
              <a:cs typeface="Trebuchet MS"/>
              <a:sym typeface="Trebuchet MS"/>
            </a:endParaRPr>
          </a:p>
          <a:p>
            <a:pPr indent="-88900" lvl="0" marL="0" marR="0" rtl="0" algn="l">
              <a:lnSpc>
                <a:spcPct val="100000"/>
              </a:lnSpc>
              <a:spcBef>
                <a:spcPts val="0"/>
              </a:spcBef>
              <a:spcAft>
                <a:spcPts val="0"/>
              </a:spcAft>
              <a:buClr>
                <a:srgbClr val="000000"/>
              </a:buClr>
              <a:buSzPts val="1400"/>
              <a:buFont typeface="Arial"/>
              <a:buChar char="•"/>
            </a:pPr>
            <a:r>
              <a:rPr b="0" i="0" lang="en-US" sz="1400" u="sng" cap="none" strike="noStrike">
                <a:solidFill>
                  <a:srgbClr val="001970"/>
                </a:solidFill>
                <a:latin typeface="Trebuchet MS"/>
                <a:ea typeface="Trebuchet MS"/>
                <a:cs typeface="Trebuchet MS"/>
                <a:sym typeface="Trebuchet MS"/>
                <a:hlinkClick r:id="rId15">
                  <a:extLst>
                    <a:ext uri="{A12FA001-AC4F-418D-AE19-62706E023703}">
                      <ahyp:hlinkClr val="tx"/>
                    </a:ext>
                  </a:extLst>
                </a:hlinkClick>
              </a:rPr>
              <a:t>Personal Care</a:t>
            </a:r>
            <a:r>
              <a:rPr b="0" i="0" lang="en-US" sz="1400" u="none" cap="none" strike="noStrike">
                <a:solidFill>
                  <a:srgbClr val="000000"/>
                </a:solidFill>
                <a:latin typeface="Trebuchet MS"/>
                <a:ea typeface="Trebuchet MS"/>
                <a:cs typeface="Trebuchet MS"/>
                <a:sym typeface="Trebuchet MS"/>
              </a:rPr>
              <a:t> (with </a:t>
            </a:r>
            <a:r>
              <a:rPr b="0" i="0" lang="en-US" sz="1400" u="sng" cap="none" strike="noStrike">
                <a:solidFill>
                  <a:srgbClr val="001970"/>
                </a:solidFill>
                <a:latin typeface="Trebuchet MS"/>
                <a:ea typeface="Trebuchet MS"/>
                <a:cs typeface="Trebuchet MS"/>
                <a:sym typeface="Trebuchet MS"/>
                <a:hlinkClick r:id="rId16">
                  <a:extLst>
                    <a:ext uri="{A12FA001-AC4F-418D-AE19-62706E023703}">
                      <ahyp:hlinkClr val="tx"/>
                    </a:ext>
                  </a:extLst>
                </a:hlinkClick>
              </a:rPr>
              <a:t>Remote Supports</a:t>
            </a:r>
            <a:r>
              <a:rPr b="0" i="0" lang="en-US" sz="1400" u="none" cap="none" strike="noStrike">
                <a:solidFill>
                  <a:srgbClr val="000000"/>
                </a:solidFill>
                <a:latin typeface="Trebuchet MS"/>
                <a:ea typeface="Trebuchet MS"/>
                <a:cs typeface="Trebuchet MS"/>
                <a:sym typeface="Trebuchet MS"/>
              </a:rPr>
              <a:t> options)</a:t>
            </a:r>
            <a:endParaRPr/>
          </a:p>
          <a:p>
            <a:pPr indent="-88900" lvl="0" marL="0" marR="0" rtl="0" algn="l">
              <a:lnSpc>
                <a:spcPct val="100000"/>
              </a:lnSpc>
              <a:spcBef>
                <a:spcPts val="0"/>
              </a:spcBef>
              <a:spcAft>
                <a:spcPts val="0"/>
              </a:spcAft>
              <a:buClr>
                <a:srgbClr val="000000"/>
              </a:buClr>
              <a:buSzPts val="1400"/>
              <a:buFont typeface="Arial"/>
              <a:buChar char="•"/>
            </a:pPr>
            <a:r>
              <a:rPr b="0" i="0" lang="en-US" sz="1400" u="sng" cap="none" strike="noStrike">
                <a:solidFill>
                  <a:srgbClr val="001970"/>
                </a:solidFill>
                <a:latin typeface="Trebuchet MS"/>
                <a:ea typeface="Trebuchet MS"/>
                <a:cs typeface="Trebuchet MS"/>
                <a:sym typeface="Trebuchet MS"/>
                <a:hlinkClick r:id="rId17">
                  <a:extLst>
                    <a:ext uri="{A12FA001-AC4F-418D-AE19-62706E023703}">
                      <ahyp:hlinkClr val="tx"/>
                    </a:ext>
                  </a:extLst>
                </a:hlinkClick>
              </a:rPr>
              <a:t>Personal Emergency Response System (PERS)</a:t>
            </a:r>
            <a:endParaRPr b="0" i="0" sz="1400" u="none" cap="none" strike="noStrike">
              <a:solidFill>
                <a:srgbClr val="000000"/>
              </a:solidFill>
              <a:latin typeface="Trebuchet MS"/>
              <a:ea typeface="Trebuchet MS"/>
              <a:cs typeface="Trebuchet MS"/>
              <a:sym typeface="Trebuchet MS"/>
            </a:endParaRPr>
          </a:p>
          <a:p>
            <a:pPr indent="-88900" lvl="0" marL="0" marR="0" rtl="0" algn="l">
              <a:lnSpc>
                <a:spcPct val="100000"/>
              </a:lnSpc>
              <a:spcBef>
                <a:spcPts val="0"/>
              </a:spcBef>
              <a:spcAft>
                <a:spcPts val="0"/>
              </a:spcAft>
              <a:buClr>
                <a:srgbClr val="000000"/>
              </a:buClr>
              <a:buSzPts val="1400"/>
              <a:buFont typeface="Arial"/>
              <a:buChar char="•"/>
            </a:pPr>
            <a:r>
              <a:rPr b="0" i="0" lang="en-US" sz="1400" u="sng" cap="none" strike="noStrike">
                <a:solidFill>
                  <a:srgbClr val="001970"/>
                </a:solidFill>
                <a:latin typeface="Trebuchet MS"/>
                <a:ea typeface="Trebuchet MS"/>
                <a:cs typeface="Trebuchet MS"/>
                <a:sym typeface="Trebuchet MS"/>
                <a:hlinkClick r:id="rId18">
                  <a:extLst>
                    <a:ext uri="{A12FA001-AC4F-418D-AE19-62706E023703}">
                      <ahyp:hlinkClr val="tx"/>
                    </a:ext>
                  </a:extLst>
                </a:hlinkClick>
              </a:rPr>
              <a:t>Respite Care</a:t>
            </a:r>
            <a:endParaRPr b="0" i="0" sz="1400" u="none" cap="none" strike="noStrike">
              <a:solidFill>
                <a:srgbClr val="000000"/>
              </a:solidFill>
              <a:latin typeface="Trebuchet MS"/>
              <a:ea typeface="Trebuchet MS"/>
              <a:cs typeface="Trebuchet MS"/>
              <a:sym typeface="Trebuchet MS"/>
            </a:endParaRPr>
          </a:p>
          <a:p>
            <a:pPr indent="-88900" lvl="0" marL="0" marR="0" rtl="0" algn="l">
              <a:lnSpc>
                <a:spcPct val="100000"/>
              </a:lnSpc>
              <a:spcBef>
                <a:spcPts val="0"/>
              </a:spcBef>
              <a:spcAft>
                <a:spcPts val="0"/>
              </a:spcAft>
              <a:buClr>
                <a:srgbClr val="000000"/>
              </a:buClr>
              <a:buSzPts val="1400"/>
              <a:buFont typeface="Arial"/>
              <a:buChar char="•"/>
            </a:pPr>
            <a:r>
              <a:rPr b="0" i="0" lang="en-US" sz="1400" u="sng" cap="none" strike="noStrike">
                <a:solidFill>
                  <a:srgbClr val="001970"/>
                </a:solidFill>
                <a:latin typeface="Trebuchet MS"/>
                <a:ea typeface="Trebuchet MS"/>
                <a:cs typeface="Trebuchet MS"/>
                <a:sym typeface="Trebuchet MS"/>
                <a:hlinkClick r:id="rId19">
                  <a:extLst>
                    <a:ext uri="{A12FA001-AC4F-418D-AE19-62706E023703}">
                      <ahyp:hlinkClr val="tx"/>
                    </a:ext>
                  </a:extLst>
                </a:hlinkClick>
              </a:rPr>
              <a:t>Specialized Medical Equipment and Supplies</a:t>
            </a:r>
            <a:endParaRPr b="0" i="0" sz="1400" u="none" cap="none" strike="noStrike">
              <a:solidFill>
                <a:srgbClr val="000000"/>
              </a:solidFill>
              <a:latin typeface="Trebuchet MS"/>
              <a:ea typeface="Trebuchet MS"/>
              <a:cs typeface="Trebuchet MS"/>
              <a:sym typeface="Trebuchet MS"/>
            </a:endParaRPr>
          </a:p>
          <a:p>
            <a:pPr indent="-88900" lvl="0" marL="0" marR="0" rtl="0" algn="l">
              <a:lnSpc>
                <a:spcPct val="100000"/>
              </a:lnSpc>
              <a:spcBef>
                <a:spcPts val="0"/>
              </a:spcBef>
              <a:spcAft>
                <a:spcPts val="0"/>
              </a:spcAft>
              <a:buClr>
                <a:srgbClr val="000000"/>
              </a:buClr>
              <a:buSzPts val="1400"/>
              <a:buFont typeface="Arial"/>
              <a:buChar char="•"/>
            </a:pPr>
            <a:r>
              <a:rPr b="0" i="0" lang="en-US" sz="1400" u="sng" cap="none" strike="noStrike">
                <a:solidFill>
                  <a:srgbClr val="001970"/>
                </a:solidFill>
                <a:latin typeface="Trebuchet MS"/>
                <a:ea typeface="Trebuchet MS"/>
                <a:cs typeface="Trebuchet MS"/>
                <a:sym typeface="Trebuchet MS"/>
                <a:hlinkClick r:id="rId20">
                  <a:extLst>
                    <a:ext uri="{A12FA001-AC4F-418D-AE19-62706E023703}">
                      <ahyp:hlinkClr val="tx"/>
                    </a:ext>
                  </a:extLst>
                </a:hlinkClick>
              </a:rPr>
              <a:t>Substance Abuse Counseling</a:t>
            </a:r>
            <a:endParaRPr b="0" i="0" sz="1400" u="none" cap="none" strike="noStrike">
              <a:solidFill>
                <a:srgbClr val="000000"/>
              </a:solidFill>
              <a:latin typeface="Trebuchet MS"/>
              <a:ea typeface="Trebuchet MS"/>
              <a:cs typeface="Trebuchet MS"/>
              <a:sym typeface="Trebuchet MS"/>
            </a:endParaRPr>
          </a:p>
          <a:p>
            <a:pPr indent="-88900" lvl="0" marL="0" marR="0" rtl="0" algn="l">
              <a:lnSpc>
                <a:spcPct val="100000"/>
              </a:lnSpc>
              <a:spcBef>
                <a:spcPts val="0"/>
              </a:spcBef>
              <a:spcAft>
                <a:spcPts val="0"/>
              </a:spcAft>
              <a:buClr>
                <a:srgbClr val="000000"/>
              </a:buClr>
              <a:buSzPts val="1400"/>
              <a:buFont typeface="Arial"/>
              <a:buChar char="•"/>
            </a:pPr>
            <a:r>
              <a:rPr b="0" i="0" lang="en-US" sz="1400" u="sng" cap="none" strike="noStrike">
                <a:solidFill>
                  <a:srgbClr val="001970"/>
                </a:solidFill>
                <a:latin typeface="Trebuchet MS"/>
                <a:ea typeface="Trebuchet MS"/>
                <a:cs typeface="Trebuchet MS"/>
                <a:sym typeface="Trebuchet MS"/>
                <a:hlinkClick r:id="rId21">
                  <a:extLst>
                    <a:ext uri="{A12FA001-AC4F-418D-AE19-62706E023703}">
                      <ahyp:hlinkClr val="tx"/>
                    </a:ext>
                  </a:extLst>
                </a:hlinkClick>
              </a:rPr>
              <a:t>Supported Living Program</a:t>
            </a:r>
            <a:endParaRPr b="0" i="0" sz="1400" u="none" cap="none" strike="noStrike">
              <a:solidFill>
                <a:srgbClr val="000000"/>
              </a:solidFill>
              <a:latin typeface="Trebuchet MS"/>
              <a:ea typeface="Trebuchet MS"/>
              <a:cs typeface="Trebuchet MS"/>
              <a:sym typeface="Trebuchet MS"/>
            </a:endParaRPr>
          </a:p>
          <a:p>
            <a:pPr indent="-88900" lvl="0" marL="0" marR="0" rtl="0" algn="l">
              <a:lnSpc>
                <a:spcPct val="100000"/>
              </a:lnSpc>
              <a:spcBef>
                <a:spcPts val="0"/>
              </a:spcBef>
              <a:spcAft>
                <a:spcPts val="0"/>
              </a:spcAft>
              <a:buClr>
                <a:srgbClr val="000000"/>
              </a:buClr>
              <a:buSzPts val="1400"/>
              <a:buFont typeface="Arial"/>
              <a:buChar char="•"/>
            </a:pPr>
            <a:r>
              <a:rPr b="0" i="0" lang="en-US" sz="1400" u="sng" cap="none" strike="noStrike">
                <a:solidFill>
                  <a:srgbClr val="001970"/>
                </a:solidFill>
                <a:latin typeface="Trebuchet MS"/>
                <a:ea typeface="Trebuchet MS"/>
                <a:cs typeface="Trebuchet MS"/>
                <a:sym typeface="Trebuchet MS"/>
                <a:hlinkClick r:id="rId22">
                  <a:extLst>
                    <a:ext uri="{A12FA001-AC4F-418D-AE19-62706E023703}">
                      <ahyp:hlinkClr val="tx"/>
                    </a:ext>
                  </a:extLst>
                </a:hlinkClick>
              </a:rPr>
              <a:t>Transition Set Up</a:t>
            </a:r>
            <a:endParaRPr b="0" i="0" sz="1400" u="none" cap="none" strike="noStrike">
              <a:solidFill>
                <a:srgbClr val="000000"/>
              </a:solidFill>
              <a:latin typeface="Trebuchet MS"/>
              <a:ea typeface="Trebuchet MS"/>
              <a:cs typeface="Trebuchet MS"/>
              <a:sym typeface="Trebuchet MS"/>
            </a:endParaRPr>
          </a:p>
          <a:p>
            <a:pPr indent="-88900" lvl="0" marL="0" marR="0" rtl="0" algn="l">
              <a:lnSpc>
                <a:spcPct val="100000"/>
              </a:lnSpc>
              <a:spcBef>
                <a:spcPts val="0"/>
              </a:spcBef>
              <a:spcAft>
                <a:spcPts val="0"/>
              </a:spcAft>
              <a:buClr>
                <a:srgbClr val="000000"/>
              </a:buClr>
              <a:buSzPts val="1400"/>
              <a:buFont typeface="Arial"/>
              <a:buChar char="•"/>
            </a:pPr>
            <a:r>
              <a:rPr b="0" i="0" lang="en-US" sz="1400" u="sng" cap="none" strike="noStrike">
                <a:solidFill>
                  <a:srgbClr val="001970"/>
                </a:solidFill>
                <a:latin typeface="Trebuchet MS"/>
                <a:ea typeface="Trebuchet MS"/>
                <a:cs typeface="Trebuchet MS"/>
                <a:sym typeface="Trebuchet MS"/>
                <a:hlinkClick r:id="rId23">
                  <a:extLst>
                    <a:ext uri="{A12FA001-AC4F-418D-AE19-62706E023703}">
                      <ahyp:hlinkClr val="tx"/>
                    </a:ext>
                  </a:extLst>
                </a:hlinkClick>
              </a:rPr>
              <a:t>Transitional Living Program</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2014-10-22T22:56:54Z</dcterms:created>
  <dc:creator>Windows User</dc:creator>
</cp:coreProperties>
</file>