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954825" cy="9309100"/>
  <p:embeddedFontLst>
    <p:embeddedFont>
      <p:font typeface="Roboto"/>
      <p:regular r:id="rId30"/>
      <p:bold r:id="rId31"/>
      <p:italic r:id="rId32"/>
      <p:boldItalic r:id="rId33"/>
    </p:embeddedFont>
    <p:embeddedFont>
      <p:font typeface="Caveat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Merriweather"/>
      <p:regular r:id="rId40"/>
      <p:bold r:id="rId41"/>
      <p:italic r:id="rId42"/>
      <p:boldItalic r:id="rId43"/>
    </p:embeddedFont>
    <p:embeddedFont>
      <p:font typeface="Gill Sans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6" roundtripDataSignature="AMtx7mguUGSqW+2sbt1OOu41wz++YfD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regular.fntdata"/><Relationship Id="rId20" Type="http://schemas.openxmlformats.org/officeDocument/2006/relationships/slide" Target="slides/slide15.xml"/><Relationship Id="rId42" Type="http://schemas.openxmlformats.org/officeDocument/2006/relationships/font" Target="fonts/Merriweather-italic.fntdata"/><Relationship Id="rId41" Type="http://schemas.openxmlformats.org/officeDocument/2006/relationships/font" Target="fonts/Merriweather-bold.fntdata"/><Relationship Id="rId22" Type="http://schemas.openxmlformats.org/officeDocument/2006/relationships/slide" Target="slides/slide17.xml"/><Relationship Id="rId44" Type="http://schemas.openxmlformats.org/officeDocument/2006/relationships/font" Target="fonts/GillSans-regular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Italic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Caveat-bold.fntdata"/><Relationship Id="rId12" Type="http://schemas.openxmlformats.org/officeDocument/2006/relationships/slide" Target="slides/slide7.xml"/><Relationship Id="rId34" Type="http://schemas.openxmlformats.org/officeDocument/2006/relationships/font" Target="fonts/Cave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afdb3c7b7_1_269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afdb3c7b7_1_269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A70"/>
                </a:solidFill>
                <a:highlight>
                  <a:srgbClr val="FFFF00"/>
                </a:highlight>
              </a:rPr>
              <a:t>LISA - 15 seconds</a:t>
            </a:r>
            <a:endParaRPr>
              <a:solidFill>
                <a:srgbClr val="003A7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TEASER 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talking about today … but role in public policy environments to help advocate for positive changes in the child welfare system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experience at individual to make systems level changes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comfort/confidence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interest in future lunch n’ learn? </a:t>
            </a:r>
            <a:endParaRPr b="1"/>
          </a:p>
        </p:txBody>
      </p:sp>
      <p:sp>
        <p:nvSpPr>
          <p:cNvPr id="171" name="Google Shape;171;g26afdb3c7b7_1_269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825" lIns="92825" spcFirstLastPara="1" rIns="92825" wrap="square" tIns="9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afdb3c7b7_1_531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6afdb3c7b7_1_531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6afdb3c7b7_1_531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afdb3c7b7_1_142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afdb3c7b7_1_142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afdb3c7b7_1_149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6afdb3c7b7_1_149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afdb3c7b7_1_154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afdb3c7b7_1_154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afdb3c7b7_1_157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afdb3c7b7_1_157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afdb3c7b7_1_162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6afdb3c7b7_1_162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afdb3c7b7_1_543:notes"/>
          <p:cNvSpPr txBox="1"/>
          <p:nvPr>
            <p:ph idx="1" type="body"/>
          </p:nvPr>
        </p:nvSpPr>
        <p:spPr>
          <a:xfrm>
            <a:off x="695482" y="4421822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6afdb3c7b7_1_543:notes"/>
          <p:cNvSpPr/>
          <p:nvPr>
            <p:ph idx="2" type="sldImg"/>
          </p:nvPr>
        </p:nvSpPr>
        <p:spPr>
          <a:xfrm>
            <a:off x="1738972" y="698183"/>
            <a:ext cx="34776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afdb3c7b7_1_549:notes"/>
          <p:cNvSpPr txBox="1"/>
          <p:nvPr>
            <p:ph idx="1" type="body"/>
          </p:nvPr>
        </p:nvSpPr>
        <p:spPr>
          <a:xfrm>
            <a:off x="695482" y="4421822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6afdb3c7b7_1_549:notes"/>
          <p:cNvSpPr/>
          <p:nvPr>
            <p:ph idx="2" type="sldImg"/>
          </p:nvPr>
        </p:nvSpPr>
        <p:spPr>
          <a:xfrm>
            <a:off x="1738972" y="698183"/>
            <a:ext cx="34776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afdb3c7b7_1_559:notes"/>
          <p:cNvSpPr txBox="1"/>
          <p:nvPr>
            <p:ph idx="1" type="body"/>
          </p:nvPr>
        </p:nvSpPr>
        <p:spPr>
          <a:xfrm>
            <a:off x="695482" y="4421822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6afdb3c7b7_1_559:notes"/>
          <p:cNvSpPr/>
          <p:nvPr>
            <p:ph idx="2" type="sldImg"/>
          </p:nvPr>
        </p:nvSpPr>
        <p:spPr>
          <a:xfrm>
            <a:off x="1738972" y="698183"/>
            <a:ext cx="34776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afdb3c7b7_1_0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6afdb3c7b7_1_0:notes"/>
          <p:cNvSpPr/>
          <p:nvPr>
            <p:ph idx="2" type="sldImg"/>
          </p:nvPr>
        </p:nvSpPr>
        <p:spPr>
          <a:xfrm>
            <a:off x="1390965" y="1163638"/>
            <a:ext cx="41730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afdb3c7b7_1_182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6afdb3c7b7_1_182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afdb3c7b7_1_710:notes"/>
          <p:cNvSpPr/>
          <p:nvPr>
            <p:ph idx="2" type="sldImg"/>
          </p:nvPr>
        </p:nvSpPr>
        <p:spPr>
          <a:xfrm>
            <a:off x="1738972" y="698183"/>
            <a:ext cx="34776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afdb3c7b7_1_710:notes"/>
          <p:cNvSpPr txBox="1"/>
          <p:nvPr>
            <p:ph idx="1" type="body"/>
          </p:nvPr>
        </p:nvSpPr>
        <p:spPr>
          <a:xfrm>
            <a:off x="695482" y="4421822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afdb3c7b7_1_706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6afdb3c7b7_1_706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afdb3c7b7_1_807:notes"/>
          <p:cNvSpPr/>
          <p:nvPr>
            <p:ph idx="2" type="sldImg"/>
          </p:nvPr>
        </p:nvSpPr>
        <p:spPr>
          <a:xfrm>
            <a:off x="1738972" y="698183"/>
            <a:ext cx="34776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afdb3c7b7_1_807:notes"/>
          <p:cNvSpPr txBox="1"/>
          <p:nvPr>
            <p:ph idx="1" type="body"/>
          </p:nvPr>
        </p:nvSpPr>
        <p:spPr>
          <a:xfrm>
            <a:off x="695482" y="4421822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afdb3c7b7_1_70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afdb3c7b7_1_70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afdb3c7b7_1_74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6afdb3c7b7_1_74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afdb3c7b7_1_513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afdb3c7b7_1_513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afdb3c7b7_1_205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6afdb3c7b7_1_205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26afdb3c7b7_1_205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afdb3c7b7_1_217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6afdb3c7b7_1_217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6afdb3c7b7_1_217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fdb3c7b7_1_230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6afdb3c7b7_1_230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A70"/>
              </a:solidFill>
            </a:endParaRPr>
          </a:p>
        </p:txBody>
      </p:sp>
      <p:sp>
        <p:nvSpPr>
          <p:cNvPr id="129" name="Google Shape;129;g26afdb3c7b7_1_230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afdb3c7b7_1_243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6afdb3c7b7_1_243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43" name="Google Shape;143;g26afdb3c7b7_1_243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afdb3c7b7_1_256:notes"/>
          <p:cNvSpPr/>
          <p:nvPr>
            <p:ph idx="2" type="sldImg"/>
          </p:nvPr>
        </p:nvSpPr>
        <p:spPr>
          <a:xfrm>
            <a:off x="1391462" y="1163638"/>
            <a:ext cx="41721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afdb3c7b7_1_256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57" name="Google Shape;157;g26afdb3c7b7_1_256:notes"/>
          <p:cNvSpPr txBox="1"/>
          <p:nvPr>
            <p:ph idx="12" type="sldNum"/>
          </p:nvPr>
        </p:nvSpPr>
        <p:spPr>
          <a:xfrm>
            <a:off x="3939458" y="8842030"/>
            <a:ext cx="3013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825" lIns="92825" spcFirstLastPara="1" rIns="92825" wrap="square" tIns="9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070d482ef_0_254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g20070d482ef_0_254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g20070d482ef_0_254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g20070d482ef_0_2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070d482ef_0_286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g20070d482ef_0_28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070d482ef_0_295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0070d482ef_0_295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63" name="Google Shape;63;g20070d482ef_0_2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070d482ef_0_30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Layout">
  <p:cSld name="Table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afdb3c7b7_1_509"/>
          <p:cNvSpPr txBox="1"/>
          <p:nvPr>
            <p:ph idx="12" type="sldNum"/>
          </p:nvPr>
        </p:nvSpPr>
        <p:spPr>
          <a:xfrm>
            <a:off x="6773779" y="6098087"/>
            <a:ext cx="2133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g26afdb3c7b7_1_509"/>
          <p:cNvSpPr txBox="1"/>
          <p:nvPr>
            <p:ph idx="1" type="body"/>
          </p:nvPr>
        </p:nvSpPr>
        <p:spPr>
          <a:xfrm>
            <a:off x="801842" y="1256449"/>
            <a:ext cx="74643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6afdb3c7b7_1_509"/>
          <p:cNvSpPr/>
          <p:nvPr>
            <p:ph idx="2" type="tbl"/>
          </p:nvPr>
        </p:nvSpPr>
        <p:spPr>
          <a:xfrm>
            <a:off x="801843" y="1789437"/>
            <a:ext cx="74643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0070d482ef_0_27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0070d482ef_0_27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20070d482ef_0_2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0070d482ef_0_28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0070d482ef_0_28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g20070d482ef_0_28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" name="Google Shape;22;g20070d482ef_0_28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g20070d482ef_0_28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0070d482ef_0_271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0070d482ef_0_27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g20070d482ef_0_271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g20070d482ef_0_271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Google Shape;29;g20070d482ef_0_27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070d482ef_0_26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0070d482ef_0_26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3" name="Google Shape;33;g20070d482ef_0_26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4" name="Google Shape;34;g20070d482ef_0_26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g20070d482ef_0_26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g20070d482ef_0_2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0070d482ef_0_3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g20070d482ef_0_3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g20070d482ef_0_30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20070d482ef_0_30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20070d482ef_0_3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0070d482ef_0_281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0070d482ef_0_281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g20070d482ef_0_281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" name="Google Shape;47;g20070d482ef_0_28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070d482ef_0_299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g20070d482ef_0_299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1" name="Google Shape;51;g20070d482ef_0_2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070d482ef_0_259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4" name="Google Shape;54;g20070d482ef_0_259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55" name="Google Shape;55;g20070d482ef_0_259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g20070d482ef_0_2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070d482ef_0_2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g20070d482ef_0_2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20070d482ef_0_2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://www.familyvoicesco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gif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amilyvoicesco.org/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2848550" y="4063200"/>
            <a:ext cx="62955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333">
                <a:solidFill>
                  <a:schemeClr val="lt1"/>
                </a:solidFill>
              </a:rPr>
              <a:t>Building Your</a:t>
            </a:r>
            <a:endParaRPr sz="633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333">
                <a:solidFill>
                  <a:schemeClr val="lt1"/>
                </a:solidFill>
              </a:rPr>
              <a:t>Advocacy Skills</a:t>
            </a:r>
            <a:endParaRPr sz="6333">
              <a:solidFill>
                <a:schemeClr val="lt1"/>
              </a:solidFill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350" y="326350"/>
            <a:ext cx="8753300" cy="19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afdb3c7b7_1_269"/>
          <p:cNvSpPr txBox="1"/>
          <p:nvPr>
            <p:ph idx="1" type="body"/>
          </p:nvPr>
        </p:nvSpPr>
        <p:spPr>
          <a:xfrm>
            <a:off x="209200" y="97343"/>
            <a:ext cx="8898600" cy="1190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/>
              <a:t>5. Public Policy - National / State / Local</a:t>
            </a:r>
            <a:r>
              <a:rPr lang="en-US"/>
              <a:t> </a:t>
            </a:r>
            <a:r>
              <a:rPr lang="en-US" sz="2300">
                <a:solidFill>
                  <a:schemeClr val="dk2"/>
                </a:solidFill>
              </a:rPr>
              <a:t>(Legislation, Lobbying, Research)</a:t>
            </a:r>
            <a:endParaRPr sz="23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8761D"/>
              </a:solidFill>
            </a:endParaRPr>
          </a:p>
        </p:txBody>
      </p:sp>
      <p:grpSp>
        <p:nvGrpSpPr>
          <p:cNvPr id="174" name="Google Shape;174;g26afdb3c7b7_1_269"/>
          <p:cNvGrpSpPr/>
          <p:nvPr/>
        </p:nvGrpSpPr>
        <p:grpSpPr>
          <a:xfrm>
            <a:off x="4828554" y="1384728"/>
            <a:ext cx="4203044" cy="5017215"/>
            <a:chOff x="3800475" y="364325"/>
            <a:chExt cx="5196000" cy="4551175"/>
          </a:xfrm>
        </p:grpSpPr>
        <p:sp>
          <p:nvSpPr>
            <p:cNvPr id="175" name="Google Shape;175;g26afdb3c7b7_1_269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g26afdb3c7b7_1_269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g26afdb3c7b7_1_269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g26afdb3c7b7_1_269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rgbClr val="83C567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g26afdb3c7b7_1_269"/>
            <p:cNvSpPr/>
            <p:nvPr/>
          </p:nvSpPr>
          <p:spPr>
            <a:xfrm>
              <a:off x="5369775" y="3350550"/>
              <a:ext cx="2114100" cy="1564500"/>
            </a:xfrm>
            <a:prstGeom prst="ellipse">
              <a:avLst/>
            </a:prstGeom>
            <a:solidFill>
              <a:srgbClr val="45B246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g26afdb3c7b7_1_269"/>
            <p:cNvSpPr txBox="1"/>
            <p:nvPr/>
          </p:nvSpPr>
          <p:spPr>
            <a:xfrm>
              <a:off x="6282625" y="534100"/>
              <a:ext cx="2805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1" name="Google Shape;181;g26afdb3c7b7_1_269"/>
          <p:cNvSpPr txBox="1"/>
          <p:nvPr/>
        </p:nvSpPr>
        <p:spPr>
          <a:xfrm>
            <a:off x="631325" y="1671150"/>
            <a:ext cx="3952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Lasting impact at state and federal levels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afdb3c7b7_1_531"/>
          <p:cNvSpPr txBox="1"/>
          <p:nvPr>
            <p:ph idx="1" type="body"/>
          </p:nvPr>
        </p:nvSpPr>
        <p:spPr>
          <a:xfrm>
            <a:off x="606946" y="1710875"/>
            <a:ext cx="3850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000"/>
              <a:t>Keep Your Foundation Strong</a:t>
            </a:r>
            <a:endParaRPr sz="4500">
              <a:solidFill>
                <a:srgbClr val="38761D"/>
              </a:solidFill>
            </a:endParaRPr>
          </a:p>
        </p:txBody>
      </p:sp>
      <p:grpSp>
        <p:nvGrpSpPr>
          <p:cNvPr id="188" name="Google Shape;188;g26afdb3c7b7_1_531"/>
          <p:cNvGrpSpPr/>
          <p:nvPr/>
        </p:nvGrpSpPr>
        <p:grpSpPr>
          <a:xfrm>
            <a:off x="4679583" y="1549942"/>
            <a:ext cx="3722414" cy="4625814"/>
            <a:chOff x="3800475" y="364325"/>
            <a:chExt cx="5196000" cy="4551175"/>
          </a:xfrm>
        </p:grpSpPr>
        <p:sp>
          <p:nvSpPr>
            <p:cNvPr id="189" name="Google Shape;189;g26afdb3c7b7_1_531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6afdb3c7b7_1_531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6afdb3c7b7_1_531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67C59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6afdb3c7b7_1_531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g26afdb3c7b7_1_531"/>
          <p:cNvSpPr txBox="1"/>
          <p:nvPr/>
        </p:nvSpPr>
        <p:spPr>
          <a:xfrm>
            <a:off x="6460875" y="4794033"/>
            <a:ext cx="280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4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afdb3c7b7_1_142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55"/>
              <a:t>Danae Davison</a:t>
            </a:r>
            <a:endParaRPr sz="71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1"/>
              <a:t>PEAK Parent Center</a:t>
            </a:r>
            <a:endParaRPr sz="47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-Parent Advisor</a:t>
            </a:r>
            <a:endParaRPr/>
          </a:p>
        </p:txBody>
      </p:sp>
      <p:pic>
        <p:nvPicPr>
          <p:cNvPr id="199" name="Google Shape;199;g26afdb3c7b7_1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500" y="4408363"/>
            <a:ext cx="4331825" cy="18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6afdb3c7b7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75" y="152400"/>
            <a:ext cx="8580026" cy="59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6afdb3c7b7_1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75" y="405625"/>
            <a:ext cx="8062326" cy="604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26afdb3c7b7_1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75" y="152400"/>
            <a:ext cx="8467727" cy="635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afdb3c7b7_1_162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55"/>
              <a:t>Nikki Martin</a:t>
            </a:r>
            <a:endParaRPr sz="71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1"/>
              <a:t>Parent to Parent of Colorado</a:t>
            </a:r>
            <a:endParaRPr sz="47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r>
              <a:rPr lang="en-US"/>
              <a:t>Project Coordinator, Family Engagement</a:t>
            </a:r>
            <a:endParaRPr/>
          </a:p>
        </p:txBody>
      </p:sp>
      <p:pic>
        <p:nvPicPr>
          <p:cNvPr id="220" name="Google Shape;220;g26afdb3c7b7_1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975" y="3495549"/>
            <a:ext cx="2980425" cy="29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afdb3c7b7_1_543"/>
          <p:cNvSpPr txBox="1"/>
          <p:nvPr>
            <p:ph type="ctrTitle"/>
          </p:nvPr>
        </p:nvSpPr>
        <p:spPr>
          <a:xfrm>
            <a:off x="1007836" y="690568"/>
            <a:ext cx="58254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5400"/>
              <a:buFont typeface="Trebuchet MS"/>
              <a:buNone/>
            </a:pPr>
            <a:r>
              <a:rPr lang="en-US">
                <a:solidFill>
                  <a:srgbClr val="6C911C"/>
                </a:solidFill>
              </a:rPr>
              <a:t>My family…</a:t>
            </a:r>
            <a:endParaRPr>
              <a:solidFill>
                <a:srgbClr val="6C911C"/>
              </a:solidFill>
            </a:endParaRPr>
          </a:p>
        </p:txBody>
      </p:sp>
      <p:pic>
        <p:nvPicPr>
          <p:cNvPr id="226" name="Google Shape;226;g26afdb3c7b7_1_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300" y="2481943"/>
            <a:ext cx="3755572" cy="281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6afdb3c7b7_1_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76" y="-217714"/>
            <a:ext cx="3433763" cy="312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afdb3c7b7_1_549"/>
          <p:cNvSpPr txBox="1"/>
          <p:nvPr>
            <p:ph type="title"/>
          </p:nvPr>
        </p:nvSpPr>
        <p:spPr>
          <a:xfrm>
            <a:off x="508000" y="506672"/>
            <a:ext cx="6447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ct val="116129"/>
              <a:buFont typeface="Trebuchet MS"/>
              <a:buNone/>
            </a:pPr>
            <a:r>
              <a:rPr b="1" lang="en-US">
                <a:solidFill>
                  <a:srgbClr val="6C911C"/>
                </a:solidFill>
              </a:rPr>
              <a:t>Parent to Parent of Colorado (P2P-CO)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233" name="Google Shape;233;g26afdb3c7b7_1_549"/>
          <p:cNvSpPr/>
          <p:nvPr/>
        </p:nvSpPr>
        <p:spPr>
          <a:xfrm>
            <a:off x="508000" y="1723813"/>
            <a:ext cx="8133900" cy="3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One-to-one parent matching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message boards (24/7)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 (youth mental health/wellness)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Padre a Padre de Colorado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Zoom support groups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Friday, 10-11:30am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Thursday, 6:30-8pm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g26afdb3c7b7_1_549"/>
          <p:cNvSpPr txBox="1"/>
          <p:nvPr/>
        </p:nvSpPr>
        <p:spPr>
          <a:xfrm>
            <a:off x="767950" y="5583077"/>
            <a:ext cx="239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p2p-co.org</a:t>
            </a:r>
            <a:endParaRPr sz="3600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g26afdb3c7b7_1_549"/>
          <p:cNvSpPr txBox="1"/>
          <p:nvPr/>
        </p:nvSpPr>
        <p:spPr>
          <a:xfrm>
            <a:off x="3842526" y="5947575"/>
            <a:ext cx="218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@P2PCO</a:t>
            </a:r>
            <a:endParaRPr sz="2800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6" name="Google Shape;236;g26afdb3c7b7_1_5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476" y="5407607"/>
            <a:ext cx="374069" cy="3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6afdb3c7b7_1_5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914" y="5395744"/>
            <a:ext cx="423563" cy="41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6afdb3c7b7_1_5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5650" y="148600"/>
            <a:ext cx="1575225" cy="15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afdb3c7b7_1_559"/>
          <p:cNvSpPr txBox="1"/>
          <p:nvPr>
            <p:ph type="ctrTitle"/>
          </p:nvPr>
        </p:nvSpPr>
        <p:spPr>
          <a:xfrm>
            <a:off x="2204850" y="4614675"/>
            <a:ext cx="64419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6C911C"/>
              </a:buClr>
              <a:buSzPts val="5400"/>
              <a:buFont typeface="Trebuchet MS"/>
              <a:buNone/>
            </a:pPr>
            <a:r>
              <a:rPr lang="en-US" sz="4100">
                <a:solidFill>
                  <a:srgbClr val="6C911C"/>
                </a:solidFill>
              </a:rPr>
              <a:t>Start small…</a:t>
            </a:r>
            <a:br>
              <a:rPr lang="en-US" sz="4100">
                <a:solidFill>
                  <a:srgbClr val="6C911C"/>
                </a:solidFill>
              </a:rPr>
            </a:br>
            <a:r>
              <a:rPr lang="en-US" sz="4100">
                <a:solidFill>
                  <a:srgbClr val="6C911C"/>
                </a:solidFill>
              </a:rPr>
              <a:t>…just start somewhere.</a:t>
            </a:r>
            <a:endParaRPr sz="4100">
              <a:solidFill>
                <a:srgbClr val="6C911C"/>
              </a:solidFill>
            </a:endParaRPr>
          </a:p>
        </p:txBody>
      </p:sp>
      <p:pic>
        <p:nvPicPr>
          <p:cNvPr id="244" name="Google Shape;244;g26afdb3c7b7_1_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50" y="660749"/>
            <a:ext cx="2980425" cy="29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fdb3c7b7_1_0"/>
          <p:cNvSpPr txBox="1"/>
          <p:nvPr>
            <p:ph type="title"/>
          </p:nvPr>
        </p:nvSpPr>
        <p:spPr>
          <a:xfrm>
            <a:off x="335700" y="146100"/>
            <a:ext cx="422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200"/>
              <a:t>Caregiver Conversations</a:t>
            </a:r>
            <a:endParaRPr sz="4200"/>
          </a:p>
        </p:txBody>
      </p:sp>
      <p:sp>
        <p:nvSpPr>
          <p:cNvPr id="82" name="Google Shape;82;g26afdb3c7b7_1_0"/>
          <p:cNvSpPr txBox="1"/>
          <p:nvPr/>
        </p:nvSpPr>
        <p:spPr>
          <a:xfrm>
            <a:off x="587656" y="1471796"/>
            <a:ext cx="386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 on the first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of every month.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 PM-8:30 PM</a:t>
            </a:r>
            <a:endParaRPr/>
          </a:p>
        </p:txBody>
      </p:sp>
      <p:sp>
        <p:nvSpPr>
          <p:cNvPr id="83" name="Google Shape;83;g26afdb3c7b7_1_0"/>
          <p:cNvSpPr txBox="1"/>
          <p:nvPr/>
        </p:nvSpPr>
        <p:spPr>
          <a:xfrm>
            <a:off x="240000" y="2672400"/>
            <a:ext cx="44181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know your time is precious we and are committed to providing information in a specific timeline.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timeline: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7:00-7:10  Intros and Overview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7:10-8:00 Information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8:00-8:30 Questions/Answers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Please do not share private health information, as we are recording this webinar. If you have questions that are of a more private nature, one of our staff will connect with you, at another time.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g26afdb3c7b7_1_0"/>
          <p:cNvPicPr preferRelativeResize="0"/>
          <p:nvPr/>
        </p:nvPicPr>
        <p:blipFill rotWithShape="1">
          <a:blip r:embed="rId3">
            <a:alphaModFix/>
          </a:blip>
          <a:srcRect b="11515" l="26978" r="7141" t="12675"/>
          <a:stretch/>
        </p:blipFill>
        <p:spPr>
          <a:xfrm>
            <a:off x="4658100" y="44775"/>
            <a:ext cx="4543675" cy="676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afdb3c7b7_1_182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55"/>
              <a:t>Denice Chinchilla</a:t>
            </a:r>
            <a:endParaRPr sz="71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1"/>
              <a:t>El Grupo Vida</a:t>
            </a:r>
            <a:endParaRPr sz="47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endParaRPr/>
          </a:p>
        </p:txBody>
      </p:sp>
      <p:pic>
        <p:nvPicPr>
          <p:cNvPr id="250" name="Google Shape;250;g26afdb3c7b7_1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525" y="3429001"/>
            <a:ext cx="2442600" cy="31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6afdb3c7b7_1_7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038" y="389800"/>
            <a:ext cx="3872287" cy="309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6afdb3c7b7_1_7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216087" y="3489358"/>
            <a:ext cx="3441899" cy="258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6afdb3c7b7_1_7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823512" y="3486449"/>
            <a:ext cx="3435563" cy="257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afdb3c7b7_1_70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latin typeface="Gill Sans"/>
                <a:ea typeface="Gill Sans"/>
                <a:cs typeface="Gill Sans"/>
                <a:sym typeface="Gill Sans"/>
              </a:rPr>
              <a:t>EL GRUPO VIDA’S MISSION |</a:t>
            </a:r>
            <a:endParaRPr b="1" sz="3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latin typeface="Gill Sans"/>
                <a:ea typeface="Gill Sans"/>
                <a:cs typeface="Gill Sans"/>
                <a:sym typeface="Gill Sans"/>
              </a:rPr>
              <a:t>LA MISIÓN DE EL GRUPO VIDA</a:t>
            </a:r>
            <a:endParaRPr b="1" sz="32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6afdb3c7b7_1_706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984"/>
              <a:buFont typeface="Gill Sans"/>
              <a:buNone/>
            </a:pPr>
            <a:r>
              <a:rPr i="1" lang="en-US" sz="2800">
                <a:solidFill>
                  <a:srgbClr val="000000"/>
                </a:solidFill>
              </a:rPr>
              <a:t>The mission of El Grupo Vida is to empower immigrants with disabilities and their families with information, training, and direct advocacy to help them become more self-sufficient and give our community a voice, raising awareness about our rights.</a:t>
            </a:r>
            <a:endParaRPr i="1" sz="8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6afdb3c7b7_1_706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984"/>
              <a:buFont typeface="Gill Sans"/>
              <a:buNone/>
            </a:pPr>
            <a:r>
              <a:rPr i="1" lang="en-US" sz="2800">
                <a:solidFill>
                  <a:srgbClr val="000000"/>
                </a:solidFill>
              </a:rPr>
              <a:t>La misión de El Grupo Vida es fortalecer a las personas inmigrantes que tienen alguna discapacidad y a sus familias con información, capacitación y defensoría directa para ayudarles a ser más autosuficiente y darle voz a nuestra comunidad, dando conocimiento sobre nuestros derechos.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26afdb3c7b7_1_8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06" y="255775"/>
            <a:ext cx="2631152" cy="350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6afdb3c7b7_1_8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738409" y="1926510"/>
            <a:ext cx="3645243" cy="27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6afdb3c7b7_1_8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688393" y="3437913"/>
            <a:ext cx="3685931" cy="276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afdb3c7b7_1_70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g26afdb3c7b7_1_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25" y="115275"/>
            <a:ext cx="8805742" cy="572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afdb3c7b7_1_74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300"/>
              <a:t>Family Voices Overview</a:t>
            </a:r>
            <a:endParaRPr sz="3300"/>
          </a:p>
        </p:txBody>
      </p:sp>
      <p:sp>
        <p:nvSpPr>
          <p:cNvPr id="90" name="Google Shape;90;g26afdb3c7b7_1_74"/>
          <p:cNvSpPr txBox="1"/>
          <p:nvPr>
            <p:ph idx="1" type="body"/>
          </p:nvPr>
        </p:nvSpPr>
        <p:spPr>
          <a:xfrm>
            <a:off x="85550" y="3233050"/>
            <a:ext cx="35775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https://www.familyvoicesco.org/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(855) 877-1747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6afdb3c7b7_1_74"/>
          <p:cNvSpPr txBox="1"/>
          <p:nvPr/>
        </p:nvSpPr>
        <p:spPr>
          <a:xfrm>
            <a:off x="4057500" y="1716125"/>
            <a:ext cx="5086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Led Nonprofit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Provide: 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Systems Navigation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Education and Training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Advocacy and Policy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F2F Health Information Center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Affiliate of Family Voices national organization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g26afdb3c7b7_1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3512" y="185725"/>
            <a:ext cx="2494474" cy="1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afdb3c7b7_1_513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Advocacy: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1"/>
              <a:t>any action that speaks in favor of, recommends, argues for a cause, supports or defends, or pleads on behalf of others.</a:t>
            </a:r>
            <a:endParaRPr sz="1911"/>
          </a:p>
        </p:txBody>
      </p:sp>
      <p:sp>
        <p:nvSpPr>
          <p:cNvPr id="98" name="Google Shape;98;g26afdb3c7b7_1_513"/>
          <p:cNvSpPr txBox="1"/>
          <p:nvPr>
            <p:ph idx="1" type="body"/>
          </p:nvPr>
        </p:nvSpPr>
        <p:spPr>
          <a:xfrm>
            <a:off x="64150" y="4446850"/>
            <a:ext cx="39234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It’s YOUR table!</a:t>
            </a:r>
            <a:endParaRPr sz="3900"/>
          </a:p>
        </p:txBody>
      </p:sp>
      <p:pic>
        <p:nvPicPr>
          <p:cNvPr id="99" name="Google Shape;99;g26afdb3c7b7_1_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425" y="928800"/>
            <a:ext cx="5094675" cy="53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6afdb3c7b7_1_205"/>
          <p:cNvPicPr preferRelativeResize="0"/>
          <p:nvPr/>
        </p:nvPicPr>
        <p:blipFill rotWithShape="1">
          <a:blip r:embed="rId3">
            <a:alphaModFix/>
          </a:blip>
          <a:srcRect b="0" l="0" r="0" t="2075"/>
          <a:stretch/>
        </p:blipFill>
        <p:spPr>
          <a:xfrm>
            <a:off x="4314250" y="1334035"/>
            <a:ext cx="4817075" cy="5176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6afdb3c7b7_1_205"/>
          <p:cNvSpPr txBox="1"/>
          <p:nvPr/>
        </p:nvSpPr>
        <p:spPr>
          <a:xfrm>
            <a:off x="6209450" y="5383795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26afdb3c7b7_1_205"/>
          <p:cNvSpPr txBox="1"/>
          <p:nvPr/>
        </p:nvSpPr>
        <p:spPr>
          <a:xfrm>
            <a:off x="6046300" y="4224132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26afdb3c7b7_1_205"/>
          <p:cNvSpPr txBox="1"/>
          <p:nvPr/>
        </p:nvSpPr>
        <p:spPr>
          <a:xfrm>
            <a:off x="5885225" y="3466965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26afdb3c7b7_1_205"/>
          <p:cNvSpPr txBox="1"/>
          <p:nvPr/>
        </p:nvSpPr>
        <p:spPr>
          <a:xfrm>
            <a:off x="5628750" y="2720954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g26afdb3c7b7_1_205"/>
          <p:cNvSpPr txBox="1"/>
          <p:nvPr/>
        </p:nvSpPr>
        <p:spPr>
          <a:xfrm>
            <a:off x="5680925" y="1633258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g26afdb3c7b7_1_205"/>
          <p:cNvSpPr txBox="1"/>
          <p:nvPr/>
        </p:nvSpPr>
        <p:spPr>
          <a:xfrm>
            <a:off x="0" y="0"/>
            <a:ext cx="91440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Circles of Engagement</a:t>
            </a:r>
            <a:endParaRPr b="1" i="0" sz="42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6afdb3c7b7_1_205"/>
          <p:cNvSpPr txBox="1"/>
          <p:nvPr>
            <p:ph idx="1" type="body"/>
          </p:nvPr>
        </p:nvSpPr>
        <p:spPr>
          <a:xfrm>
            <a:off x="295800" y="1633241"/>
            <a:ext cx="4276200" cy="38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1.</a:t>
            </a:r>
            <a:r>
              <a:rPr b="0" lang="en-US" sz="1900">
                <a:solidFill>
                  <a:srgbClr val="3C4043"/>
                </a:solidFill>
              </a:rPr>
              <a:t> </a:t>
            </a:r>
            <a:r>
              <a:rPr lang="en-US" sz="1900">
                <a:solidFill>
                  <a:schemeClr val="dk2"/>
                </a:solidFill>
              </a:rPr>
              <a:t>Individual</a:t>
            </a:r>
            <a:r>
              <a:rPr b="0" lang="en-US" sz="1900">
                <a:solidFill>
                  <a:schemeClr val="dk2"/>
                </a:solidFill>
              </a:rPr>
              <a:t> (I/Me, Immediate Family)</a:t>
            </a:r>
            <a:endParaRPr b="0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2. </a:t>
            </a:r>
            <a:r>
              <a:rPr lang="en-US" sz="1900">
                <a:solidFill>
                  <a:schemeClr val="dk2"/>
                </a:solidFill>
              </a:rPr>
              <a:t>Interpersonal</a:t>
            </a:r>
            <a:r>
              <a:rPr b="0" lang="en-US" sz="1900">
                <a:solidFill>
                  <a:schemeClr val="dk2"/>
                </a:solidFill>
              </a:rPr>
              <a:t> (Extended Family/Friends)</a:t>
            </a:r>
            <a:endParaRPr b="0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3. </a:t>
            </a:r>
            <a:r>
              <a:rPr lang="en-US" sz="1900">
                <a:solidFill>
                  <a:schemeClr val="dk2"/>
                </a:solidFill>
              </a:rPr>
              <a:t>Community</a:t>
            </a:r>
            <a:r>
              <a:rPr b="0" lang="en-US" sz="1900">
                <a:solidFill>
                  <a:schemeClr val="dk2"/>
                </a:solidFill>
              </a:rPr>
              <a:t> (Social/Neighborhood)</a:t>
            </a:r>
            <a:r>
              <a:rPr b="0" lang="en-US">
                <a:solidFill>
                  <a:schemeClr val="dk2"/>
                </a:solidFill>
              </a:rPr>
              <a:t> 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4.</a:t>
            </a:r>
            <a:r>
              <a:rPr b="0" lang="en-US" sz="1900">
                <a:solidFill>
                  <a:schemeClr val="dk2"/>
                </a:solidFill>
              </a:rPr>
              <a:t> </a:t>
            </a:r>
            <a:r>
              <a:rPr lang="en-US" sz="1900">
                <a:solidFill>
                  <a:schemeClr val="dk2"/>
                </a:solidFill>
              </a:rPr>
              <a:t>Organizational </a:t>
            </a:r>
            <a:r>
              <a:rPr b="0" lang="en-US" sz="1900">
                <a:solidFill>
                  <a:schemeClr val="dk2"/>
                </a:solidFill>
              </a:rPr>
              <a:t>- Hospital/Social Services/Insurance (Committee, Advisory Council, Quality Improvement)</a:t>
            </a:r>
            <a:r>
              <a:rPr b="0" lang="en-US">
                <a:solidFill>
                  <a:schemeClr val="dk2"/>
                </a:solidFill>
              </a:rPr>
              <a:t>   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5. </a:t>
            </a:r>
            <a:r>
              <a:rPr lang="en-US" sz="1900">
                <a:solidFill>
                  <a:schemeClr val="dk2"/>
                </a:solidFill>
              </a:rPr>
              <a:t>Public Policy</a:t>
            </a:r>
            <a:r>
              <a:rPr b="0" lang="en-US" sz="1900">
                <a:solidFill>
                  <a:schemeClr val="dk2"/>
                </a:solidFill>
              </a:rPr>
              <a:t> - National/State/Local (Legislation, Lobbying, Research)</a:t>
            </a:r>
            <a:r>
              <a:rPr b="0" lang="en-US">
                <a:solidFill>
                  <a:schemeClr val="dk2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afdb3c7b7_1_217"/>
          <p:cNvSpPr txBox="1"/>
          <p:nvPr>
            <p:ph idx="1" type="body"/>
          </p:nvPr>
        </p:nvSpPr>
        <p:spPr>
          <a:xfrm>
            <a:off x="272717" y="485355"/>
            <a:ext cx="746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Individual (I/Me, My Family)</a:t>
            </a:r>
            <a:endParaRPr sz="2500">
              <a:solidFill>
                <a:srgbClr val="38761D"/>
              </a:solidFill>
            </a:endParaRPr>
          </a:p>
        </p:txBody>
      </p:sp>
      <p:sp>
        <p:nvSpPr>
          <p:cNvPr id="119" name="Google Shape;119;g26afdb3c7b7_1_217"/>
          <p:cNvSpPr txBox="1"/>
          <p:nvPr/>
        </p:nvSpPr>
        <p:spPr>
          <a:xfrm>
            <a:off x="395475" y="1885827"/>
            <a:ext cx="4565700" cy="2424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Fo</a:t>
            </a: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cus on you,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your child/youth, 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and your family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20" name="Google Shape;120;g26afdb3c7b7_1_217"/>
          <p:cNvGrpSpPr/>
          <p:nvPr/>
        </p:nvGrpSpPr>
        <p:grpSpPr>
          <a:xfrm>
            <a:off x="4679583" y="1549942"/>
            <a:ext cx="3722414" cy="4625814"/>
            <a:chOff x="3800475" y="364325"/>
            <a:chExt cx="5196000" cy="4551175"/>
          </a:xfrm>
        </p:grpSpPr>
        <p:sp>
          <p:nvSpPr>
            <p:cNvPr id="121" name="Google Shape;121;g26afdb3c7b7_1_217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6afdb3c7b7_1_217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6afdb3c7b7_1_217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67C59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6afdb3c7b7_1_217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g26afdb3c7b7_1_217"/>
          <p:cNvSpPr txBox="1"/>
          <p:nvPr/>
        </p:nvSpPr>
        <p:spPr>
          <a:xfrm>
            <a:off x="6460875" y="4794033"/>
            <a:ext cx="280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4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fdb3c7b7_1_230"/>
          <p:cNvSpPr txBox="1"/>
          <p:nvPr>
            <p:ph idx="1" type="body"/>
          </p:nvPr>
        </p:nvSpPr>
        <p:spPr>
          <a:xfrm>
            <a:off x="189150" y="357293"/>
            <a:ext cx="876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2.  Interpersonal  (Family/Friends)</a:t>
            </a:r>
            <a:endParaRPr sz="3000">
              <a:solidFill>
                <a:srgbClr val="38761D"/>
              </a:solidFill>
            </a:endParaRPr>
          </a:p>
        </p:txBody>
      </p:sp>
      <p:grpSp>
        <p:nvGrpSpPr>
          <p:cNvPr id="132" name="Google Shape;132;g26afdb3c7b7_1_230"/>
          <p:cNvGrpSpPr/>
          <p:nvPr/>
        </p:nvGrpSpPr>
        <p:grpSpPr>
          <a:xfrm>
            <a:off x="4815381" y="1195841"/>
            <a:ext cx="3952078" cy="4945307"/>
            <a:chOff x="3800475" y="364325"/>
            <a:chExt cx="5196000" cy="4551175"/>
          </a:xfrm>
        </p:grpSpPr>
        <p:sp>
          <p:nvSpPr>
            <p:cNvPr id="133" name="Google Shape;133;g26afdb3c7b7_1_230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6afdb3c7b7_1_230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6afdb3c7b7_1_230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67C59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6afdb3c7b7_1_230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rgbClr val="FFE04F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6afdb3c7b7_1_230"/>
            <p:cNvSpPr/>
            <p:nvPr/>
          </p:nvSpPr>
          <p:spPr>
            <a:xfrm>
              <a:off x="5369775" y="3350550"/>
              <a:ext cx="2114100" cy="1564500"/>
            </a:xfrm>
            <a:prstGeom prst="ellipse">
              <a:avLst/>
            </a:prstGeom>
            <a:solidFill>
              <a:srgbClr val="45B246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g26afdb3c7b7_1_230"/>
          <p:cNvSpPr txBox="1"/>
          <p:nvPr/>
        </p:nvSpPr>
        <p:spPr>
          <a:xfrm>
            <a:off x="6663625" y="3756664"/>
            <a:ext cx="28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26afdb3c7b7_1_230"/>
          <p:cNvSpPr txBox="1"/>
          <p:nvPr/>
        </p:nvSpPr>
        <p:spPr>
          <a:xfrm>
            <a:off x="631325" y="1671150"/>
            <a:ext cx="3952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Expand focus to friends and extended family 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afdb3c7b7_1_243"/>
          <p:cNvSpPr txBox="1"/>
          <p:nvPr>
            <p:ph idx="1" type="body"/>
          </p:nvPr>
        </p:nvSpPr>
        <p:spPr>
          <a:xfrm>
            <a:off x="211450" y="203013"/>
            <a:ext cx="88476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3. Community (Social/Neighborhood)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300">
                <a:solidFill>
                  <a:schemeClr val="dk2"/>
                </a:solidFill>
              </a:rPr>
              <a:t>(Medical Team, School Team, Recreation Programs, Neighborhood, Religious Communities)</a:t>
            </a:r>
            <a:endParaRPr sz="2600">
              <a:solidFill>
                <a:srgbClr val="38761D"/>
              </a:solidFill>
              <a:highlight>
                <a:srgbClr val="FFFF00"/>
              </a:highlight>
            </a:endParaRPr>
          </a:p>
        </p:txBody>
      </p:sp>
      <p:grpSp>
        <p:nvGrpSpPr>
          <p:cNvPr id="146" name="Google Shape;146;g26afdb3c7b7_1_243"/>
          <p:cNvGrpSpPr/>
          <p:nvPr/>
        </p:nvGrpSpPr>
        <p:grpSpPr>
          <a:xfrm>
            <a:off x="5264694" y="1500391"/>
            <a:ext cx="3731767" cy="4576662"/>
            <a:chOff x="3800475" y="364325"/>
            <a:chExt cx="5196000" cy="4551175"/>
          </a:xfrm>
        </p:grpSpPr>
        <p:sp>
          <p:nvSpPr>
            <p:cNvPr id="147" name="Google Shape;147;g26afdb3c7b7_1_243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6afdb3c7b7_1_243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6afdb3c7b7_1_243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FFE04F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6afdb3c7b7_1_243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rgbClr val="83C567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6afdb3c7b7_1_243"/>
            <p:cNvSpPr/>
            <p:nvPr/>
          </p:nvSpPr>
          <p:spPr>
            <a:xfrm>
              <a:off x="5369775" y="3350550"/>
              <a:ext cx="2114100" cy="1564500"/>
            </a:xfrm>
            <a:prstGeom prst="ellipse">
              <a:avLst/>
            </a:prstGeom>
            <a:solidFill>
              <a:srgbClr val="45B246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6afdb3c7b7_1_243"/>
            <p:cNvSpPr txBox="1"/>
            <p:nvPr/>
          </p:nvSpPr>
          <p:spPr>
            <a:xfrm>
              <a:off x="6282625" y="2058100"/>
              <a:ext cx="2805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3" name="Google Shape;153;g26afdb3c7b7_1_243"/>
          <p:cNvSpPr txBox="1"/>
          <p:nvPr/>
        </p:nvSpPr>
        <p:spPr>
          <a:xfrm>
            <a:off x="495150" y="2274600"/>
            <a:ext cx="3952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Educating and improving communities to widen support and build futures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afdb3c7b7_1_256"/>
          <p:cNvSpPr txBox="1"/>
          <p:nvPr>
            <p:ph idx="1" type="body"/>
          </p:nvPr>
        </p:nvSpPr>
        <p:spPr>
          <a:xfrm>
            <a:off x="97325" y="188193"/>
            <a:ext cx="8792100" cy="129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/>
              <a:t>4. Systems - Hospital / Social Services / Insurance / Mental Health</a:t>
            </a:r>
            <a:endParaRPr sz="3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grpSp>
        <p:nvGrpSpPr>
          <p:cNvPr id="160" name="Google Shape;160;g26afdb3c7b7_1_256"/>
          <p:cNvGrpSpPr/>
          <p:nvPr/>
        </p:nvGrpSpPr>
        <p:grpSpPr>
          <a:xfrm>
            <a:off x="5004442" y="1500459"/>
            <a:ext cx="3991567" cy="5059996"/>
            <a:chOff x="3800475" y="364325"/>
            <a:chExt cx="5196000" cy="4551175"/>
          </a:xfrm>
        </p:grpSpPr>
        <p:sp>
          <p:nvSpPr>
            <p:cNvPr id="161" name="Google Shape;161;g26afdb3c7b7_1_256"/>
            <p:cNvSpPr/>
            <p:nvPr/>
          </p:nvSpPr>
          <p:spPr>
            <a:xfrm>
              <a:off x="3800475" y="364325"/>
              <a:ext cx="5196000" cy="4551000"/>
            </a:xfrm>
            <a:prstGeom prst="ellipse">
              <a:avLst/>
            </a:prstGeom>
            <a:solidFill>
              <a:srgbClr val="6FA8DC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26afdb3c7b7_1_256"/>
            <p:cNvSpPr/>
            <p:nvPr/>
          </p:nvSpPr>
          <p:spPr>
            <a:xfrm>
              <a:off x="4218550" y="1128800"/>
              <a:ext cx="4407600" cy="3786600"/>
            </a:xfrm>
            <a:prstGeom prst="ellipse">
              <a:avLst/>
            </a:prstGeom>
            <a:solidFill>
              <a:srgbClr val="FFE04F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26afdb3c7b7_1_256"/>
            <p:cNvSpPr/>
            <p:nvPr/>
          </p:nvSpPr>
          <p:spPr>
            <a:xfrm>
              <a:off x="4618775" y="1953000"/>
              <a:ext cx="3596700" cy="2962500"/>
            </a:xfrm>
            <a:prstGeom prst="ellipse">
              <a:avLst/>
            </a:prstGeom>
            <a:solidFill>
              <a:srgbClr val="62CAC1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g26afdb3c7b7_1_256"/>
            <p:cNvSpPr/>
            <p:nvPr/>
          </p:nvSpPr>
          <p:spPr>
            <a:xfrm>
              <a:off x="5004850" y="2657750"/>
              <a:ext cx="2814000" cy="2257500"/>
            </a:xfrm>
            <a:prstGeom prst="ellipse">
              <a:avLst/>
            </a:prstGeom>
            <a:solidFill>
              <a:srgbClr val="83C567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26afdb3c7b7_1_256"/>
            <p:cNvSpPr/>
            <p:nvPr/>
          </p:nvSpPr>
          <p:spPr>
            <a:xfrm>
              <a:off x="5369775" y="3350550"/>
              <a:ext cx="2114100" cy="1564500"/>
            </a:xfrm>
            <a:prstGeom prst="ellipse">
              <a:avLst/>
            </a:prstGeom>
            <a:solidFill>
              <a:srgbClr val="45B246"/>
            </a:solidFill>
            <a:ln cap="flat" cmpd="sng" w="9525">
              <a:solidFill>
                <a:srgbClr val="308D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g26afdb3c7b7_1_256"/>
            <p:cNvSpPr txBox="1"/>
            <p:nvPr/>
          </p:nvSpPr>
          <p:spPr>
            <a:xfrm>
              <a:off x="6206425" y="1296100"/>
              <a:ext cx="2805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7" name="Google Shape;167;g26afdb3c7b7_1_256"/>
          <p:cNvSpPr txBox="1"/>
          <p:nvPr/>
        </p:nvSpPr>
        <p:spPr>
          <a:xfrm>
            <a:off x="631325" y="1671150"/>
            <a:ext cx="3952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Committees, Local Policy, Systems Change 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to better access for all</a:t>
            </a:r>
            <a:endParaRPr i="1" sz="4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2014-10-22T22:56:54Z</dcterms:created>
  <dc:creator>Windows User</dc:creator>
</cp:coreProperties>
</file>